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3" r:id="rId3"/>
    <p:sldId id="272" r:id="rId4"/>
    <p:sldId id="271" r:id="rId5"/>
    <p:sldId id="270" r:id="rId6"/>
    <p:sldId id="269" r:id="rId7"/>
    <p:sldId id="268" r:id="rId8"/>
    <p:sldId id="258" r:id="rId9"/>
    <p:sldId id="266" r:id="rId10"/>
    <p:sldId id="267" r:id="rId11"/>
    <p:sldId id="265" r:id="rId12"/>
    <p:sldId id="264" r:id="rId13"/>
    <p:sldId id="263" r:id="rId14"/>
    <p:sldId id="262" r:id="rId15"/>
    <p:sldId id="278" r:id="rId16"/>
    <p:sldId id="287" r:id="rId17"/>
    <p:sldId id="286" r:id="rId18"/>
    <p:sldId id="285" r:id="rId19"/>
    <p:sldId id="284" r:id="rId20"/>
    <p:sldId id="283" r:id="rId21"/>
    <p:sldId id="282" r:id="rId22"/>
    <p:sldId id="281" r:id="rId23"/>
    <p:sldId id="280" r:id="rId24"/>
    <p:sldId id="279" r:id="rId25"/>
    <p:sldId id="277" r:id="rId26"/>
    <p:sldId id="260" r:id="rId27"/>
    <p:sldId id="276" r:id="rId28"/>
    <p:sldId id="275" r:id="rId29"/>
    <p:sldId id="295" r:id="rId30"/>
    <p:sldId id="294" r:id="rId31"/>
    <p:sldId id="293" r:id="rId32"/>
    <p:sldId id="292" r:id="rId33"/>
    <p:sldId id="291" r:id="rId34"/>
    <p:sldId id="274" r:id="rId35"/>
    <p:sldId id="290" r:id="rId36"/>
    <p:sldId id="259" r:id="rId37"/>
    <p:sldId id="289" r:id="rId38"/>
    <p:sldId id="288" r:id="rId39"/>
    <p:sldId id="296" r:id="rId40"/>
    <p:sldId id="297" r:id="rId41"/>
    <p:sldId id="29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7.0405074365704284E-2"/>
          <c:y val="5.1400554097404488E-2"/>
          <c:w val="0.8366480752405977"/>
          <c:h val="0.74838582677165355"/>
        </c:manualLayout>
      </c:layout>
      <c:lineChart>
        <c:grouping val="standard"/>
        <c:varyColors val="0"/>
        <c:ser>
          <c:idx val="0"/>
          <c:order val="0"/>
          <c:tx>
            <c:strRef>
              <c:f>Sheet1!$A$2</c:f>
              <c:strCache>
                <c:ptCount val="1"/>
                <c:pt idx="0">
                  <c:v>Diabetes Prevalence (%; left axis)</c:v>
                </c:pt>
              </c:strCache>
            </c:strRef>
          </c:tx>
          <c:cat>
            <c:numRef>
              <c:f>Sheet1!$B$1:$L$1</c:f>
              <c:numCache>
                <c:formatCode>General</c:formatCode>
                <c:ptCount val="11"/>
                <c:pt idx="0">
                  <c:v>1990</c:v>
                </c:pt>
                <c:pt idx="1">
                  <c:v>1991</c:v>
                </c:pt>
                <c:pt idx="2">
                  <c:v>1992</c:v>
                </c:pt>
                <c:pt idx="3">
                  <c:v>1993</c:v>
                </c:pt>
                <c:pt idx="4">
                  <c:v>1994</c:v>
                </c:pt>
                <c:pt idx="5">
                  <c:v>1995</c:v>
                </c:pt>
                <c:pt idx="6">
                  <c:v>1996</c:v>
                </c:pt>
                <c:pt idx="7">
                  <c:v>1997</c:v>
                </c:pt>
                <c:pt idx="8">
                  <c:v>1998</c:v>
                </c:pt>
                <c:pt idx="9">
                  <c:v>1999</c:v>
                </c:pt>
                <c:pt idx="10">
                  <c:v>2000</c:v>
                </c:pt>
              </c:numCache>
            </c:numRef>
          </c:cat>
          <c:val>
            <c:numRef>
              <c:f>Sheet1!$B$2:$L$2</c:f>
              <c:numCache>
                <c:formatCode>General</c:formatCode>
                <c:ptCount val="11"/>
                <c:pt idx="0">
                  <c:v>4.9000000000000004</c:v>
                </c:pt>
                <c:pt idx="1">
                  <c:v>5</c:v>
                </c:pt>
                <c:pt idx="2">
                  <c:v>5.4</c:v>
                </c:pt>
                <c:pt idx="3">
                  <c:v>4.7</c:v>
                </c:pt>
                <c:pt idx="4">
                  <c:v>5.3</c:v>
                </c:pt>
                <c:pt idx="5">
                  <c:v>5.5</c:v>
                </c:pt>
                <c:pt idx="6">
                  <c:v>5.4</c:v>
                </c:pt>
                <c:pt idx="7">
                  <c:v>6.1</c:v>
                </c:pt>
                <c:pt idx="8">
                  <c:v>6.5</c:v>
                </c:pt>
                <c:pt idx="9">
                  <c:v>6.9</c:v>
                </c:pt>
                <c:pt idx="10">
                  <c:v>7.3</c:v>
                </c:pt>
              </c:numCache>
            </c:numRef>
          </c:val>
          <c:smooth val="0"/>
        </c:ser>
        <c:dLbls>
          <c:showLegendKey val="0"/>
          <c:showVal val="0"/>
          <c:showCatName val="0"/>
          <c:showSerName val="0"/>
          <c:showPercent val="0"/>
          <c:showBubbleSize val="0"/>
        </c:dLbls>
        <c:marker val="1"/>
        <c:smooth val="0"/>
        <c:axId val="87402752"/>
        <c:axId val="87412736"/>
      </c:lineChart>
      <c:lineChart>
        <c:grouping val="standard"/>
        <c:varyColors val="0"/>
        <c:ser>
          <c:idx val="1"/>
          <c:order val="1"/>
          <c:tx>
            <c:strRef>
              <c:f>Sheet1!$A$3</c:f>
              <c:strCache>
                <c:ptCount val="1"/>
                <c:pt idx="0">
                  <c:v>Average Weight (kg; right axis)</c:v>
                </c:pt>
              </c:strCache>
            </c:strRef>
          </c:tx>
          <c:cat>
            <c:numRef>
              <c:f>Sheet1!$B$1:$L$1</c:f>
              <c:numCache>
                <c:formatCode>General</c:formatCode>
                <c:ptCount val="11"/>
                <c:pt idx="0">
                  <c:v>1990</c:v>
                </c:pt>
                <c:pt idx="1">
                  <c:v>1991</c:v>
                </c:pt>
                <c:pt idx="2">
                  <c:v>1992</c:v>
                </c:pt>
                <c:pt idx="3">
                  <c:v>1993</c:v>
                </c:pt>
                <c:pt idx="4">
                  <c:v>1994</c:v>
                </c:pt>
                <c:pt idx="5">
                  <c:v>1995</c:v>
                </c:pt>
                <c:pt idx="6">
                  <c:v>1996</c:v>
                </c:pt>
                <c:pt idx="7">
                  <c:v>1997</c:v>
                </c:pt>
                <c:pt idx="8">
                  <c:v>1998</c:v>
                </c:pt>
                <c:pt idx="9">
                  <c:v>1999</c:v>
                </c:pt>
                <c:pt idx="10">
                  <c:v>2000</c:v>
                </c:pt>
              </c:numCache>
            </c:numRef>
          </c:cat>
          <c:val>
            <c:numRef>
              <c:f>Sheet1!$B$3:$L$3</c:f>
              <c:numCache>
                <c:formatCode>General</c:formatCode>
                <c:ptCount val="11"/>
                <c:pt idx="0">
                  <c:v>72.599999999999994</c:v>
                </c:pt>
                <c:pt idx="1">
                  <c:v>73.099999999999994</c:v>
                </c:pt>
                <c:pt idx="2">
                  <c:v>73.7</c:v>
                </c:pt>
                <c:pt idx="3">
                  <c:v>74.099999999999994</c:v>
                </c:pt>
                <c:pt idx="4">
                  <c:v>74.599999999999994</c:v>
                </c:pt>
                <c:pt idx="5">
                  <c:v>75</c:v>
                </c:pt>
                <c:pt idx="6">
                  <c:v>75.3</c:v>
                </c:pt>
                <c:pt idx="7">
                  <c:v>75.5</c:v>
                </c:pt>
                <c:pt idx="8">
                  <c:v>76.2</c:v>
                </c:pt>
                <c:pt idx="9">
                  <c:v>76.7</c:v>
                </c:pt>
                <c:pt idx="10">
                  <c:v>77.2</c:v>
                </c:pt>
              </c:numCache>
            </c:numRef>
          </c:val>
          <c:smooth val="0"/>
        </c:ser>
        <c:dLbls>
          <c:showLegendKey val="0"/>
          <c:showVal val="0"/>
          <c:showCatName val="0"/>
          <c:showSerName val="0"/>
          <c:showPercent val="0"/>
          <c:showBubbleSize val="0"/>
        </c:dLbls>
        <c:marker val="1"/>
        <c:smooth val="0"/>
        <c:axId val="87415808"/>
        <c:axId val="87414272"/>
      </c:lineChart>
      <c:catAx>
        <c:axId val="87402752"/>
        <c:scaling>
          <c:orientation val="minMax"/>
        </c:scaling>
        <c:delete val="0"/>
        <c:axPos val="b"/>
        <c:numFmt formatCode="General" sourceLinked="1"/>
        <c:majorTickMark val="out"/>
        <c:minorTickMark val="none"/>
        <c:tickLblPos val="nextTo"/>
        <c:crossAx val="87412736"/>
        <c:crosses val="autoZero"/>
        <c:auto val="1"/>
        <c:lblAlgn val="ctr"/>
        <c:lblOffset val="100"/>
        <c:noMultiLvlLbl val="0"/>
      </c:catAx>
      <c:valAx>
        <c:axId val="87412736"/>
        <c:scaling>
          <c:orientation val="minMax"/>
        </c:scaling>
        <c:delete val="0"/>
        <c:axPos val="l"/>
        <c:numFmt formatCode="General" sourceLinked="1"/>
        <c:majorTickMark val="out"/>
        <c:minorTickMark val="none"/>
        <c:tickLblPos val="nextTo"/>
        <c:crossAx val="87402752"/>
        <c:crosses val="autoZero"/>
        <c:crossBetween val="between"/>
      </c:valAx>
      <c:valAx>
        <c:axId val="87414272"/>
        <c:scaling>
          <c:orientation val="minMax"/>
        </c:scaling>
        <c:delete val="0"/>
        <c:axPos val="r"/>
        <c:numFmt formatCode="General" sourceLinked="1"/>
        <c:majorTickMark val="out"/>
        <c:minorTickMark val="none"/>
        <c:tickLblPos val="nextTo"/>
        <c:crossAx val="87415808"/>
        <c:crosses val="max"/>
        <c:crossBetween val="between"/>
      </c:valAx>
      <c:catAx>
        <c:axId val="87415808"/>
        <c:scaling>
          <c:orientation val="minMax"/>
        </c:scaling>
        <c:delete val="1"/>
        <c:axPos val="b"/>
        <c:numFmt formatCode="General" sourceLinked="1"/>
        <c:majorTickMark val="out"/>
        <c:minorTickMark val="none"/>
        <c:tickLblPos val="none"/>
        <c:crossAx val="87414272"/>
        <c:crosses val="autoZero"/>
        <c:auto val="1"/>
        <c:lblAlgn val="ctr"/>
        <c:lblOffset val="100"/>
        <c:noMultiLvlLbl val="0"/>
      </c:catAx>
    </c:plotArea>
    <c:legend>
      <c:legendPos val="r"/>
      <c:layout>
        <c:manualLayout>
          <c:xMode val="edge"/>
          <c:yMode val="edge"/>
          <c:x val="0.42582170932049118"/>
          <c:y val="0.60469637674416765"/>
          <c:w val="0.38968216789977467"/>
          <c:h val="7.293227089356049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28D49-9547-41E6-B776-7A1AB9017267}" type="doc">
      <dgm:prSet loTypeId="urn:microsoft.com/office/officeart/2005/8/layout/target3" loCatId="list" qsTypeId="urn:microsoft.com/office/officeart/2005/8/quickstyle/simple1#1" qsCatId="simple" csTypeId="urn:microsoft.com/office/officeart/2005/8/colors/accent0_3" csCatId="mainScheme" phldr="1"/>
      <dgm:spPr/>
      <dgm:t>
        <a:bodyPr/>
        <a:lstStyle/>
        <a:p>
          <a:endParaRPr lang="en-US"/>
        </a:p>
      </dgm:t>
    </dgm:pt>
    <dgm:pt modelId="{50A7B492-F1CB-4F9F-B87D-D52ED8BD4F50}">
      <dgm:prSet phldrT="[Text]" custT="1"/>
      <dgm:spPr/>
      <dgm:t>
        <a:bodyPr/>
        <a:lstStyle/>
        <a:p>
          <a:pPr algn="l"/>
          <a:r>
            <a:rPr lang="en-US" sz="2000" b="0" baseline="0" dirty="0" smtClean="0">
              <a:latin typeface="+mn-lt"/>
              <a:cs typeface="Arial" pitchFamily="34" charset="0"/>
            </a:rPr>
            <a:t>MO Diabetes Prevalence for 2008 was 8.6% up from 6.4% for 2000.  </a:t>
          </a:r>
        </a:p>
        <a:p>
          <a:pPr algn="l"/>
          <a:r>
            <a:rPr lang="en-US" sz="2000" b="0" baseline="0" dirty="0" smtClean="0">
              <a:latin typeface="+mn-lt"/>
              <a:cs typeface="Arial" pitchFamily="34" charset="0"/>
            </a:rPr>
            <a:t>MO Obesity Rate for 2008 was 28.5%</a:t>
          </a:r>
        </a:p>
      </dgm:t>
    </dgm:pt>
    <dgm:pt modelId="{57DF268B-2750-4A59-B503-6BEA74834EA0}" type="parTrans" cxnId="{C73F72DB-7E80-4A9E-9F7D-AABC10A0851C}">
      <dgm:prSet/>
      <dgm:spPr/>
      <dgm:t>
        <a:bodyPr/>
        <a:lstStyle/>
        <a:p>
          <a:endParaRPr lang="en-US"/>
        </a:p>
      </dgm:t>
    </dgm:pt>
    <dgm:pt modelId="{44986B7B-1159-4A7B-9E11-16B23A76F090}" type="sibTrans" cxnId="{C73F72DB-7E80-4A9E-9F7D-AABC10A0851C}">
      <dgm:prSet/>
      <dgm:spPr/>
      <dgm:t>
        <a:bodyPr/>
        <a:lstStyle/>
        <a:p>
          <a:endParaRPr lang="en-US"/>
        </a:p>
      </dgm:t>
    </dgm:pt>
    <dgm:pt modelId="{530AF577-3D1F-4726-9172-58AD224505A9}">
      <dgm:prSet phldrT="[Text]" custT="1"/>
      <dgm:spPr/>
      <dgm:t>
        <a:bodyPr/>
        <a:lstStyle/>
        <a:p>
          <a:pPr algn="l"/>
          <a:r>
            <a:rPr lang="en-US" sz="1800" dirty="0" smtClean="0">
              <a:latin typeface="+mn-lt"/>
            </a:rPr>
            <a:t>Persons with serious mental illness are now dying 25 years earlier than the general population.  Their increased mortality and morbidity are largely due to treatable medical conditions that are caused by modifiable risk factors</a:t>
          </a:r>
          <a:r>
            <a:rPr lang="en-US" sz="1800" b="0" dirty="0" smtClean="0">
              <a:latin typeface="+mn-lt"/>
              <a:cs typeface="Arial" pitchFamily="34" charset="0"/>
            </a:rPr>
            <a:t>.</a:t>
          </a:r>
          <a:endParaRPr lang="en-US" sz="1800" b="0" dirty="0">
            <a:latin typeface="+mn-lt"/>
            <a:cs typeface="Arial" pitchFamily="34" charset="0"/>
          </a:endParaRPr>
        </a:p>
      </dgm:t>
    </dgm:pt>
    <dgm:pt modelId="{105F6E1A-4DAD-4627-A5BF-59A5BF9E139B}" type="parTrans" cxnId="{3EB5CF64-66A8-4477-9943-323B3EB51B49}">
      <dgm:prSet/>
      <dgm:spPr/>
      <dgm:t>
        <a:bodyPr/>
        <a:lstStyle/>
        <a:p>
          <a:endParaRPr lang="en-US"/>
        </a:p>
      </dgm:t>
    </dgm:pt>
    <dgm:pt modelId="{476A3DE5-A2F8-4DBB-B073-DDCFDCB0206A}" type="sibTrans" cxnId="{3EB5CF64-66A8-4477-9943-323B3EB51B49}">
      <dgm:prSet/>
      <dgm:spPr/>
      <dgm:t>
        <a:bodyPr/>
        <a:lstStyle/>
        <a:p>
          <a:endParaRPr lang="en-US"/>
        </a:p>
      </dgm:t>
    </dgm:pt>
    <dgm:pt modelId="{AB497757-5437-49DE-93ED-DBE85771CA37}">
      <dgm:prSet phldrT="[Text]" custT="1"/>
      <dgm:spPr/>
      <dgm:t>
        <a:bodyPr/>
        <a:lstStyle/>
        <a:p>
          <a:pPr algn="l"/>
          <a:r>
            <a:rPr lang="en-US" sz="2800" b="0" baseline="0" dirty="0" smtClean="0">
              <a:latin typeface="+mn-lt"/>
              <a:cs typeface="Arial" pitchFamily="34" charset="0"/>
            </a:rPr>
            <a:t>Persons with schizophrenia are 2-4 more likely to develop diabetes.</a:t>
          </a:r>
          <a:endParaRPr lang="en-US" sz="2800" b="0" baseline="0" dirty="0">
            <a:latin typeface="+mn-lt"/>
            <a:cs typeface="Arial" pitchFamily="34" charset="0"/>
          </a:endParaRPr>
        </a:p>
      </dgm:t>
    </dgm:pt>
    <dgm:pt modelId="{42ADCF1C-DDD4-4026-BC02-610C328289EE}" type="parTrans" cxnId="{35E6FC03-1A18-4E37-942A-4B2B322BD3A0}">
      <dgm:prSet/>
      <dgm:spPr/>
      <dgm:t>
        <a:bodyPr/>
        <a:lstStyle/>
        <a:p>
          <a:endParaRPr lang="en-US"/>
        </a:p>
      </dgm:t>
    </dgm:pt>
    <dgm:pt modelId="{14D1C8B4-3C8D-4D99-8DCC-57CB2E8940D2}" type="sibTrans" cxnId="{35E6FC03-1A18-4E37-942A-4B2B322BD3A0}">
      <dgm:prSet/>
      <dgm:spPr/>
      <dgm:t>
        <a:bodyPr/>
        <a:lstStyle/>
        <a:p>
          <a:endParaRPr lang="en-US"/>
        </a:p>
      </dgm:t>
    </dgm:pt>
    <dgm:pt modelId="{6F709873-738B-47F5-A812-CD8EA7B93440}" type="pres">
      <dgm:prSet presAssocID="{52428D49-9547-41E6-B776-7A1AB9017267}" presName="Name0" presStyleCnt="0">
        <dgm:presLayoutVars>
          <dgm:chMax val="7"/>
          <dgm:dir/>
          <dgm:animLvl val="lvl"/>
          <dgm:resizeHandles val="exact"/>
        </dgm:presLayoutVars>
      </dgm:prSet>
      <dgm:spPr/>
      <dgm:t>
        <a:bodyPr/>
        <a:lstStyle/>
        <a:p>
          <a:endParaRPr lang="en-US"/>
        </a:p>
      </dgm:t>
    </dgm:pt>
    <dgm:pt modelId="{F9B27032-0FD4-4A3D-BA76-7201BF256F3B}" type="pres">
      <dgm:prSet presAssocID="{50A7B492-F1CB-4F9F-B87D-D52ED8BD4F50}" presName="circle1" presStyleLbl="node1" presStyleIdx="0" presStyleCnt="3"/>
      <dgm:spPr/>
      <dgm:t>
        <a:bodyPr/>
        <a:lstStyle/>
        <a:p>
          <a:endParaRPr lang="en-US"/>
        </a:p>
      </dgm:t>
    </dgm:pt>
    <dgm:pt modelId="{AD86797E-8FE4-45AB-A471-F7893E33EE22}" type="pres">
      <dgm:prSet presAssocID="{50A7B492-F1CB-4F9F-B87D-D52ED8BD4F50}" presName="space" presStyleCnt="0"/>
      <dgm:spPr/>
      <dgm:t>
        <a:bodyPr/>
        <a:lstStyle/>
        <a:p>
          <a:endParaRPr lang="en-US"/>
        </a:p>
      </dgm:t>
    </dgm:pt>
    <dgm:pt modelId="{BEF614A5-F362-441E-86FC-440A1C91B012}" type="pres">
      <dgm:prSet presAssocID="{50A7B492-F1CB-4F9F-B87D-D52ED8BD4F50}" presName="rect1" presStyleLbl="alignAcc1" presStyleIdx="0" presStyleCnt="3"/>
      <dgm:spPr/>
      <dgm:t>
        <a:bodyPr/>
        <a:lstStyle/>
        <a:p>
          <a:endParaRPr lang="en-US"/>
        </a:p>
      </dgm:t>
    </dgm:pt>
    <dgm:pt modelId="{0344A2B5-426B-4327-9507-A3066F7D6119}" type="pres">
      <dgm:prSet presAssocID="{530AF577-3D1F-4726-9172-58AD224505A9}" presName="vertSpace2" presStyleLbl="node1" presStyleIdx="0" presStyleCnt="3"/>
      <dgm:spPr/>
      <dgm:t>
        <a:bodyPr/>
        <a:lstStyle/>
        <a:p>
          <a:endParaRPr lang="en-US"/>
        </a:p>
      </dgm:t>
    </dgm:pt>
    <dgm:pt modelId="{4A0B3547-AB6F-4D14-8F02-26A9777E3DC8}" type="pres">
      <dgm:prSet presAssocID="{530AF577-3D1F-4726-9172-58AD224505A9}" presName="circle2" presStyleLbl="node1" presStyleIdx="1" presStyleCnt="3" custLinFactNeighborX="-61" custLinFactNeighborY="244"/>
      <dgm:spPr/>
      <dgm:t>
        <a:bodyPr/>
        <a:lstStyle/>
        <a:p>
          <a:endParaRPr lang="en-US"/>
        </a:p>
      </dgm:t>
    </dgm:pt>
    <dgm:pt modelId="{F8CD5D0F-88C3-4415-8C0D-AEB7C930D274}" type="pres">
      <dgm:prSet presAssocID="{530AF577-3D1F-4726-9172-58AD224505A9}" presName="rect2" presStyleLbl="alignAcc1" presStyleIdx="1" presStyleCnt="3"/>
      <dgm:spPr/>
      <dgm:t>
        <a:bodyPr/>
        <a:lstStyle/>
        <a:p>
          <a:endParaRPr lang="en-US"/>
        </a:p>
      </dgm:t>
    </dgm:pt>
    <dgm:pt modelId="{B46F565F-0E0B-4453-A2C3-86C77D594D42}" type="pres">
      <dgm:prSet presAssocID="{AB497757-5437-49DE-93ED-DBE85771CA37}" presName="vertSpace3" presStyleLbl="node1" presStyleIdx="1" presStyleCnt="3"/>
      <dgm:spPr/>
      <dgm:t>
        <a:bodyPr/>
        <a:lstStyle/>
        <a:p>
          <a:endParaRPr lang="en-US"/>
        </a:p>
      </dgm:t>
    </dgm:pt>
    <dgm:pt modelId="{42493819-3762-4994-BDC4-A50C694CB570}" type="pres">
      <dgm:prSet presAssocID="{AB497757-5437-49DE-93ED-DBE85771CA37}" presName="circle3" presStyleLbl="node1" presStyleIdx="2" presStyleCnt="3"/>
      <dgm:spPr/>
      <dgm:t>
        <a:bodyPr/>
        <a:lstStyle/>
        <a:p>
          <a:endParaRPr lang="en-US"/>
        </a:p>
      </dgm:t>
    </dgm:pt>
    <dgm:pt modelId="{C2354F58-4C38-4E22-835A-8186CDC3DA1D}" type="pres">
      <dgm:prSet presAssocID="{AB497757-5437-49DE-93ED-DBE85771CA37}" presName="rect3" presStyleLbl="alignAcc1" presStyleIdx="2" presStyleCnt="3"/>
      <dgm:spPr/>
      <dgm:t>
        <a:bodyPr/>
        <a:lstStyle/>
        <a:p>
          <a:endParaRPr lang="en-US"/>
        </a:p>
      </dgm:t>
    </dgm:pt>
    <dgm:pt modelId="{16BB4449-C3B8-41F6-947F-6E34B06D0849}" type="pres">
      <dgm:prSet presAssocID="{50A7B492-F1CB-4F9F-B87D-D52ED8BD4F50}" presName="rect1ParTxNoCh" presStyleLbl="alignAcc1" presStyleIdx="2" presStyleCnt="3">
        <dgm:presLayoutVars>
          <dgm:chMax val="1"/>
          <dgm:bulletEnabled val="1"/>
        </dgm:presLayoutVars>
      </dgm:prSet>
      <dgm:spPr/>
      <dgm:t>
        <a:bodyPr/>
        <a:lstStyle/>
        <a:p>
          <a:endParaRPr lang="en-US"/>
        </a:p>
      </dgm:t>
    </dgm:pt>
    <dgm:pt modelId="{28CBC615-6E6E-4436-A055-8FADAE1D1FAD}" type="pres">
      <dgm:prSet presAssocID="{530AF577-3D1F-4726-9172-58AD224505A9}" presName="rect2ParTxNoCh" presStyleLbl="alignAcc1" presStyleIdx="2" presStyleCnt="3">
        <dgm:presLayoutVars>
          <dgm:chMax val="1"/>
          <dgm:bulletEnabled val="1"/>
        </dgm:presLayoutVars>
      </dgm:prSet>
      <dgm:spPr/>
      <dgm:t>
        <a:bodyPr/>
        <a:lstStyle/>
        <a:p>
          <a:endParaRPr lang="en-US"/>
        </a:p>
      </dgm:t>
    </dgm:pt>
    <dgm:pt modelId="{FFC853AD-1BD7-41B1-A4BD-2542825FDE68}" type="pres">
      <dgm:prSet presAssocID="{AB497757-5437-49DE-93ED-DBE85771CA37}" presName="rect3ParTxNoCh" presStyleLbl="alignAcc1" presStyleIdx="2" presStyleCnt="3">
        <dgm:presLayoutVars>
          <dgm:chMax val="1"/>
          <dgm:bulletEnabled val="1"/>
        </dgm:presLayoutVars>
      </dgm:prSet>
      <dgm:spPr/>
      <dgm:t>
        <a:bodyPr/>
        <a:lstStyle/>
        <a:p>
          <a:endParaRPr lang="en-US"/>
        </a:p>
      </dgm:t>
    </dgm:pt>
  </dgm:ptLst>
  <dgm:cxnLst>
    <dgm:cxn modelId="{58A4E2AA-A2A8-4F26-BDE3-935D94181FCB}" type="presOf" srcId="{50A7B492-F1CB-4F9F-B87D-D52ED8BD4F50}" destId="{BEF614A5-F362-441E-86FC-440A1C91B012}" srcOrd="0" destOrd="0" presId="urn:microsoft.com/office/officeart/2005/8/layout/target3"/>
    <dgm:cxn modelId="{9069AD99-5A16-48FD-B389-B0B24EE7AE13}" type="presOf" srcId="{50A7B492-F1CB-4F9F-B87D-D52ED8BD4F50}" destId="{16BB4449-C3B8-41F6-947F-6E34B06D0849}" srcOrd="1" destOrd="0" presId="urn:microsoft.com/office/officeart/2005/8/layout/target3"/>
    <dgm:cxn modelId="{3EB5CF64-66A8-4477-9943-323B3EB51B49}" srcId="{52428D49-9547-41E6-B776-7A1AB9017267}" destId="{530AF577-3D1F-4726-9172-58AD224505A9}" srcOrd="1" destOrd="0" parTransId="{105F6E1A-4DAD-4627-A5BF-59A5BF9E139B}" sibTransId="{476A3DE5-A2F8-4DBB-B073-DDCFDCB0206A}"/>
    <dgm:cxn modelId="{44AF722A-421E-404B-982F-E5E8C6F6E60E}" type="presOf" srcId="{530AF577-3D1F-4726-9172-58AD224505A9}" destId="{F8CD5D0F-88C3-4415-8C0D-AEB7C930D274}" srcOrd="0" destOrd="0" presId="urn:microsoft.com/office/officeart/2005/8/layout/target3"/>
    <dgm:cxn modelId="{EA763602-714F-47FD-BAEB-E4820C95FF74}" type="presOf" srcId="{52428D49-9547-41E6-B776-7A1AB9017267}" destId="{6F709873-738B-47F5-A812-CD8EA7B93440}" srcOrd="0" destOrd="0" presId="urn:microsoft.com/office/officeart/2005/8/layout/target3"/>
    <dgm:cxn modelId="{84DE9155-C0A0-41B6-B182-64CE8ACAEBFB}" type="presOf" srcId="{530AF577-3D1F-4726-9172-58AD224505A9}" destId="{28CBC615-6E6E-4436-A055-8FADAE1D1FAD}" srcOrd="1" destOrd="0" presId="urn:microsoft.com/office/officeart/2005/8/layout/target3"/>
    <dgm:cxn modelId="{90BC4AF2-7EE1-4B00-8A80-983BF3E0A762}" type="presOf" srcId="{AB497757-5437-49DE-93ED-DBE85771CA37}" destId="{FFC853AD-1BD7-41B1-A4BD-2542825FDE68}" srcOrd="1" destOrd="0" presId="urn:microsoft.com/office/officeart/2005/8/layout/target3"/>
    <dgm:cxn modelId="{35E6FC03-1A18-4E37-942A-4B2B322BD3A0}" srcId="{52428D49-9547-41E6-B776-7A1AB9017267}" destId="{AB497757-5437-49DE-93ED-DBE85771CA37}" srcOrd="2" destOrd="0" parTransId="{42ADCF1C-DDD4-4026-BC02-610C328289EE}" sibTransId="{14D1C8B4-3C8D-4D99-8DCC-57CB2E8940D2}"/>
    <dgm:cxn modelId="{B34423D2-D4E5-4BCE-A93A-8115B58E56A2}" type="presOf" srcId="{AB497757-5437-49DE-93ED-DBE85771CA37}" destId="{C2354F58-4C38-4E22-835A-8186CDC3DA1D}" srcOrd="0" destOrd="0" presId="urn:microsoft.com/office/officeart/2005/8/layout/target3"/>
    <dgm:cxn modelId="{C73F72DB-7E80-4A9E-9F7D-AABC10A0851C}" srcId="{52428D49-9547-41E6-B776-7A1AB9017267}" destId="{50A7B492-F1CB-4F9F-B87D-D52ED8BD4F50}" srcOrd="0" destOrd="0" parTransId="{57DF268B-2750-4A59-B503-6BEA74834EA0}" sibTransId="{44986B7B-1159-4A7B-9E11-16B23A76F090}"/>
    <dgm:cxn modelId="{F7D8499F-F9AF-4927-AB24-B6BC26BBD2E0}" type="presParOf" srcId="{6F709873-738B-47F5-A812-CD8EA7B93440}" destId="{F9B27032-0FD4-4A3D-BA76-7201BF256F3B}" srcOrd="0" destOrd="0" presId="urn:microsoft.com/office/officeart/2005/8/layout/target3"/>
    <dgm:cxn modelId="{E4BEC3E0-4AE7-4CBF-BEB2-56B5D38B52E2}" type="presParOf" srcId="{6F709873-738B-47F5-A812-CD8EA7B93440}" destId="{AD86797E-8FE4-45AB-A471-F7893E33EE22}" srcOrd="1" destOrd="0" presId="urn:microsoft.com/office/officeart/2005/8/layout/target3"/>
    <dgm:cxn modelId="{04063A28-DCBB-45D6-AB16-0BE350889D25}" type="presParOf" srcId="{6F709873-738B-47F5-A812-CD8EA7B93440}" destId="{BEF614A5-F362-441E-86FC-440A1C91B012}" srcOrd="2" destOrd="0" presId="urn:microsoft.com/office/officeart/2005/8/layout/target3"/>
    <dgm:cxn modelId="{077A68EA-9390-4CFE-BA52-6ECF9793BE49}" type="presParOf" srcId="{6F709873-738B-47F5-A812-CD8EA7B93440}" destId="{0344A2B5-426B-4327-9507-A3066F7D6119}" srcOrd="3" destOrd="0" presId="urn:microsoft.com/office/officeart/2005/8/layout/target3"/>
    <dgm:cxn modelId="{63F34954-FCC7-4F9E-939C-9FC66E08DE02}" type="presParOf" srcId="{6F709873-738B-47F5-A812-CD8EA7B93440}" destId="{4A0B3547-AB6F-4D14-8F02-26A9777E3DC8}" srcOrd="4" destOrd="0" presId="urn:microsoft.com/office/officeart/2005/8/layout/target3"/>
    <dgm:cxn modelId="{04687051-35D1-45CF-BB54-C827E5C99F52}" type="presParOf" srcId="{6F709873-738B-47F5-A812-CD8EA7B93440}" destId="{F8CD5D0F-88C3-4415-8C0D-AEB7C930D274}" srcOrd="5" destOrd="0" presId="urn:microsoft.com/office/officeart/2005/8/layout/target3"/>
    <dgm:cxn modelId="{A55946A6-AE57-40A1-B790-739E93DEAEC3}" type="presParOf" srcId="{6F709873-738B-47F5-A812-CD8EA7B93440}" destId="{B46F565F-0E0B-4453-A2C3-86C77D594D42}" srcOrd="6" destOrd="0" presId="urn:microsoft.com/office/officeart/2005/8/layout/target3"/>
    <dgm:cxn modelId="{6507FAC4-2F2D-4BC7-BF95-77368B4F4D7D}" type="presParOf" srcId="{6F709873-738B-47F5-A812-CD8EA7B93440}" destId="{42493819-3762-4994-BDC4-A50C694CB570}" srcOrd="7" destOrd="0" presId="urn:microsoft.com/office/officeart/2005/8/layout/target3"/>
    <dgm:cxn modelId="{6C09BACA-041D-40E7-A5A2-117A3D7D6E2A}" type="presParOf" srcId="{6F709873-738B-47F5-A812-CD8EA7B93440}" destId="{C2354F58-4C38-4E22-835A-8186CDC3DA1D}" srcOrd="8" destOrd="0" presId="urn:microsoft.com/office/officeart/2005/8/layout/target3"/>
    <dgm:cxn modelId="{34672E35-10F8-4BE8-983F-CEFED94DDBB4}" type="presParOf" srcId="{6F709873-738B-47F5-A812-CD8EA7B93440}" destId="{16BB4449-C3B8-41F6-947F-6E34B06D0849}" srcOrd="9" destOrd="0" presId="urn:microsoft.com/office/officeart/2005/8/layout/target3"/>
    <dgm:cxn modelId="{03E7A229-C32C-481D-9769-B16F1CE275FE}" type="presParOf" srcId="{6F709873-738B-47F5-A812-CD8EA7B93440}" destId="{28CBC615-6E6E-4436-A055-8FADAE1D1FAD}" srcOrd="10" destOrd="0" presId="urn:microsoft.com/office/officeart/2005/8/layout/target3"/>
    <dgm:cxn modelId="{3E091F19-C7B2-49AD-9B78-516A7839DA57}" type="presParOf" srcId="{6F709873-738B-47F5-A812-CD8EA7B93440}" destId="{FFC853AD-1BD7-41B1-A4BD-2542825FDE68}" srcOrd="11" destOrd="0" presId="urn:microsoft.com/office/officeart/2005/8/layout/targe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27032-0FD4-4A3D-BA76-7201BF256F3B}">
      <dsp:nvSpPr>
        <dsp:cNvPr id="0" name=""/>
        <dsp:cNvSpPr/>
      </dsp:nvSpPr>
      <dsp:spPr>
        <a:xfrm>
          <a:off x="0" y="137159"/>
          <a:ext cx="4526280" cy="4526280"/>
        </a:xfrm>
        <a:prstGeom prst="pie">
          <a:avLst>
            <a:gd name="adj1" fmla="val 5400000"/>
            <a:gd name="adj2" fmla="val 1620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614A5-F362-441E-86FC-440A1C91B012}">
      <dsp:nvSpPr>
        <dsp:cNvPr id="0" name=""/>
        <dsp:cNvSpPr/>
      </dsp:nvSpPr>
      <dsp:spPr>
        <a:xfrm>
          <a:off x="2263140" y="137159"/>
          <a:ext cx="5280660" cy="4526280"/>
        </a:xfrm>
        <a:prstGeom prst="rect">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baseline="0" dirty="0" smtClean="0">
              <a:latin typeface="+mn-lt"/>
              <a:cs typeface="Arial" pitchFamily="34" charset="0"/>
            </a:rPr>
            <a:t>MO Diabetes Prevalence for 2008 was 8.6% up from 6.4% for 2000.  </a:t>
          </a:r>
        </a:p>
        <a:p>
          <a:pPr lvl="0" algn="l" defTabSz="889000">
            <a:lnSpc>
              <a:spcPct val="90000"/>
            </a:lnSpc>
            <a:spcBef>
              <a:spcPct val="0"/>
            </a:spcBef>
            <a:spcAft>
              <a:spcPct val="35000"/>
            </a:spcAft>
          </a:pPr>
          <a:r>
            <a:rPr lang="en-US" sz="2000" b="0" kern="1200" baseline="0" dirty="0" smtClean="0">
              <a:latin typeface="+mn-lt"/>
              <a:cs typeface="Arial" pitchFamily="34" charset="0"/>
            </a:rPr>
            <a:t>MO Obesity Rate for 2008 was 28.5%</a:t>
          </a:r>
        </a:p>
      </dsp:txBody>
      <dsp:txXfrm>
        <a:off x="2263140" y="137159"/>
        <a:ext cx="5280660" cy="1357886"/>
      </dsp:txXfrm>
    </dsp:sp>
    <dsp:sp modelId="{4A0B3547-AB6F-4D14-8F02-26A9777E3DC8}">
      <dsp:nvSpPr>
        <dsp:cNvPr id="0" name=""/>
        <dsp:cNvSpPr/>
      </dsp:nvSpPr>
      <dsp:spPr>
        <a:xfrm>
          <a:off x="790305" y="1502225"/>
          <a:ext cx="2942079" cy="2942079"/>
        </a:xfrm>
        <a:prstGeom prst="pie">
          <a:avLst>
            <a:gd name="adj1" fmla="val 5400000"/>
            <a:gd name="adj2" fmla="val 1620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D5D0F-88C3-4415-8C0D-AEB7C930D274}">
      <dsp:nvSpPr>
        <dsp:cNvPr id="0" name=""/>
        <dsp:cNvSpPr/>
      </dsp:nvSpPr>
      <dsp:spPr>
        <a:xfrm>
          <a:off x="2263140" y="1495046"/>
          <a:ext cx="5280660" cy="2942079"/>
        </a:xfrm>
        <a:prstGeom prst="rect">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mn-lt"/>
            </a:rPr>
            <a:t>Persons with serious mental illness are now dying 25 years earlier than the general population.  Their increased mortality and morbidity are largely due to treatable medical conditions that are caused by modifiable risk factors</a:t>
          </a:r>
          <a:r>
            <a:rPr lang="en-US" sz="1800" b="0" kern="1200" dirty="0" smtClean="0">
              <a:latin typeface="+mn-lt"/>
              <a:cs typeface="Arial" pitchFamily="34" charset="0"/>
            </a:rPr>
            <a:t>.</a:t>
          </a:r>
          <a:endParaRPr lang="en-US" sz="1800" b="0" kern="1200" dirty="0">
            <a:latin typeface="+mn-lt"/>
            <a:cs typeface="Arial" pitchFamily="34" charset="0"/>
          </a:endParaRPr>
        </a:p>
      </dsp:txBody>
      <dsp:txXfrm>
        <a:off x="2263140" y="1495046"/>
        <a:ext cx="5280660" cy="1357882"/>
      </dsp:txXfrm>
    </dsp:sp>
    <dsp:sp modelId="{42493819-3762-4994-BDC4-A50C694CB570}">
      <dsp:nvSpPr>
        <dsp:cNvPr id="0" name=""/>
        <dsp:cNvSpPr/>
      </dsp:nvSpPr>
      <dsp:spPr>
        <a:xfrm>
          <a:off x="1584198" y="2852929"/>
          <a:ext cx="1357882" cy="1357882"/>
        </a:xfrm>
        <a:prstGeom prst="pie">
          <a:avLst>
            <a:gd name="adj1" fmla="val 5400000"/>
            <a:gd name="adj2" fmla="val 1620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54F58-4C38-4E22-835A-8186CDC3DA1D}">
      <dsp:nvSpPr>
        <dsp:cNvPr id="0" name=""/>
        <dsp:cNvSpPr/>
      </dsp:nvSpPr>
      <dsp:spPr>
        <a:xfrm>
          <a:off x="2263140" y="2852929"/>
          <a:ext cx="5280660" cy="1357882"/>
        </a:xfrm>
        <a:prstGeom prst="rect">
          <a:avLst/>
        </a:prstGeom>
        <a:solidFill>
          <a:schemeClr val="lt2">
            <a:alpha val="90000"/>
            <a:hueOff val="0"/>
            <a:satOff val="0"/>
            <a:lumOff val="0"/>
            <a:alphaOff val="0"/>
          </a:schemeClr>
        </a:solidFill>
        <a:ln w="425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baseline="0" dirty="0" smtClean="0">
              <a:latin typeface="+mn-lt"/>
              <a:cs typeface="Arial" pitchFamily="34" charset="0"/>
            </a:rPr>
            <a:t>Persons with schizophrenia are 2-4 more likely to develop diabetes.</a:t>
          </a:r>
          <a:endParaRPr lang="en-US" sz="2800" b="0" kern="1200" baseline="0" dirty="0">
            <a:latin typeface="+mn-lt"/>
            <a:cs typeface="Arial" pitchFamily="34" charset="0"/>
          </a:endParaRPr>
        </a:p>
      </dsp:txBody>
      <dsp:txXfrm>
        <a:off x="2263140" y="2852929"/>
        <a:ext cx="5280660" cy="135788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A175C3EE-3D69-4E8D-A0A9-5D565497E6C9}" type="datetimeFigureOut">
              <a:rPr lang="en-US">
                <a:solidFill>
                  <a:srgbClr val="CCD1B9">
                    <a:shade val="50000"/>
                  </a:srgbClr>
                </a:solidFill>
              </a:rPr>
              <a:pPr>
                <a:defRPr/>
              </a:pPr>
              <a:t>6/22/2011</a:t>
            </a:fld>
            <a:endParaRPr lang="en-US">
              <a:solidFill>
                <a:srgbClr val="CCD1B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CCD1B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73561B7E-5F50-4292-9D46-666AFB4F910A}"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83755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4FA13CE-5999-43A1-AA7D-579FAB8CEC88}" type="datetimeFigureOut">
              <a:rPr lang="en-US">
                <a:solidFill>
                  <a:srgbClr val="CCD1B9">
                    <a:shade val="50000"/>
                  </a:srgbClr>
                </a:solidFill>
              </a:rPr>
              <a:pPr>
                <a:defRPr/>
              </a:pPr>
              <a:t>6/22/2011</a:t>
            </a:fld>
            <a:endParaRPr lang="en-US">
              <a:solidFill>
                <a:srgbClr val="CCD1B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CCD1B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58D25038-D7FE-4230-86B4-D716849CD603}"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80488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A52157D-FA38-478A-B83B-8A074239DA85}" type="datetimeFigureOut">
              <a:rPr lang="en-US">
                <a:solidFill>
                  <a:srgbClr val="CCD1B9">
                    <a:shade val="50000"/>
                  </a:srgbClr>
                </a:solidFill>
              </a:rPr>
              <a:pPr>
                <a:defRPr/>
              </a:pPr>
              <a:t>6/22/2011</a:t>
            </a:fld>
            <a:endParaRPr lang="en-US">
              <a:solidFill>
                <a:srgbClr val="CCD1B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CCD1B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D722920-FEF1-4CB9-983B-56EDE0627109}"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13140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070D38D-34E0-4A28-9E6F-368D1F1E6AB3}" type="datetimeFigureOut">
              <a:rPr lang="en-US">
                <a:solidFill>
                  <a:srgbClr val="CCD1B9">
                    <a:shade val="50000"/>
                  </a:srgbClr>
                </a:solidFill>
              </a:rPr>
              <a:pPr>
                <a:defRPr/>
              </a:pPr>
              <a:t>6/22/2011</a:t>
            </a:fld>
            <a:endParaRPr lang="en-US">
              <a:solidFill>
                <a:srgbClr val="CCD1B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CCD1B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0C3BE92F-3463-403F-A7A3-F8DFF8E65655}"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242223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1C05A40-3763-493A-966F-03E47D2F2AEF}" type="datetimeFigureOut">
              <a:rPr lang="en-US">
                <a:solidFill>
                  <a:srgbClr val="CCD1B9">
                    <a:shade val="50000"/>
                  </a:srgbClr>
                </a:solidFill>
              </a:rPr>
              <a:pPr>
                <a:defRPr/>
              </a:pPr>
              <a:t>6/22/2011</a:t>
            </a:fld>
            <a:endParaRPr lang="en-US">
              <a:solidFill>
                <a:srgbClr val="CCD1B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CCD1B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A67FB23-4BAF-4CE3-9E27-FA333AC6FAC6}"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76137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CC867AB1-7B78-4090-BF02-489488CBCEE4}" type="datetimeFigureOut">
              <a:rPr lang="en-US">
                <a:solidFill>
                  <a:srgbClr val="CCD1B9">
                    <a:shade val="50000"/>
                  </a:srgbClr>
                </a:solidFill>
              </a:rPr>
              <a:pPr>
                <a:defRPr/>
              </a:pPr>
              <a:t>6/22/2011</a:t>
            </a:fld>
            <a:endParaRPr lang="en-US">
              <a:solidFill>
                <a:srgbClr val="CCD1B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CCD1B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1F4ED886-F1F9-4F50-98E5-BD6C148F681E}"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250582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6365A539-7068-456E-AE80-96590A0069D0}" type="datetimeFigureOut">
              <a:rPr lang="en-US">
                <a:solidFill>
                  <a:srgbClr val="CCD1B9">
                    <a:shade val="50000"/>
                  </a:srgbClr>
                </a:solidFill>
              </a:rPr>
              <a:pPr>
                <a:defRPr/>
              </a:pPr>
              <a:t>6/22/2011</a:t>
            </a:fld>
            <a:endParaRPr lang="en-US">
              <a:solidFill>
                <a:srgbClr val="CCD1B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CCD1B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36A7CFE2-08D8-4B57-893B-F746541ECFDC}"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388792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6A1D3000-13D6-4044-BEA9-1EA7A812F8A1}" type="datetimeFigureOut">
              <a:rPr lang="en-US">
                <a:solidFill>
                  <a:srgbClr val="CCD1B9">
                    <a:shade val="50000"/>
                  </a:srgbClr>
                </a:solidFill>
              </a:rPr>
              <a:pPr>
                <a:defRPr/>
              </a:pPr>
              <a:t>6/22/2011</a:t>
            </a:fld>
            <a:endParaRPr lang="en-US">
              <a:solidFill>
                <a:srgbClr val="CCD1B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CCD1B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A4B756A4-3447-463C-A314-B188A9D48BD2}"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304721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AB2E6AD5-CD17-410F-AEEC-309479B178A8}" type="datetimeFigureOut">
              <a:rPr lang="en-US">
                <a:solidFill>
                  <a:srgbClr val="CCD1B9">
                    <a:shade val="50000"/>
                  </a:srgbClr>
                </a:solidFill>
              </a:rPr>
              <a:pPr>
                <a:defRPr/>
              </a:pPr>
              <a:t>6/22/2011</a:t>
            </a:fld>
            <a:endParaRPr lang="en-US">
              <a:solidFill>
                <a:srgbClr val="CCD1B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CCD1B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82E79A8-3B25-4B63-BAD8-0EA42663BD05}"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320064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8B0DA962-9F2F-4B1D-9627-03B65812CA81}" type="datetimeFigureOut">
              <a:rPr lang="en-US">
                <a:solidFill>
                  <a:srgbClr val="CCD1B9">
                    <a:shade val="50000"/>
                  </a:srgbClr>
                </a:solidFill>
              </a:rPr>
              <a:pPr>
                <a:defRPr/>
              </a:pPr>
              <a:t>6/22/2011</a:t>
            </a:fld>
            <a:endParaRPr lang="en-US">
              <a:solidFill>
                <a:srgbClr val="CCD1B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CCD1B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C8F21095-C1E4-4FB2-B58C-D4FB5B3CD37E}"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125823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35C7CE9A-AE72-461F-9D12-35EBBC9ED102}" type="datetimeFigureOut">
              <a:rPr lang="en-US">
                <a:solidFill>
                  <a:srgbClr val="CCD1B9">
                    <a:shade val="50000"/>
                  </a:srgbClr>
                </a:solidFill>
              </a:rPr>
              <a:pPr>
                <a:defRPr/>
              </a:pPr>
              <a:t>6/22/2011</a:t>
            </a:fld>
            <a:endParaRPr lang="en-US">
              <a:solidFill>
                <a:srgbClr val="CCD1B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CCD1B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B5C6F0AC-513E-465E-8333-2C4BCCB50D6D}" type="slidenum">
              <a:rPr lang="en-US">
                <a:solidFill>
                  <a:srgbClr val="CCD1B9">
                    <a:shade val="50000"/>
                  </a:srgbClr>
                </a:solidFill>
              </a:rPr>
              <a:pPr>
                <a:defRPr/>
              </a:pPr>
              <a:t>‹#›</a:t>
            </a:fld>
            <a:endParaRPr lang="en-US">
              <a:solidFill>
                <a:srgbClr val="CCD1B9">
                  <a:shade val="50000"/>
                </a:srgbClr>
              </a:solidFill>
            </a:endParaRPr>
          </a:p>
        </p:txBody>
      </p:sp>
    </p:spTree>
    <p:extLst>
      <p:ext uri="{BB962C8B-B14F-4D97-AF65-F5344CB8AC3E}">
        <p14:creationId xmlns:p14="http://schemas.microsoft.com/office/powerpoint/2010/main" val="71861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2055"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smtClean="0">
                <a:solidFill>
                  <a:schemeClr val="bg2">
                    <a:shade val="50000"/>
                  </a:schemeClr>
                </a:solidFill>
              </a:defRPr>
            </a:lvl1pPr>
            <a:extLst/>
          </a:lstStyle>
          <a:p>
            <a:pPr fontAlgn="base">
              <a:spcBef>
                <a:spcPct val="0"/>
              </a:spcBef>
              <a:spcAft>
                <a:spcPct val="0"/>
              </a:spcAft>
              <a:defRPr/>
            </a:pPr>
            <a:fld id="{610D99BD-4BEA-484A-8685-B783D605E159}" type="datetimeFigureOut">
              <a:rPr lang="en-US">
                <a:solidFill>
                  <a:srgbClr val="CCD1B9">
                    <a:shade val="50000"/>
                  </a:srgbClr>
                </a:solidFill>
                <a:latin typeface="Tahoma" pitchFamily="34" charset="0"/>
                <a:cs typeface="Times New Roman" pitchFamily="18" charset="0"/>
              </a:rPr>
              <a:pPr fontAlgn="base">
                <a:spcBef>
                  <a:spcPct val="0"/>
                </a:spcBef>
                <a:spcAft>
                  <a:spcPct val="0"/>
                </a:spcAft>
                <a:defRPr/>
              </a:pPr>
              <a:t>6/22/2011</a:t>
            </a:fld>
            <a:endParaRPr lang="en-US">
              <a:solidFill>
                <a:srgbClr val="CCD1B9">
                  <a:shade val="50000"/>
                </a:srgbClr>
              </a:solidFill>
              <a:latin typeface="Tahoma" pitchFamily="34" charset="0"/>
              <a:cs typeface="Times New Roman" pitchFamily="18" charset="0"/>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en-US">
              <a:solidFill>
                <a:srgbClr val="CCD1B9">
                  <a:shade val="50000"/>
                </a:srgbClr>
              </a:solidFill>
              <a:latin typeface="Tahoma" pitchFamily="34" charset="0"/>
              <a:cs typeface="Times New Roman" pitchFamily="18" charset="0"/>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smtClean="0">
                <a:solidFill>
                  <a:schemeClr val="bg2">
                    <a:shade val="50000"/>
                  </a:schemeClr>
                </a:solidFill>
              </a:defRPr>
            </a:lvl1pPr>
            <a:extLst/>
          </a:lstStyle>
          <a:p>
            <a:pPr fontAlgn="base">
              <a:spcBef>
                <a:spcPct val="0"/>
              </a:spcBef>
              <a:spcAft>
                <a:spcPct val="0"/>
              </a:spcAft>
              <a:defRPr/>
            </a:pPr>
            <a:fld id="{25FE00BC-9AFD-4959-9BEA-A988914B87A8}" type="slidenum">
              <a:rPr lang="en-US">
                <a:solidFill>
                  <a:srgbClr val="CCD1B9">
                    <a:shade val="50000"/>
                  </a:srgbClr>
                </a:solidFill>
                <a:latin typeface="Tahoma" pitchFamily="34" charset="0"/>
                <a:cs typeface="Times New Roman" pitchFamily="18" charset="0"/>
              </a:rPr>
              <a:pPr fontAlgn="base">
                <a:spcBef>
                  <a:spcPct val="0"/>
                </a:spcBef>
                <a:spcAft>
                  <a:spcPct val="0"/>
                </a:spcAft>
                <a:defRPr/>
              </a:pPr>
              <a:t>‹#›</a:t>
            </a:fld>
            <a:endParaRPr lang="en-US">
              <a:solidFill>
                <a:srgbClr val="CCD1B9">
                  <a:shade val="50000"/>
                </a:srgbClr>
              </a:solidFill>
              <a:latin typeface="Tahoma" pitchFamily="34" charset="0"/>
              <a:cs typeface="Times New Roman" pitchFamily="18" charset="0"/>
            </a:endParaRPr>
          </a:p>
        </p:txBody>
      </p:sp>
    </p:spTree>
    <p:extLst>
      <p:ext uri="{BB962C8B-B14F-4D97-AF65-F5344CB8AC3E}">
        <p14:creationId xmlns:p14="http://schemas.microsoft.com/office/powerpoint/2010/main" val="4062645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parknicollet.com/diabetes/disease/diagnosing.cf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parknicollet.com/diabetes/disease/diagnosing.cfm"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6.emf"/></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33400"/>
            <a:ext cx="7391400" cy="467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txBox="1">
            <a:spLocks/>
          </p:cNvSpPr>
          <p:nvPr/>
        </p:nvSpPr>
        <p:spPr>
          <a:xfrm>
            <a:off x="304800" y="5181600"/>
            <a:ext cx="8534400" cy="8001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Clr>
                <a:srgbClr val="FEE29C"/>
              </a:buClr>
              <a:buNone/>
              <a:defRPr/>
            </a:pPr>
            <a:r>
              <a:rPr lang="en-US" sz="4800" dirty="0" smtClean="0">
                <a:latin typeface="+mj-lt"/>
              </a:rPr>
              <a:t>Diabetes in the Mentally Ill </a:t>
            </a:r>
            <a:endParaRPr lang="en-US" sz="4800" dirty="0" smtClean="0">
              <a:effectLst>
                <a:outerShdw blurRad="38100" dist="38100" dir="2700000" algn="tl">
                  <a:srgbClr val="C0C0C0"/>
                </a:outerShdw>
              </a:effectLst>
              <a:latin typeface="+mj-lt"/>
            </a:endParaRPr>
          </a:p>
        </p:txBody>
      </p:sp>
      <p:sp>
        <p:nvSpPr>
          <p:cNvPr id="4" name="Title 1"/>
          <p:cNvSpPr txBox="1">
            <a:spLocks/>
          </p:cNvSpPr>
          <p:nvPr/>
        </p:nvSpPr>
        <p:spPr>
          <a:xfrm>
            <a:off x="1295400" y="5893308"/>
            <a:ext cx="6629400" cy="736092"/>
          </a:xfrm>
          <a:prstGeom prst="rect">
            <a:avLst/>
          </a:prstGeom>
        </p:spPr>
        <p:txBody>
          <a:bodyPr>
            <a:normAutofit fontScale="90000"/>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dirty="0" smtClean="0">
                <a:solidFill>
                  <a:schemeClr val="tx1"/>
                </a:solidFill>
              </a:rPr>
              <a:t>MO Coalition Conference 2011</a:t>
            </a:r>
            <a:endParaRPr lang="en-US" dirty="0">
              <a:solidFill>
                <a:schemeClr val="tx1"/>
              </a:solidFill>
            </a:endParaRPr>
          </a:p>
        </p:txBody>
      </p:sp>
    </p:spTree>
    <p:extLst>
      <p:ext uri="{BB962C8B-B14F-4D97-AF65-F5344CB8AC3E}">
        <p14:creationId xmlns:p14="http://schemas.microsoft.com/office/powerpoint/2010/main" val="171793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74662" y="5874078"/>
            <a:ext cx="8135938" cy="523220"/>
          </a:xfrm>
          <a:prstGeom prst="rect">
            <a:avLst/>
          </a:prstGeom>
          <a:noFill/>
          <a:ln w="12700">
            <a:noFill/>
            <a:miter lim="800000"/>
            <a:headEnd/>
            <a:tailEnd/>
          </a:ln>
        </p:spPr>
        <p:txBody>
          <a:bodyPr anchor="ctr">
            <a:spAutoFit/>
          </a:bodyPr>
          <a:lstStyle/>
          <a:p>
            <a:r>
              <a:rPr lang="en-US" sz="1400" dirty="0">
                <a:cs typeface="Arial" charset="0"/>
              </a:rPr>
              <a:t>Adapted from: International Diabetes Center (IDC). Available at: </a:t>
            </a:r>
            <a:r>
              <a:rPr lang="en-US" sz="1400" dirty="0">
                <a:cs typeface="Arial" charset="0"/>
                <a:hlinkClick r:id="rId2"/>
              </a:rPr>
              <a:t>www.parknicollet.com/diabetes/disease/diagnosing.cfm</a:t>
            </a:r>
            <a:r>
              <a:rPr lang="en-US" sz="1400" dirty="0">
                <a:cs typeface="Arial" charset="0"/>
              </a:rPr>
              <a:t>. Accessed March 26, 2006.</a:t>
            </a:r>
          </a:p>
        </p:txBody>
      </p:sp>
      <p:sp>
        <p:nvSpPr>
          <p:cNvPr id="3" name="Rectangle 3"/>
          <p:cNvSpPr>
            <a:spLocks noChangeArrowheads="1"/>
          </p:cNvSpPr>
          <p:nvPr/>
        </p:nvSpPr>
        <p:spPr bwMode="invGray">
          <a:xfrm>
            <a:off x="2819400" y="3762375"/>
            <a:ext cx="4711700" cy="1296988"/>
          </a:xfrm>
          <a:prstGeom prst="rect">
            <a:avLst/>
          </a:prstGeom>
          <a:solidFill>
            <a:schemeClr val="bg2"/>
          </a:solidFill>
          <a:ln w="25400">
            <a:solidFill>
              <a:schemeClr val="tx1"/>
            </a:solidFill>
            <a:miter lim="800000"/>
            <a:headEnd/>
            <a:tailEnd/>
          </a:ln>
        </p:spPr>
        <p:txBody>
          <a:bodyPr wrap="none" anchor="ctr"/>
          <a:lstStyle/>
          <a:p>
            <a:endParaRPr lang="en-US">
              <a:solidFill>
                <a:prstClr val="black"/>
              </a:solidFill>
            </a:endParaRPr>
          </a:p>
        </p:txBody>
      </p:sp>
      <p:sp>
        <p:nvSpPr>
          <p:cNvPr id="4" name="Line 4"/>
          <p:cNvSpPr>
            <a:spLocks noChangeShapeType="1"/>
          </p:cNvSpPr>
          <p:nvPr/>
        </p:nvSpPr>
        <p:spPr bwMode="auto">
          <a:xfrm flipV="1">
            <a:off x="2797175" y="4570413"/>
            <a:ext cx="4773613" cy="9525"/>
          </a:xfrm>
          <a:prstGeom prst="line">
            <a:avLst/>
          </a:prstGeom>
          <a:ln>
            <a:headEnd type="none" w="sm" len="sm"/>
            <a:tailEnd type="none" w="sm" len="sm"/>
          </a:ln>
        </p:spPr>
        <p:style>
          <a:lnRef idx="1">
            <a:schemeClr val="accent3"/>
          </a:lnRef>
          <a:fillRef idx="0">
            <a:schemeClr val="accent3"/>
          </a:fillRef>
          <a:effectRef idx="0">
            <a:schemeClr val="accent3"/>
          </a:effectRef>
          <a:fontRef idx="minor">
            <a:schemeClr val="tx1"/>
          </a:fontRef>
        </p:style>
        <p:txBody>
          <a:bodyPr wrap="none" anchor="ctr"/>
          <a:lstStyle/>
          <a:p>
            <a:endParaRPr lang="en-US">
              <a:solidFill>
                <a:prstClr val="black"/>
              </a:solidFill>
            </a:endParaRPr>
          </a:p>
        </p:txBody>
      </p:sp>
      <p:sp>
        <p:nvSpPr>
          <p:cNvPr id="5" name="Rectangle 5"/>
          <p:cNvSpPr>
            <a:spLocks noChangeArrowheads="1"/>
          </p:cNvSpPr>
          <p:nvPr/>
        </p:nvSpPr>
        <p:spPr bwMode="auto">
          <a:xfrm>
            <a:off x="3775075" y="5426075"/>
            <a:ext cx="2992438" cy="396875"/>
          </a:xfrm>
          <a:prstGeom prst="rect">
            <a:avLst/>
          </a:prstGeom>
          <a:noFill/>
          <a:ln w="9525">
            <a:noFill/>
            <a:miter lim="800000"/>
            <a:headEnd/>
            <a:tailEnd/>
          </a:ln>
        </p:spPr>
        <p:txBody>
          <a:bodyPr lIns="92075" tIns="46038" rIns="92075" bIns="46038">
            <a:spAutoFit/>
          </a:bodyPr>
          <a:lstStyle/>
          <a:p>
            <a:pPr algn="ctr"/>
            <a:r>
              <a:rPr lang="en-US" sz="2000">
                <a:solidFill>
                  <a:prstClr val="black"/>
                </a:solidFill>
                <a:cs typeface="Arial" charset="0"/>
              </a:rPr>
              <a:t>Years of Diabetes</a:t>
            </a:r>
          </a:p>
        </p:txBody>
      </p:sp>
      <p:sp>
        <p:nvSpPr>
          <p:cNvPr id="6" name="Rectangle 6"/>
          <p:cNvSpPr>
            <a:spLocks noChangeArrowheads="1"/>
          </p:cNvSpPr>
          <p:nvPr/>
        </p:nvSpPr>
        <p:spPr bwMode="blackWhite">
          <a:xfrm>
            <a:off x="2820988" y="1558925"/>
            <a:ext cx="4732337" cy="501650"/>
          </a:xfrm>
          <a:prstGeom prst="rect">
            <a:avLst/>
          </a:prstGeom>
          <a:noFill/>
          <a:ln w="9525">
            <a:noFill/>
            <a:miter lim="800000"/>
            <a:headEnd/>
            <a:tailEnd/>
          </a:ln>
          <a:effectLst/>
        </p:spPr>
        <p:txBody>
          <a:bodyPr wrap="none" lIns="92075" tIns="46038" rIns="92075" bIns="46038" anchor="ctr"/>
          <a:lstStyle/>
          <a:p>
            <a:pPr>
              <a:defRPr/>
            </a:pPr>
            <a:r>
              <a:rPr lang="en-US" sz="2000" dirty="0">
                <a:solidFill>
                  <a:prstClr val="black"/>
                </a:solidFill>
                <a:cs typeface="Arial" charset="0"/>
              </a:rPr>
              <a:t>				   Uncontrolled </a:t>
            </a:r>
          </a:p>
          <a:p>
            <a:pPr>
              <a:defRPr/>
            </a:pPr>
            <a:r>
              <a:rPr lang="en-US" sz="2000" dirty="0">
                <a:solidFill>
                  <a:prstClr val="black"/>
                </a:solidFill>
                <a:cs typeface="Arial" charset="0"/>
              </a:rPr>
              <a:t>Obesity         IGT       Diabetes	 Hyperglycemia	</a:t>
            </a:r>
            <a:r>
              <a:rPr lang="en-US" sz="2000" dirty="0">
                <a:solidFill>
                  <a:prstClr val="black"/>
                </a:solidFill>
                <a:effectLst>
                  <a:outerShdw blurRad="38100" dist="38100" dir="2700000" algn="tl">
                    <a:srgbClr val="000000"/>
                  </a:outerShdw>
                </a:effectLst>
                <a:cs typeface="Arial" charset="0"/>
              </a:rPr>
              <a:t>  </a:t>
            </a:r>
          </a:p>
        </p:txBody>
      </p:sp>
      <p:sp>
        <p:nvSpPr>
          <p:cNvPr id="7" name="Rectangle 7"/>
          <p:cNvSpPr>
            <a:spLocks noChangeArrowheads="1"/>
          </p:cNvSpPr>
          <p:nvPr/>
        </p:nvSpPr>
        <p:spPr bwMode="auto">
          <a:xfrm>
            <a:off x="501650" y="3897313"/>
            <a:ext cx="1935163" cy="701675"/>
          </a:xfrm>
          <a:prstGeom prst="rect">
            <a:avLst/>
          </a:prstGeom>
          <a:noFill/>
          <a:ln w="9525">
            <a:noFill/>
            <a:miter lim="800000"/>
            <a:headEnd/>
            <a:tailEnd/>
          </a:ln>
        </p:spPr>
        <p:txBody>
          <a:bodyPr lIns="92075" tIns="46038" rIns="92075" bIns="46038">
            <a:spAutoFit/>
          </a:bodyPr>
          <a:lstStyle/>
          <a:p>
            <a:pPr algn="ctr"/>
            <a:r>
              <a:rPr lang="en-US" sz="2000">
                <a:solidFill>
                  <a:prstClr val="black"/>
                </a:solidFill>
                <a:cs typeface="Arial" charset="0"/>
              </a:rPr>
              <a:t>Relative </a:t>
            </a:r>
            <a:r>
              <a:rPr lang="en-US" sz="2000">
                <a:solidFill>
                  <a:prstClr val="black"/>
                </a:solidFill>
                <a:cs typeface="Arial" charset="0"/>
                <a:sym typeface="Symbol" pitchFamily="18" charset="2"/>
              </a:rPr>
              <a:t>-Cell </a:t>
            </a:r>
            <a:r>
              <a:rPr lang="en-US" sz="2000">
                <a:solidFill>
                  <a:prstClr val="black"/>
                </a:solidFill>
                <a:cs typeface="Arial" charset="0"/>
              </a:rPr>
              <a:t>Function</a:t>
            </a:r>
          </a:p>
        </p:txBody>
      </p:sp>
      <p:sp>
        <p:nvSpPr>
          <p:cNvPr id="8" name="Rectangle 8"/>
          <p:cNvSpPr>
            <a:spLocks noChangeArrowheads="1"/>
          </p:cNvSpPr>
          <p:nvPr/>
        </p:nvSpPr>
        <p:spPr bwMode="auto">
          <a:xfrm>
            <a:off x="1811338" y="4438650"/>
            <a:ext cx="889000" cy="304800"/>
          </a:xfrm>
          <a:prstGeom prst="rect">
            <a:avLst/>
          </a:prstGeom>
          <a:noFill/>
          <a:ln w="9525">
            <a:noFill/>
            <a:miter lim="800000"/>
            <a:headEnd/>
            <a:tailEnd/>
          </a:ln>
        </p:spPr>
        <p:txBody>
          <a:bodyPr wrap="none" lIns="0" tIns="0" rIns="0" bIns="0">
            <a:spAutoFit/>
          </a:bodyPr>
          <a:lstStyle/>
          <a:p>
            <a:pPr algn="r"/>
            <a:r>
              <a:rPr lang="en-US" sz="2000">
                <a:solidFill>
                  <a:prstClr val="black"/>
                </a:solidFill>
                <a:cs typeface="Arial" charset="0"/>
              </a:rPr>
              <a:t>100 (%)</a:t>
            </a:r>
          </a:p>
        </p:txBody>
      </p:sp>
      <p:sp>
        <p:nvSpPr>
          <p:cNvPr id="9" name="Rectangle 9"/>
          <p:cNvSpPr>
            <a:spLocks noChangeArrowheads="1"/>
          </p:cNvSpPr>
          <p:nvPr/>
        </p:nvSpPr>
        <p:spPr bwMode="auto">
          <a:xfrm>
            <a:off x="3214688" y="5135563"/>
            <a:ext cx="366712"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-20</a:t>
            </a:r>
          </a:p>
        </p:txBody>
      </p:sp>
      <p:sp>
        <p:nvSpPr>
          <p:cNvPr id="10" name="Rectangle 10"/>
          <p:cNvSpPr>
            <a:spLocks noChangeArrowheads="1"/>
          </p:cNvSpPr>
          <p:nvPr/>
        </p:nvSpPr>
        <p:spPr bwMode="auto">
          <a:xfrm>
            <a:off x="3836988" y="5135563"/>
            <a:ext cx="366712"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-10</a:t>
            </a:r>
          </a:p>
        </p:txBody>
      </p:sp>
      <p:sp>
        <p:nvSpPr>
          <p:cNvPr id="11" name="Rectangle 11"/>
          <p:cNvSpPr>
            <a:spLocks noChangeArrowheads="1"/>
          </p:cNvSpPr>
          <p:nvPr/>
        </p:nvSpPr>
        <p:spPr bwMode="auto">
          <a:xfrm>
            <a:off x="4583113" y="5135563"/>
            <a:ext cx="141287"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0</a:t>
            </a:r>
          </a:p>
        </p:txBody>
      </p:sp>
      <p:sp>
        <p:nvSpPr>
          <p:cNvPr id="12" name="Rectangle 12"/>
          <p:cNvSpPr>
            <a:spLocks noChangeArrowheads="1"/>
          </p:cNvSpPr>
          <p:nvPr/>
        </p:nvSpPr>
        <p:spPr bwMode="auto">
          <a:xfrm>
            <a:off x="5127625" y="5135563"/>
            <a:ext cx="282575"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10</a:t>
            </a:r>
          </a:p>
        </p:txBody>
      </p:sp>
      <p:sp>
        <p:nvSpPr>
          <p:cNvPr id="13" name="Rectangle 13"/>
          <p:cNvSpPr>
            <a:spLocks noChangeArrowheads="1"/>
          </p:cNvSpPr>
          <p:nvPr/>
        </p:nvSpPr>
        <p:spPr bwMode="auto">
          <a:xfrm>
            <a:off x="5773738" y="5135563"/>
            <a:ext cx="282575"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20</a:t>
            </a:r>
          </a:p>
        </p:txBody>
      </p:sp>
      <p:sp>
        <p:nvSpPr>
          <p:cNvPr id="14" name="Rectangle 14"/>
          <p:cNvSpPr>
            <a:spLocks noChangeArrowheads="1"/>
          </p:cNvSpPr>
          <p:nvPr/>
        </p:nvSpPr>
        <p:spPr bwMode="auto">
          <a:xfrm>
            <a:off x="6411913" y="5135563"/>
            <a:ext cx="282575"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30</a:t>
            </a:r>
          </a:p>
        </p:txBody>
      </p:sp>
      <p:sp>
        <p:nvSpPr>
          <p:cNvPr id="15" name="Rectangle 15"/>
          <p:cNvSpPr>
            <a:spLocks noChangeArrowheads="1"/>
          </p:cNvSpPr>
          <p:nvPr/>
        </p:nvSpPr>
        <p:spPr bwMode="auto">
          <a:xfrm>
            <a:off x="887413" y="2417763"/>
            <a:ext cx="1268412" cy="701675"/>
          </a:xfrm>
          <a:prstGeom prst="rect">
            <a:avLst/>
          </a:prstGeom>
          <a:noFill/>
          <a:ln w="9525">
            <a:noFill/>
            <a:miter lim="800000"/>
            <a:headEnd/>
            <a:tailEnd/>
          </a:ln>
        </p:spPr>
        <p:txBody>
          <a:bodyPr lIns="92075" tIns="46038" rIns="92075" bIns="46038">
            <a:spAutoFit/>
          </a:bodyPr>
          <a:lstStyle/>
          <a:p>
            <a:pPr algn="ctr"/>
            <a:r>
              <a:rPr lang="en-US" sz="2000" dirty="0">
                <a:solidFill>
                  <a:prstClr val="black"/>
                </a:solidFill>
                <a:cs typeface="Arial" charset="0"/>
              </a:rPr>
              <a:t>Plasma</a:t>
            </a:r>
          </a:p>
          <a:p>
            <a:pPr algn="ctr"/>
            <a:r>
              <a:rPr lang="en-US" sz="2000" dirty="0">
                <a:solidFill>
                  <a:prstClr val="black"/>
                </a:solidFill>
                <a:cs typeface="Arial" charset="0"/>
              </a:rPr>
              <a:t>Glucose</a:t>
            </a:r>
          </a:p>
        </p:txBody>
      </p:sp>
      <p:sp>
        <p:nvSpPr>
          <p:cNvPr id="16" name="Rectangle 16"/>
          <p:cNvSpPr>
            <a:spLocks noChangeArrowheads="1"/>
          </p:cNvSpPr>
          <p:nvPr/>
        </p:nvSpPr>
        <p:spPr bwMode="auto">
          <a:xfrm>
            <a:off x="5486400" y="3946525"/>
            <a:ext cx="2039937" cy="366713"/>
          </a:xfrm>
          <a:prstGeom prst="rect">
            <a:avLst/>
          </a:prstGeom>
          <a:noFill/>
          <a:ln w="9525">
            <a:noFill/>
            <a:miter lim="800000"/>
            <a:headEnd/>
            <a:tailEnd/>
          </a:ln>
        </p:spPr>
        <p:txBody>
          <a:bodyPr wrap="none" lIns="92075" tIns="46038" rIns="92075" bIns="46038">
            <a:spAutoFit/>
          </a:bodyPr>
          <a:lstStyle/>
          <a:p>
            <a:r>
              <a:rPr lang="en-US" dirty="0">
                <a:solidFill>
                  <a:prstClr val="black"/>
                </a:solidFill>
                <a:cs typeface="Arial" charset="0"/>
              </a:rPr>
              <a:t>Insulin Resistance</a:t>
            </a:r>
          </a:p>
        </p:txBody>
      </p:sp>
      <p:sp>
        <p:nvSpPr>
          <p:cNvPr id="17" name="Rectangle 17"/>
          <p:cNvSpPr>
            <a:spLocks noChangeArrowheads="1"/>
          </p:cNvSpPr>
          <p:nvPr/>
        </p:nvSpPr>
        <p:spPr bwMode="auto">
          <a:xfrm>
            <a:off x="6019800" y="4562475"/>
            <a:ext cx="1455737" cy="366713"/>
          </a:xfrm>
          <a:prstGeom prst="rect">
            <a:avLst/>
          </a:prstGeom>
          <a:noFill/>
          <a:ln w="9525">
            <a:noFill/>
            <a:miter lim="800000"/>
            <a:headEnd/>
            <a:tailEnd/>
          </a:ln>
        </p:spPr>
        <p:txBody>
          <a:bodyPr wrap="none" lIns="92075" tIns="46038" rIns="92075" bIns="46038">
            <a:spAutoFit/>
          </a:bodyPr>
          <a:lstStyle/>
          <a:p>
            <a:r>
              <a:rPr lang="en-US" dirty="0">
                <a:solidFill>
                  <a:prstClr val="black"/>
                </a:solidFill>
                <a:cs typeface="Arial" charset="0"/>
              </a:rPr>
              <a:t>Insulin Level</a:t>
            </a:r>
          </a:p>
        </p:txBody>
      </p:sp>
      <p:sp>
        <p:nvSpPr>
          <p:cNvPr id="18" name="Rectangle 18"/>
          <p:cNvSpPr>
            <a:spLocks noChangeArrowheads="1"/>
          </p:cNvSpPr>
          <p:nvPr/>
        </p:nvSpPr>
        <p:spPr bwMode="auto">
          <a:xfrm>
            <a:off x="1358900" y="3108325"/>
            <a:ext cx="1370013" cy="304800"/>
          </a:xfrm>
          <a:prstGeom prst="rect">
            <a:avLst/>
          </a:prstGeom>
          <a:noFill/>
          <a:ln w="9525">
            <a:noFill/>
            <a:miter lim="800000"/>
            <a:headEnd/>
            <a:tailEnd/>
          </a:ln>
        </p:spPr>
        <p:txBody>
          <a:bodyPr wrap="none" lIns="0" tIns="0" rIns="0" bIns="0">
            <a:spAutoFit/>
          </a:bodyPr>
          <a:lstStyle/>
          <a:p>
            <a:pPr algn="r"/>
            <a:r>
              <a:rPr lang="en-US" sz="2000" dirty="0">
                <a:solidFill>
                  <a:prstClr val="black"/>
                </a:solidFill>
                <a:cs typeface="Arial" charset="0"/>
              </a:rPr>
              <a:t>126 (mg/</a:t>
            </a:r>
            <a:r>
              <a:rPr lang="en-US" sz="2000" dirty="0" err="1">
                <a:solidFill>
                  <a:prstClr val="black"/>
                </a:solidFill>
                <a:cs typeface="Arial" charset="0"/>
              </a:rPr>
              <a:t>dL</a:t>
            </a:r>
            <a:r>
              <a:rPr lang="en-US" sz="2000" dirty="0">
                <a:solidFill>
                  <a:prstClr val="black"/>
                </a:solidFill>
                <a:cs typeface="Arial" charset="0"/>
              </a:rPr>
              <a:t>)</a:t>
            </a:r>
          </a:p>
        </p:txBody>
      </p:sp>
      <p:sp>
        <p:nvSpPr>
          <p:cNvPr id="19" name="Line 19"/>
          <p:cNvSpPr>
            <a:spLocks noChangeShapeType="1"/>
          </p:cNvSpPr>
          <p:nvPr/>
        </p:nvSpPr>
        <p:spPr bwMode="auto">
          <a:xfrm flipV="1">
            <a:off x="4652963" y="3768725"/>
            <a:ext cx="0" cy="129540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endParaRPr lang="en-US">
              <a:solidFill>
                <a:prstClr val="black"/>
              </a:solidFill>
            </a:endParaRPr>
          </a:p>
        </p:txBody>
      </p:sp>
      <p:sp>
        <p:nvSpPr>
          <p:cNvPr id="20" name="Rectangle 24"/>
          <p:cNvSpPr>
            <a:spLocks noChangeArrowheads="1"/>
          </p:cNvSpPr>
          <p:nvPr/>
        </p:nvSpPr>
        <p:spPr bwMode="invGray">
          <a:xfrm>
            <a:off x="2805113" y="2163763"/>
            <a:ext cx="4713287" cy="1450975"/>
          </a:xfrm>
          <a:prstGeom prst="rect">
            <a:avLst/>
          </a:prstGeom>
          <a:solidFill>
            <a:schemeClr val="bg2"/>
          </a:solidFill>
          <a:ln w="25400">
            <a:solidFill>
              <a:schemeClr val="tx1"/>
            </a:solidFill>
            <a:miter lim="800000"/>
            <a:headEnd/>
            <a:tailEnd/>
          </a:ln>
        </p:spPr>
        <p:txBody>
          <a:bodyPr wrap="none" anchor="ctr"/>
          <a:lstStyle/>
          <a:p>
            <a:endParaRPr lang="en-US">
              <a:solidFill>
                <a:prstClr val="black"/>
              </a:solidFill>
            </a:endParaRPr>
          </a:p>
        </p:txBody>
      </p:sp>
      <p:grpSp>
        <p:nvGrpSpPr>
          <p:cNvPr id="21" name="Group 25"/>
          <p:cNvGrpSpPr>
            <a:grpSpLocks/>
          </p:cNvGrpSpPr>
          <p:nvPr/>
        </p:nvGrpSpPr>
        <p:grpSpPr bwMode="auto">
          <a:xfrm>
            <a:off x="3124200" y="2393950"/>
            <a:ext cx="3914775" cy="2579688"/>
            <a:chOff x="2459" y="1324"/>
            <a:chExt cx="3004" cy="1843"/>
          </a:xfrm>
        </p:grpSpPr>
        <p:sp>
          <p:nvSpPr>
            <p:cNvPr id="22" name="Freeform 26"/>
            <p:cNvSpPr>
              <a:spLocks/>
            </p:cNvSpPr>
            <p:nvPr/>
          </p:nvSpPr>
          <p:spPr bwMode="auto">
            <a:xfrm>
              <a:off x="2459" y="2416"/>
              <a:ext cx="2983" cy="416"/>
            </a:xfrm>
            <a:custGeom>
              <a:avLst/>
              <a:gdLst>
                <a:gd name="T0" fmla="*/ 0 w 3601"/>
                <a:gd name="T1" fmla="*/ 317 h 456"/>
                <a:gd name="T2" fmla="*/ 53 w 3601"/>
                <a:gd name="T3" fmla="*/ 249 h 456"/>
                <a:gd name="T4" fmla="*/ 106 w 3601"/>
                <a:gd name="T5" fmla="*/ 183 h 456"/>
                <a:gd name="T6" fmla="*/ 158 w 3601"/>
                <a:gd name="T7" fmla="*/ 122 h 456"/>
                <a:gd name="T8" fmla="*/ 185 w 3601"/>
                <a:gd name="T9" fmla="*/ 94 h 456"/>
                <a:gd name="T10" fmla="*/ 210 w 3601"/>
                <a:gd name="T11" fmla="*/ 72 h 456"/>
                <a:gd name="T12" fmla="*/ 238 w 3601"/>
                <a:gd name="T13" fmla="*/ 56 h 456"/>
                <a:gd name="T14" fmla="*/ 263 w 3601"/>
                <a:gd name="T15" fmla="*/ 39 h 456"/>
                <a:gd name="T16" fmla="*/ 316 w 3601"/>
                <a:gd name="T17" fmla="*/ 22 h 456"/>
                <a:gd name="T18" fmla="*/ 373 w 3601"/>
                <a:gd name="T19" fmla="*/ 12 h 456"/>
                <a:gd name="T20" fmla="*/ 426 w 3601"/>
                <a:gd name="T21" fmla="*/ 5 h 456"/>
                <a:gd name="T22" fmla="*/ 478 w 3601"/>
                <a:gd name="T23" fmla="*/ 0 h 456"/>
                <a:gd name="T24" fmla="*/ 531 w 3601"/>
                <a:gd name="T25" fmla="*/ 0 h 456"/>
                <a:gd name="T26" fmla="*/ 637 w 3601"/>
                <a:gd name="T27" fmla="*/ 5 h 456"/>
                <a:gd name="T28" fmla="*/ 848 w 3601"/>
                <a:gd name="T29" fmla="*/ 5 h 456"/>
                <a:gd name="T30" fmla="*/ 1059 w 3601"/>
                <a:gd name="T31" fmla="*/ 5 h 456"/>
                <a:gd name="T32" fmla="*/ 1270 w 3601"/>
                <a:gd name="T33" fmla="*/ 5 h 456"/>
                <a:gd name="T34" fmla="*/ 1376 w 3601"/>
                <a:gd name="T35" fmla="*/ 5 h 456"/>
                <a:gd name="T36" fmla="*/ 1485 w 3601"/>
                <a:gd name="T37" fmla="*/ 5 h 456"/>
                <a:gd name="T38" fmla="*/ 1696 w 3601"/>
                <a:gd name="T39" fmla="*/ 5 h 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1"/>
                <a:gd name="T61" fmla="*/ 0 h 456"/>
                <a:gd name="T62" fmla="*/ 3601 w 3601"/>
                <a:gd name="T63" fmla="*/ 456 h 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1" h="456">
                  <a:moveTo>
                    <a:pt x="0" y="456"/>
                  </a:moveTo>
                  <a:lnTo>
                    <a:pt x="112" y="360"/>
                  </a:lnTo>
                  <a:lnTo>
                    <a:pt x="224" y="264"/>
                  </a:lnTo>
                  <a:lnTo>
                    <a:pt x="336" y="176"/>
                  </a:lnTo>
                  <a:lnTo>
                    <a:pt x="392" y="136"/>
                  </a:lnTo>
                  <a:lnTo>
                    <a:pt x="448" y="104"/>
                  </a:lnTo>
                  <a:lnTo>
                    <a:pt x="504" y="80"/>
                  </a:lnTo>
                  <a:lnTo>
                    <a:pt x="560" y="56"/>
                  </a:lnTo>
                  <a:lnTo>
                    <a:pt x="672" y="32"/>
                  </a:lnTo>
                  <a:lnTo>
                    <a:pt x="792" y="16"/>
                  </a:lnTo>
                  <a:lnTo>
                    <a:pt x="904" y="8"/>
                  </a:lnTo>
                  <a:lnTo>
                    <a:pt x="1016" y="0"/>
                  </a:lnTo>
                  <a:lnTo>
                    <a:pt x="1128" y="0"/>
                  </a:lnTo>
                  <a:lnTo>
                    <a:pt x="1352" y="8"/>
                  </a:lnTo>
                  <a:lnTo>
                    <a:pt x="1801" y="8"/>
                  </a:lnTo>
                  <a:lnTo>
                    <a:pt x="2249" y="8"/>
                  </a:lnTo>
                  <a:lnTo>
                    <a:pt x="2697" y="8"/>
                  </a:lnTo>
                  <a:lnTo>
                    <a:pt x="2921" y="8"/>
                  </a:lnTo>
                  <a:lnTo>
                    <a:pt x="3153" y="8"/>
                  </a:lnTo>
                  <a:lnTo>
                    <a:pt x="3601" y="8"/>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solidFill>
                  <a:prstClr val="black"/>
                </a:solidFill>
              </a:endParaRPr>
            </a:p>
          </p:txBody>
        </p:sp>
        <p:sp>
          <p:nvSpPr>
            <p:cNvPr id="23" name="Freeform 27"/>
            <p:cNvSpPr>
              <a:spLocks/>
            </p:cNvSpPr>
            <p:nvPr/>
          </p:nvSpPr>
          <p:spPr bwMode="auto">
            <a:xfrm>
              <a:off x="2459" y="2511"/>
              <a:ext cx="2983" cy="656"/>
            </a:xfrm>
            <a:custGeom>
              <a:avLst/>
              <a:gdLst>
                <a:gd name="T0" fmla="*/ 0 w 3601"/>
                <a:gd name="T1" fmla="*/ 270 h 720"/>
                <a:gd name="T2" fmla="*/ 53 w 3601"/>
                <a:gd name="T3" fmla="*/ 215 h 720"/>
                <a:gd name="T4" fmla="*/ 106 w 3601"/>
                <a:gd name="T5" fmla="*/ 159 h 720"/>
                <a:gd name="T6" fmla="*/ 158 w 3601"/>
                <a:gd name="T7" fmla="*/ 105 h 720"/>
                <a:gd name="T8" fmla="*/ 185 w 3601"/>
                <a:gd name="T9" fmla="*/ 82 h 720"/>
                <a:gd name="T10" fmla="*/ 210 w 3601"/>
                <a:gd name="T11" fmla="*/ 66 h 720"/>
                <a:gd name="T12" fmla="*/ 263 w 3601"/>
                <a:gd name="T13" fmla="*/ 33 h 720"/>
                <a:gd name="T14" fmla="*/ 316 w 3601"/>
                <a:gd name="T15" fmla="*/ 12 h 720"/>
                <a:gd name="T16" fmla="*/ 373 w 3601"/>
                <a:gd name="T17" fmla="*/ 0 h 720"/>
                <a:gd name="T18" fmla="*/ 426 w 3601"/>
                <a:gd name="T19" fmla="*/ 0 h 720"/>
                <a:gd name="T20" fmla="*/ 452 w 3601"/>
                <a:gd name="T21" fmla="*/ 5 h 720"/>
                <a:gd name="T22" fmla="*/ 478 w 3601"/>
                <a:gd name="T23" fmla="*/ 16 h 720"/>
                <a:gd name="T24" fmla="*/ 531 w 3601"/>
                <a:gd name="T25" fmla="*/ 56 h 720"/>
                <a:gd name="T26" fmla="*/ 584 w 3601"/>
                <a:gd name="T27" fmla="*/ 94 h 720"/>
                <a:gd name="T28" fmla="*/ 637 w 3601"/>
                <a:gd name="T29" fmla="*/ 132 h 720"/>
                <a:gd name="T30" fmla="*/ 690 w 3601"/>
                <a:gd name="T31" fmla="*/ 166 h 720"/>
                <a:gd name="T32" fmla="*/ 742 w 3601"/>
                <a:gd name="T33" fmla="*/ 204 h 720"/>
                <a:gd name="T34" fmla="*/ 795 w 3601"/>
                <a:gd name="T35" fmla="*/ 237 h 720"/>
                <a:gd name="T36" fmla="*/ 848 w 3601"/>
                <a:gd name="T37" fmla="*/ 270 h 720"/>
                <a:gd name="T38" fmla="*/ 901 w 3601"/>
                <a:gd name="T39" fmla="*/ 292 h 720"/>
                <a:gd name="T40" fmla="*/ 953 w 3601"/>
                <a:gd name="T41" fmla="*/ 313 h 720"/>
                <a:gd name="T42" fmla="*/ 1059 w 3601"/>
                <a:gd name="T43" fmla="*/ 347 h 720"/>
                <a:gd name="T44" fmla="*/ 1165 w 3601"/>
                <a:gd name="T45" fmla="*/ 375 h 720"/>
                <a:gd name="T46" fmla="*/ 1270 w 3601"/>
                <a:gd name="T47" fmla="*/ 403 h 720"/>
                <a:gd name="T48" fmla="*/ 1376 w 3601"/>
                <a:gd name="T49" fmla="*/ 430 h 720"/>
                <a:gd name="T50" fmla="*/ 1485 w 3601"/>
                <a:gd name="T51" fmla="*/ 453 h 720"/>
                <a:gd name="T52" fmla="*/ 1696 w 3601"/>
                <a:gd name="T53" fmla="*/ 497 h 7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1"/>
                <a:gd name="T82" fmla="*/ 0 h 720"/>
                <a:gd name="T83" fmla="*/ 3601 w 3601"/>
                <a:gd name="T84" fmla="*/ 720 h 7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1" h="720">
                  <a:moveTo>
                    <a:pt x="0" y="392"/>
                  </a:moveTo>
                  <a:lnTo>
                    <a:pt x="112" y="312"/>
                  </a:lnTo>
                  <a:lnTo>
                    <a:pt x="224" y="232"/>
                  </a:lnTo>
                  <a:lnTo>
                    <a:pt x="336" y="152"/>
                  </a:lnTo>
                  <a:lnTo>
                    <a:pt x="392" y="120"/>
                  </a:lnTo>
                  <a:lnTo>
                    <a:pt x="448" y="96"/>
                  </a:lnTo>
                  <a:lnTo>
                    <a:pt x="560" y="48"/>
                  </a:lnTo>
                  <a:lnTo>
                    <a:pt x="672" y="16"/>
                  </a:lnTo>
                  <a:lnTo>
                    <a:pt x="792" y="0"/>
                  </a:lnTo>
                  <a:lnTo>
                    <a:pt x="904" y="0"/>
                  </a:lnTo>
                  <a:lnTo>
                    <a:pt x="960" y="8"/>
                  </a:lnTo>
                  <a:lnTo>
                    <a:pt x="1016" y="24"/>
                  </a:lnTo>
                  <a:lnTo>
                    <a:pt x="1128" y="80"/>
                  </a:lnTo>
                  <a:lnTo>
                    <a:pt x="1240" y="136"/>
                  </a:lnTo>
                  <a:lnTo>
                    <a:pt x="1352" y="192"/>
                  </a:lnTo>
                  <a:lnTo>
                    <a:pt x="1464" y="240"/>
                  </a:lnTo>
                  <a:lnTo>
                    <a:pt x="1576" y="296"/>
                  </a:lnTo>
                  <a:lnTo>
                    <a:pt x="1689" y="344"/>
                  </a:lnTo>
                  <a:lnTo>
                    <a:pt x="1801" y="392"/>
                  </a:lnTo>
                  <a:lnTo>
                    <a:pt x="1913" y="424"/>
                  </a:lnTo>
                  <a:lnTo>
                    <a:pt x="2025" y="456"/>
                  </a:lnTo>
                  <a:lnTo>
                    <a:pt x="2249" y="504"/>
                  </a:lnTo>
                  <a:lnTo>
                    <a:pt x="2473" y="544"/>
                  </a:lnTo>
                  <a:lnTo>
                    <a:pt x="2697" y="584"/>
                  </a:lnTo>
                  <a:lnTo>
                    <a:pt x="2921" y="624"/>
                  </a:lnTo>
                  <a:lnTo>
                    <a:pt x="3153" y="656"/>
                  </a:lnTo>
                  <a:lnTo>
                    <a:pt x="3601" y="72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solidFill>
                  <a:prstClr val="black"/>
                </a:solidFill>
              </a:endParaRPr>
            </a:p>
          </p:txBody>
        </p:sp>
        <p:sp>
          <p:nvSpPr>
            <p:cNvPr id="24" name="Freeform 28"/>
            <p:cNvSpPr>
              <a:spLocks/>
            </p:cNvSpPr>
            <p:nvPr/>
          </p:nvSpPr>
          <p:spPr bwMode="auto">
            <a:xfrm>
              <a:off x="2505" y="1324"/>
              <a:ext cx="2955" cy="702"/>
            </a:xfrm>
            <a:custGeom>
              <a:avLst/>
              <a:gdLst>
                <a:gd name="T0" fmla="*/ 0 w 2955"/>
                <a:gd name="T1" fmla="*/ 702 h 702"/>
                <a:gd name="T2" fmla="*/ 390 w 2955"/>
                <a:gd name="T3" fmla="*/ 699 h 702"/>
                <a:gd name="T4" fmla="*/ 513 w 2955"/>
                <a:gd name="T5" fmla="*/ 690 h 702"/>
                <a:gd name="T6" fmla="*/ 687 w 2955"/>
                <a:gd name="T7" fmla="*/ 681 h 702"/>
                <a:gd name="T8" fmla="*/ 777 w 2955"/>
                <a:gd name="T9" fmla="*/ 648 h 702"/>
                <a:gd name="T10" fmla="*/ 894 w 2955"/>
                <a:gd name="T11" fmla="*/ 588 h 702"/>
                <a:gd name="T12" fmla="*/ 1074 w 2955"/>
                <a:gd name="T13" fmla="*/ 462 h 702"/>
                <a:gd name="T14" fmla="*/ 1224 w 2955"/>
                <a:gd name="T15" fmla="*/ 411 h 702"/>
                <a:gd name="T16" fmla="*/ 1413 w 2955"/>
                <a:gd name="T17" fmla="*/ 393 h 702"/>
                <a:gd name="T18" fmla="*/ 1773 w 2955"/>
                <a:gd name="T19" fmla="*/ 342 h 702"/>
                <a:gd name="T20" fmla="*/ 2115 w 2955"/>
                <a:gd name="T21" fmla="*/ 252 h 702"/>
                <a:gd name="T22" fmla="*/ 2232 w 2955"/>
                <a:gd name="T23" fmla="*/ 219 h 702"/>
                <a:gd name="T24" fmla="*/ 2556 w 2955"/>
                <a:gd name="T25" fmla="*/ 138 h 702"/>
                <a:gd name="T26" fmla="*/ 2703 w 2955"/>
                <a:gd name="T27" fmla="*/ 93 h 702"/>
                <a:gd name="T28" fmla="*/ 2874 w 2955"/>
                <a:gd name="T29" fmla="*/ 24 h 702"/>
                <a:gd name="T30" fmla="*/ 2955 w 2955"/>
                <a:gd name="T31" fmla="*/ 0 h 7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55"/>
                <a:gd name="T49" fmla="*/ 0 h 702"/>
                <a:gd name="T50" fmla="*/ 2955 w 2955"/>
                <a:gd name="T51" fmla="*/ 702 h 7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55" h="702">
                  <a:moveTo>
                    <a:pt x="0" y="702"/>
                  </a:moveTo>
                  <a:cubicBezTo>
                    <a:pt x="152" y="701"/>
                    <a:pt x="305" y="701"/>
                    <a:pt x="390" y="699"/>
                  </a:cubicBezTo>
                  <a:cubicBezTo>
                    <a:pt x="475" y="697"/>
                    <a:pt x="464" y="693"/>
                    <a:pt x="513" y="690"/>
                  </a:cubicBezTo>
                  <a:cubicBezTo>
                    <a:pt x="562" y="687"/>
                    <a:pt x="643" y="688"/>
                    <a:pt x="687" y="681"/>
                  </a:cubicBezTo>
                  <a:cubicBezTo>
                    <a:pt x="731" y="674"/>
                    <a:pt x="743" y="663"/>
                    <a:pt x="777" y="648"/>
                  </a:cubicBezTo>
                  <a:cubicBezTo>
                    <a:pt x="811" y="633"/>
                    <a:pt x="845" y="619"/>
                    <a:pt x="894" y="588"/>
                  </a:cubicBezTo>
                  <a:cubicBezTo>
                    <a:pt x="943" y="557"/>
                    <a:pt x="1019" y="491"/>
                    <a:pt x="1074" y="462"/>
                  </a:cubicBezTo>
                  <a:cubicBezTo>
                    <a:pt x="1129" y="433"/>
                    <a:pt x="1168" y="422"/>
                    <a:pt x="1224" y="411"/>
                  </a:cubicBezTo>
                  <a:cubicBezTo>
                    <a:pt x="1280" y="400"/>
                    <a:pt x="1322" y="404"/>
                    <a:pt x="1413" y="393"/>
                  </a:cubicBezTo>
                  <a:cubicBezTo>
                    <a:pt x="1504" y="382"/>
                    <a:pt x="1656" y="366"/>
                    <a:pt x="1773" y="342"/>
                  </a:cubicBezTo>
                  <a:cubicBezTo>
                    <a:pt x="1890" y="318"/>
                    <a:pt x="2039" y="272"/>
                    <a:pt x="2115" y="252"/>
                  </a:cubicBezTo>
                  <a:cubicBezTo>
                    <a:pt x="2191" y="232"/>
                    <a:pt x="2159" y="238"/>
                    <a:pt x="2232" y="219"/>
                  </a:cubicBezTo>
                  <a:cubicBezTo>
                    <a:pt x="2305" y="200"/>
                    <a:pt x="2477" y="159"/>
                    <a:pt x="2556" y="138"/>
                  </a:cubicBezTo>
                  <a:cubicBezTo>
                    <a:pt x="2635" y="117"/>
                    <a:pt x="2650" y="112"/>
                    <a:pt x="2703" y="93"/>
                  </a:cubicBezTo>
                  <a:cubicBezTo>
                    <a:pt x="2756" y="74"/>
                    <a:pt x="2832" y="39"/>
                    <a:pt x="2874" y="24"/>
                  </a:cubicBezTo>
                  <a:cubicBezTo>
                    <a:pt x="2916" y="9"/>
                    <a:pt x="2941" y="4"/>
                    <a:pt x="2955" y="0"/>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US">
                <a:solidFill>
                  <a:prstClr val="black"/>
                </a:solidFill>
              </a:endParaRPr>
            </a:p>
          </p:txBody>
        </p:sp>
        <p:sp>
          <p:nvSpPr>
            <p:cNvPr id="25" name="Freeform 29"/>
            <p:cNvSpPr>
              <a:spLocks/>
            </p:cNvSpPr>
            <p:nvPr/>
          </p:nvSpPr>
          <p:spPr bwMode="auto">
            <a:xfrm>
              <a:off x="2464" y="1444"/>
              <a:ext cx="2999" cy="621"/>
            </a:xfrm>
            <a:custGeom>
              <a:avLst/>
              <a:gdLst>
                <a:gd name="T0" fmla="*/ 47 w 2999"/>
                <a:gd name="T1" fmla="*/ 621 h 621"/>
                <a:gd name="T2" fmla="*/ 65 w 2999"/>
                <a:gd name="T3" fmla="*/ 618 h 621"/>
                <a:gd name="T4" fmla="*/ 440 w 2999"/>
                <a:gd name="T5" fmla="*/ 609 h 621"/>
                <a:gd name="T6" fmla="*/ 605 w 2999"/>
                <a:gd name="T7" fmla="*/ 594 h 621"/>
                <a:gd name="T8" fmla="*/ 746 w 2999"/>
                <a:gd name="T9" fmla="*/ 591 h 621"/>
                <a:gd name="T10" fmla="*/ 1160 w 2999"/>
                <a:gd name="T11" fmla="*/ 492 h 621"/>
                <a:gd name="T12" fmla="*/ 1433 w 2999"/>
                <a:gd name="T13" fmla="*/ 480 h 621"/>
                <a:gd name="T14" fmla="*/ 1496 w 2999"/>
                <a:gd name="T15" fmla="*/ 474 h 621"/>
                <a:gd name="T16" fmla="*/ 1763 w 2999"/>
                <a:gd name="T17" fmla="*/ 402 h 621"/>
                <a:gd name="T18" fmla="*/ 1904 w 2999"/>
                <a:gd name="T19" fmla="*/ 354 h 621"/>
                <a:gd name="T20" fmla="*/ 2111 w 2999"/>
                <a:gd name="T21" fmla="*/ 309 h 621"/>
                <a:gd name="T22" fmla="*/ 2246 w 2999"/>
                <a:gd name="T23" fmla="*/ 270 h 621"/>
                <a:gd name="T24" fmla="*/ 2420 w 2999"/>
                <a:gd name="T25" fmla="*/ 210 h 621"/>
                <a:gd name="T26" fmla="*/ 2795 w 2999"/>
                <a:gd name="T27" fmla="*/ 78 h 621"/>
                <a:gd name="T28" fmla="*/ 2957 w 2999"/>
                <a:gd name="T29" fmla="*/ 12 h 621"/>
                <a:gd name="T30" fmla="*/ 2999 w 2999"/>
                <a:gd name="T31" fmla="*/ 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99"/>
                <a:gd name="T49" fmla="*/ 0 h 621"/>
                <a:gd name="T50" fmla="*/ 2999 w 2999"/>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99" h="621">
                  <a:moveTo>
                    <a:pt x="47" y="621"/>
                  </a:moveTo>
                  <a:cubicBezTo>
                    <a:pt x="23" y="620"/>
                    <a:pt x="0" y="620"/>
                    <a:pt x="65" y="618"/>
                  </a:cubicBezTo>
                  <a:cubicBezTo>
                    <a:pt x="130" y="616"/>
                    <a:pt x="350" y="613"/>
                    <a:pt x="440" y="609"/>
                  </a:cubicBezTo>
                  <a:cubicBezTo>
                    <a:pt x="530" y="605"/>
                    <a:pt x="554" y="597"/>
                    <a:pt x="605" y="594"/>
                  </a:cubicBezTo>
                  <a:cubicBezTo>
                    <a:pt x="656" y="591"/>
                    <a:pt x="654" y="608"/>
                    <a:pt x="746" y="591"/>
                  </a:cubicBezTo>
                  <a:cubicBezTo>
                    <a:pt x="838" y="574"/>
                    <a:pt x="1046" y="510"/>
                    <a:pt x="1160" y="492"/>
                  </a:cubicBezTo>
                  <a:cubicBezTo>
                    <a:pt x="1274" y="474"/>
                    <a:pt x="1377" y="483"/>
                    <a:pt x="1433" y="480"/>
                  </a:cubicBezTo>
                  <a:cubicBezTo>
                    <a:pt x="1489" y="477"/>
                    <a:pt x="1441" y="487"/>
                    <a:pt x="1496" y="474"/>
                  </a:cubicBezTo>
                  <a:cubicBezTo>
                    <a:pt x="1551" y="461"/>
                    <a:pt x="1695" y="422"/>
                    <a:pt x="1763" y="402"/>
                  </a:cubicBezTo>
                  <a:cubicBezTo>
                    <a:pt x="1831" y="382"/>
                    <a:pt x="1846" y="370"/>
                    <a:pt x="1904" y="354"/>
                  </a:cubicBezTo>
                  <a:cubicBezTo>
                    <a:pt x="1962" y="338"/>
                    <a:pt x="2054" y="323"/>
                    <a:pt x="2111" y="309"/>
                  </a:cubicBezTo>
                  <a:cubicBezTo>
                    <a:pt x="2168" y="295"/>
                    <a:pt x="2194" y="286"/>
                    <a:pt x="2246" y="270"/>
                  </a:cubicBezTo>
                  <a:cubicBezTo>
                    <a:pt x="2298" y="254"/>
                    <a:pt x="2329" y="242"/>
                    <a:pt x="2420" y="210"/>
                  </a:cubicBezTo>
                  <a:cubicBezTo>
                    <a:pt x="2511" y="178"/>
                    <a:pt x="2706" y="111"/>
                    <a:pt x="2795" y="78"/>
                  </a:cubicBezTo>
                  <a:cubicBezTo>
                    <a:pt x="2884" y="45"/>
                    <a:pt x="2923" y="24"/>
                    <a:pt x="2957" y="12"/>
                  </a:cubicBezTo>
                  <a:cubicBezTo>
                    <a:pt x="2991" y="0"/>
                    <a:pt x="2995" y="3"/>
                    <a:pt x="2999" y="6"/>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US">
                <a:solidFill>
                  <a:prstClr val="black"/>
                </a:solidFill>
              </a:endParaRPr>
            </a:p>
          </p:txBody>
        </p:sp>
      </p:grpSp>
      <p:sp>
        <p:nvSpPr>
          <p:cNvPr id="26" name="Rectangle 42"/>
          <p:cNvSpPr>
            <a:spLocks noChangeArrowheads="1"/>
          </p:cNvSpPr>
          <p:nvPr/>
        </p:nvSpPr>
        <p:spPr bwMode="auto">
          <a:xfrm>
            <a:off x="465137" y="5562600"/>
            <a:ext cx="2857500" cy="304800"/>
          </a:xfrm>
          <a:prstGeom prst="rect">
            <a:avLst/>
          </a:prstGeom>
          <a:noFill/>
          <a:ln w="9525" algn="ctr">
            <a:noFill/>
            <a:miter lim="800000"/>
            <a:headEnd/>
            <a:tailEnd/>
          </a:ln>
        </p:spPr>
        <p:txBody>
          <a:bodyPr wrap="none">
            <a:spAutoFit/>
          </a:bodyPr>
          <a:lstStyle/>
          <a:p>
            <a:r>
              <a:rPr lang="en-US" sz="1400" dirty="0">
                <a:cs typeface="Arial" charset="0"/>
              </a:rPr>
              <a:t>IGT = impaired glucose tolerance.</a:t>
            </a:r>
          </a:p>
        </p:txBody>
      </p:sp>
      <p:sp>
        <p:nvSpPr>
          <p:cNvPr id="27" name="Rectangle 43"/>
          <p:cNvSpPr txBox="1">
            <a:spLocks noChangeArrowheads="1"/>
          </p:cNvSpPr>
          <p:nvPr/>
        </p:nvSpPr>
        <p:spPr>
          <a:xfrm>
            <a:off x="533400" y="593725"/>
            <a:ext cx="7543800" cy="549275"/>
          </a:xfrm>
          <a:prstGeom prst="rect">
            <a:avLst/>
          </a:prstGeom>
        </p:spPr>
        <p:txBody>
          <a:bodyPr>
            <a:normAutofit fontScale="90000" lnSpcReduction="10000"/>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pPr>
              <a:defRPr/>
            </a:pPr>
            <a:r>
              <a:rPr lang="en-US" dirty="0" smtClean="0">
                <a:solidFill>
                  <a:schemeClr val="tx1"/>
                </a:solidFill>
              </a:rPr>
              <a:t>Natural History of Type 2 Diabetes</a:t>
            </a:r>
          </a:p>
        </p:txBody>
      </p:sp>
      <p:sp>
        <p:nvSpPr>
          <p:cNvPr id="28" name="Line 44"/>
          <p:cNvSpPr>
            <a:spLocks noChangeShapeType="1"/>
          </p:cNvSpPr>
          <p:nvPr/>
        </p:nvSpPr>
        <p:spPr bwMode="auto">
          <a:xfrm flipV="1">
            <a:off x="4976813" y="2978150"/>
            <a:ext cx="1587" cy="33655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spAutoFit/>
          </a:bodyPr>
          <a:lstStyle/>
          <a:p>
            <a:endParaRPr lang="en-US">
              <a:solidFill>
                <a:prstClr val="black"/>
              </a:solidFill>
            </a:endParaRPr>
          </a:p>
        </p:txBody>
      </p:sp>
      <p:sp>
        <p:nvSpPr>
          <p:cNvPr id="29" name="Line 45"/>
          <p:cNvSpPr>
            <a:spLocks noChangeShapeType="1"/>
          </p:cNvSpPr>
          <p:nvPr/>
        </p:nvSpPr>
        <p:spPr bwMode="auto">
          <a:xfrm flipH="1">
            <a:off x="2995613" y="2933700"/>
            <a:ext cx="1830387" cy="1588"/>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40434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224456573"/>
              </p:ext>
            </p:extLst>
          </p:nvPr>
        </p:nvGraphicFramePr>
        <p:xfrm>
          <a:off x="790575" y="1676400"/>
          <a:ext cx="7667625" cy="4095750"/>
        </p:xfrm>
        <a:graphic>
          <a:graphicData uri="http://schemas.openxmlformats.org/presentationml/2006/ole">
            <mc:AlternateContent xmlns:mc="http://schemas.openxmlformats.org/markup-compatibility/2006">
              <mc:Choice xmlns:v="urn:schemas-microsoft-com:vml" Requires="v">
                <p:oleObj spid="_x0000_s2068" name="Chart" r:id="rId3" imgW="9334500" imgH="4095750" progId="MSGraph.Chart.8">
                  <p:embed followColorScheme="full"/>
                </p:oleObj>
              </mc:Choice>
              <mc:Fallback>
                <p:oleObj name="Chart" r:id="rId3" imgW="9334500" imgH="409575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1676400"/>
                        <a:ext cx="7667625" cy="409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5"/>
          <p:cNvSpPr>
            <a:spLocks noChangeArrowheads="1"/>
          </p:cNvSpPr>
          <p:nvPr/>
        </p:nvSpPr>
        <p:spPr bwMode="auto">
          <a:xfrm>
            <a:off x="388938" y="261937"/>
            <a:ext cx="8450262" cy="1414463"/>
          </a:xfrm>
          <a:prstGeom prst="rect">
            <a:avLst/>
          </a:prstGeom>
          <a:noFill/>
          <a:ln w="9525">
            <a:noFill/>
            <a:miter lim="800000"/>
            <a:headEnd/>
            <a:tailEnd/>
          </a:ln>
          <a:effectLst/>
        </p:spPr>
        <p:txBody>
          <a:bodyPr anchor="ctr"/>
          <a:lstStyle/>
          <a:p>
            <a:pPr>
              <a:lnSpc>
                <a:spcPct val="95000"/>
              </a:lnSpc>
              <a:defRPr/>
            </a:pPr>
            <a:r>
              <a:rPr lang="en-US" sz="3200" b="1" dirty="0">
                <a:effectLst>
                  <a:outerShdw blurRad="38100" dist="38100" dir="2700000" algn="tl">
                    <a:srgbClr val="000000">
                      <a:alpha val="43137"/>
                    </a:srgbClr>
                  </a:outerShdw>
                </a:effectLst>
                <a:latin typeface="+mj-lt"/>
              </a:rPr>
              <a:t>Prevalence of Diabetic Tissue Damage at Diagnosis of Type 2 Diabetes  </a:t>
            </a:r>
          </a:p>
        </p:txBody>
      </p:sp>
      <p:sp>
        <p:nvSpPr>
          <p:cNvPr id="4" name="Text Box 6"/>
          <p:cNvSpPr txBox="1">
            <a:spLocks noChangeArrowheads="1"/>
          </p:cNvSpPr>
          <p:nvPr/>
        </p:nvSpPr>
        <p:spPr bwMode="auto">
          <a:xfrm>
            <a:off x="3657600" y="5562600"/>
            <a:ext cx="4281487" cy="396875"/>
          </a:xfrm>
          <a:prstGeom prst="rect">
            <a:avLst/>
          </a:prstGeom>
          <a:noFill/>
          <a:ln w="28575">
            <a:noFill/>
            <a:miter lim="800000"/>
            <a:headEnd/>
            <a:tailEnd/>
          </a:ln>
          <a:effectLst/>
        </p:spPr>
        <p:txBody>
          <a:bodyPr>
            <a:spAutoFit/>
          </a:bodyPr>
          <a:lstStyle/>
          <a:p>
            <a:pPr algn="ctr">
              <a:spcBef>
                <a:spcPct val="50000"/>
              </a:spcBef>
              <a:defRPr/>
            </a:pPr>
            <a:r>
              <a:rPr lang="en-US" sz="2000" dirty="0">
                <a:solidFill>
                  <a:srgbClr val="464653"/>
                </a:solidFill>
              </a:rPr>
              <a:t>Prevalence</a:t>
            </a:r>
          </a:p>
        </p:txBody>
      </p:sp>
      <p:sp>
        <p:nvSpPr>
          <p:cNvPr id="5" name="Text Box 7"/>
          <p:cNvSpPr txBox="1">
            <a:spLocks noChangeArrowheads="1"/>
          </p:cNvSpPr>
          <p:nvPr/>
        </p:nvSpPr>
        <p:spPr bwMode="auto">
          <a:xfrm>
            <a:off x="304800" y="6553200"/>
            <a:ext cx="5257800" cy="276225"/>
          </a:xfrm>
          <a:prstGeom prst="rect">
            <a:avLst/>
          </a:prstGeom>
          <a:noFill/>
          <a:ln w="28575">
            <a:noFill/>
            <a:miter lim="800000"/>
            <a:headEnd/>
            <a:tailEnd/>
          </a:ln>
        </p:spPr>
        <p:txBody>
          <a:bodyPr>
            <a:spAutoFit/>
          </a:bodyPr>
          <a:lstStyle/>
          <a:p>
            <a:pPr>
              <a:spcBef>
                <a:spcPct val="50000"/>
              </a:spcBef>
            </a:pPr>
            <a:r>
              <a:rPr lang="en-US" sz="1200" dirty="0" err="1">
                <a:solidFill>
                  <a:srgbClr val="464653"/>
                </a:solidFill>
              </a:rPr>
              <a:t>Dagogo</a:t>
            </a:r>
            <a:r>
              <a:rPr lang="en-US" sz="1200" dirty="0">
                <a:solidFill>
                  <a:srgbClr val="464653"/>
                </a:solidFill>
              </a:rPr>
              <a:t>-Jack et al. </a:t>
            </a:r>
            <a:r>
              <a:rPr lang="en-US" sz="1200" i="1" dirty="0">
                <a:solidFill>
                  <a:srgbClr val="464653"/>
                </a:solidFill>
              </a:rPr>
              <a:t>Arch </a:t>
            </a:r>
            <a:r>
              <a:rPr lang="en-US" sz="1200" i="1" dirty="0" err="1">
                <a:solidFill>
                  <a:srgbClr val="464653"/>
                </a:solidFill>
              </a:rPr>
              <a:t>Int</a:t>
            </a:r>
            <a:r>
              <a:rPr lang="en-US" sz="1200" i="1" dirty="0">
                <a:solidFill>
                  <a:srgbClr val="464653"/>
                </a:solidFill>
              </a:rPr>
              <a:t> Med</a:t>
            </a:r>
            <a:r>
              <a:rPr lang="en-US" sz="1200" dirty="0">
                <a:solidFill>
                  <a:srgbClr val="464653"/>
                </a:solidFill>
              </a:rPr>
              <a:t>. 1997;157:1802-1817.</a:t>
            </a:r>
          </a:p>
        </p:txBody>
      </p:sp>
    </p:spTree>
    <p:extLst>
      <p:ext uri="{BB962C8B-B14F-4D97-AF65-F5344CB8AC3E}">
        <p14:creationId xmlns:p14="http://schemas.microsoft.com/office/powerpoint/2010/main" val="4229595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675554"/>
            <a:ext cx="2362200" cy="1877646"/>
          </a:xfrm>
          <a:prstGeom prst="rect">
            <a:avLst/>
          </a:prstGeom>
        </p:spPr>
      </p:pic>
      <p:sp>
        <p:nvSpPr>
          <p:cNvPr id="3" name="Rectangle 2"/>
          <p:cNvSpPr txBox="1">
            <a:spLocks noChangeArrowheads="1"/>
          </p:cNvSpPr>
          <p:nvPr/>
        </p:nvSpPr>
        <p:spPr>
          <a:xfrm>
            <a:off x="533400" y="762000"/>
            <a:ext cx="7498080" cy="1143000"/>
          </a:xfrm>
          <a:prstGeom prst="rect">
            <a:avLst/>
          </a:prstGeom>
        </p:spPr>
        <p:txBody>
          <a:bodyPr>
            <a:norm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Macro-vascular disease</a:t>
            </a:r>
          </a:p>
        </p:txBody>
      </p:sp>
      <p:sp>
        <p:nvSpPr>
          <p:cNvPr id="4" name="Rectangle 3"/>
          <p:cNvSpPr txBox="1">
            <a:spLocks noChangeArrowheads="1"/>
          </p:cNvSpPr>
          <p:nvPr/>
        </p:nvSpPr>
        <p:spPr>
          <a:xfrm>
            <a:off x="990600" y="1371600"/>
            <a:ext cx="7498080"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90000"/>
              </a:lnSpc>
              <a:buFont typeface="Wingdings" pitchFamily="2" charset="2"/>
              <a:buChar char="v"/>
            </a:pPr>
            <a:r>
              <a:rPr lang="en-US" sz="3200" dirty="0" smtClean="0"/>
              <a:t>Macro-vascular disease includes stroke, myocardial infarction, and claudication</a:t>
            </a:r>
          </a:p>
          <a:p>
            <a:pPr>
              <a:lnSpc>
                <a:spcPct val="90000"/>
              </a:lnSpc>
              <a:buFont typeface="Wingdings" pitchFamily="2" charset="2"/>
              <a:buChar char="v"/>
            </a:pPr>
            <a:r>
              <a:rPr lang="en-US" sz="3200" dirty="0" smtClean="0"/>
              <a:t>97% of diabetics have abnormal cholesterol</a:t>
            </a:r>
          </a:p>
          <a:p>
            <a:pPr>
              <a:lnSpc>
                <a:spcPct val="90000"/>
              </a:lnSpc>
              <a:buFont typeface="Wingdings" pitchFamily="2" charset="2"/>
              <a:buChar char="v"/>
            </a:pPr>
            <a:r>
              <a:rPr lang="en-US" sz="3200" u="sng" dirty="0" smtClean="0"/>
              <a:t>Annual</a:t>
            </a:r>
            <a:r>
              <a:rPr lang="en-US" sz="3200" dirty="0" smtClean="0"/>
              <a:t> fasting lipid study</a:t>
            </a:r>
          </a:p>
          <a:p>
            <a:pPr>
              <a:lnSpc>
                <a:spcPct val="90000"/>
              </a:lnSpc>
              <a:buFont typeface="Wingdings" pitchFamily="2" charset="2"/>
              <a:buChar char="v"/>
            </a:pPr>
            <a:r>
              <a:rPr lang="en-US" sz="3200" dirty="0" smtClean="0"/>
              <a:t>Hypertension can exacerbate vascular disease</a:t>
            </a:r>
          </a:p>
          <a:p>
            <a:pPr lvl="1">
              <a:lnSpc>
                <a:spcPct val="90000"/>
              </a:lnSpc>
              <a:buFont typeface="Arial" pitchFamily="34" charset="0"/>
              <a:buChar char="•"/>
            </a:pPr>
            <a:r>
              <a:rPr lang="en-US" sz="2800" dirty="0" smtClean="0"/>
              <a:t>Manage blood pressure closely</a:t>
            </a:r>
          </a:p>
        </p:txBody>
      </p:sp>
    </p:spTree>
    <p:extLst>
      <p:ext uri="{BB962C8B-B14F-4D97-AF65-F5344CB8AC3E}">
        <p14:creationId xmlns:p14="http://schemas.microsoft.com/office/powerpoint/2010/main" val="309810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861" y="3276599"/>
            <a:ext cx="2881539" cy="2743199"/>
          </a:xfrm>
          <a:prstGeom prst="rect">
            <a:avLst/>
          </a:prstGeom>
        </p:spPr>
      </p:pic>
      <p:sp>
        <p:nvSpPr>
          <p:cNvPr id="2" name="Rectangle 2"/>
          <p:cNvSpPr txBox="1">
            <a:spLocks noChangeArrowheads="1"/>
          </p:cNvSpPr>
          <p:nvPr/>
        </p:nvSpPr>
        <p:spPr>
          <a:xfrm>
            <a:off x="457200" y="622300"/>
            <a:ext cx="7772400" cy="1206500"/>
          </a:xfrm>
          <a:prstGeom prst="rect">
            <a:avLst/>
          </a:prstGeom>
        </p:spPr>
        <p:txBody>
          <a:bodyPr>
            <a:norm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Micro-vascular Disease</a:t>
            </a:r>
          </a:p>
        </p:txBody>
      </p:sp>
      <p:sp>
        <p:nvSpPr>
          <p:cNvPr id="3" name="Rectangle 3"/>
          <p:cNvSpPr txBox="1">
            <a:spLocks noChangeArrowheads="1"/>
          </p:cNvSpPr>
          <p:nvPr/>
        </p:nvSpPr>
        <p:spPr>
          <a:xfrm>
            <a:off x="685800" y="1295400"/>
            <a:ext cx="6019800" cy="4495800"/>
          </a:xfrm>
          <a:prstGeom prst="rect">
            <a:avLst/>
          </a:prstGeom>
        </p:spPr>
        <p:txBody>
          <a:bodyPr>
            <a:no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90000"/>
              </a:lnSpc>
              <a:buFont typeface="Wingdings" pitchFamily="2" charset="2"/>
              <a:buChar char="v"/>
            </a:pPr>
            <a:r>
              <a:rPr lang="en-US" dirty="0" smtClean="0"/>
              <a:t>Kidney Disease</a:t>
            </a:r>
          </a:p>
          <a:p>
            <a:pPr lvl="1">
              <a:lnSpc>
                <a:spcPct val="90000"/>
              </a:lnSpc>
              <a:buFont typeface="Arial" pitchFamily="34" charset="0"/>
              <a:buChar char="•"/>
            </a:pPr>
            <a:r>
              <a:rPr lang="en-US" sz="2000" u="sng" dirty="0" smtClean="0"/>
              <a:t>Annual</a:t>
            </a:r>
            <a:r>
              <a:rPr lang="en-US" sz="2000" dirty="0" smtClean="0"/>
              <a:t> blood </a:t>
            </a:r>
            <a:r>
              <a:rPr lang="en-US" sz="2000" dirty="0" err="1" smtClean="0"/>
              <a:t>creatinine</a:t>
            </a:r>
            <a:r>
              <a:rPr lang="en-US" sz="2000" dirty="0" smtClean="0"/>
              <a:t> and urinary albumin</a:t>
            </a:r>
          </a:p>
          <a:p>
            <a:pPr>
              <a:lnSpc>
                <a:spcPct val="90000"/>
              </a:lnSpc>
              <a:buFont typeface="Wingdings" pitchFamily="2" charset="2"/>
              <a:buChar char="v"/>
            </a:pPr>
            <a:r>
              <a:rPr lang="en-US" dirty="0" smtClean="0"/>
              <a:t>Peripheral neuropathy</a:t>
            </a:r>
            <a:r>
              <a:rPr lang="en-US" sz="2000" dirty="0" smtClean="0"/>
              <a:t>	</a:t>
            </a:r>
          </a:p>
          <a:p>
            <a:pPr lvl="1">
              <a:lnSpc>
                <a:spcPct val="90000"/>
              </a:lnSpc>
              <a:buFont typeface="Arial" pitchFamily="34" charset="0"/>
              <a:buChar char="•"/>
            </a:pPr>
            <a:r>
              <a:rPr lang="en-US" sz="2000" dirty="0" smtClean="0"/>
              <a:t>Results in decreased sensation in extremities</a:t>
            </a:r>
          </a:p>
          <a:p>
            <a:pPr lvl="1">
              <a:lnSpc>
                <a:spcPct val="90000"/>
              </a:lnSpc>
              <a:buFont typeface="Arial" pitchFamily="34" charset="0"/>
              <a:buChar char="•"/>
            </a:pPr>
            <a:r>
              <a:rPr lang="en-US" sz="2000" dirty="0" smtClean="0"/>
              <a:t>Increased risk of injury to feet </a:t>
            </a:r>
          </a:p>
          <a:p>
            <a:pPr lvl="1">
              <a:lnSpc>
                <a:spcPct val="90000"/>
              </a:lnSpc>
              <a:buFont typeface="Arial" pitchFamily="34" charset="0"/>
              <a:buChar char="•"/>
            </a:pPr>
            <a:r>
              <a:rPr lang="en-US" sz="2000" dirty="0" smtClean="0"/>
              <a:t>Leading cause of amputation</a:t>
            </a:r>
          </a:p>
          <a:p>
            <a:pPr lvl="1">
              <a:lnSpc>
                <a:spcPct val="90000"/>
              </a:lnSpc>
              <a:buFont typeface="Arial" pitchFamily="34" charset="0"/>
              <a:buChar char="•"/>
            </a:pPr>
            <a:r>
              <a:rPr lang="en-US" sz="2000" u="sng" dirty="0" smtClean="0"/>
              <a:t>Annual foot exam</a:t>
            </a:r>
          </a:p>
          <a:p>
            <a:pPr>
              <a:lnSpc>
                <a:spcPct val="90000"/>
              </a:lnSpc>
              <a:buFont typeface="Wingdings" pitchFamily="2" charset="2"/>
              <a:buChar char="v"/>
            </a:pPr>
            <a:r>
              <a:rPr lang="en-US" dirty="0" smtClean="0"/>
              <a:t>Diabetic Retinopathy</a:t>
            </a:r>
          </a:p>
          <a:p>
            <a:pPr lvl="1">
              <a:lnSpc>
                <a:spcPct val="90000"/>
              </a:lnSpc>
              <a:buFont typeface="Arial" pitchFamily="34" charset="0"/>
              <a:buChar char="•"/>
            </a:pPr>
            <a:r>
              <a:rPr lang="en-US" sz="2000" dirty="0" smtClean="0"/>
              <a:t>Leading cause of blindness in US</a:t>
            </a:r>
          </a:p>
          <a:p>
            <a:pPr lvl="1">
              <a:lnSpc>
                <a:spcPct val="90000"/>
              </a:lnSpc>
              <a:buFont typeface="Arial" pitchFamily="34" charset="0"/>
              <a:buChar char="•"/>
            </a:pPr>
            <a:r>
              <a:rPr lang="en-US" sz="2000" u="sng" dirty="0" smtClean="0"/>
              <a:t>Annual</a:t>
            </a:r>
            <a:r>
              <a:rPr lang="en-US" sz="2000" dirty="0" smtClean="0"/>
              <a:t> diabetic eye exam</a:t>
            </a:r>
          </a:p>
          <a:p>
            <a:pPr>
              <a:lnSpc>
                <a:spcPct val="90000"/>
              </a:lnSpc>
              <a:buFont typeface="Wingdings" pitchFamily="2" charset="2"/>
              <a:buChar char="v"/>
            </a:pPr>
            <a:r>
              <a:rPr lang="en-US" dirty="0" smtClean="0"/>
              <a:t>Other micro-</a:t>
            </a:r>
            <a:r>
              <a:rPr lang="en-US" dirty="0" err="1" smtClean="0"/>
              <a:t>vascluar</a:t>
            </a:r>
            <a:r>
              <a:rPr lang="en-US" dirty="0" smtClean="0"/>
              <a:t> complications</a:t>
            </a:r>
          </a:p>
          <a:p>
            <a:pPr lvl="1">
              <a:lnSpc>
                <a:spcPct val="90000"/>
              </a:lnSpc>
              <a:buFont typeface="Arial" pitchFamily="34" charset="0"/>
              <a:buChar char="•"/>
            </a:pPr>
            <a:r>
              <a:rPr lang="en-US" sz="2000" dirty="0" err="1" smtClean="0"/>
              <a:t>Gastroparesis</a:t>
            </a:r>
            <a:endParaRPr lang="en-US" sz="2000" dirty="0" smtClean="0"/>
          </a:p>
          <a:p>
            <a:pPr lvl="1">
              <a:lnSpc>
                <a:spcPct val="90000"/>
              </a:lnSpc>
              <a:buFont typeface="Arial" pitchFamily="34" charset="0"/>
              <a:buChar char="•"/>
            </a:pPr>
            <a:r>
              <a:rPr lang="en-US" sz="2000" dirty="0" smtClean="0"/>
              <a:t>Erectile dysfunction</a:t>
            </a:r>
          </a:p>
        </p:txBody>
      </p:sp>
    </p:spTree>
    <p:extLst>
      <p:ext uri="{BB962C8B-B14F-4D97-AF65-F5344CB8AC3E}">
        <p14:creationId xmlns:p14="http://schemas.microsoft.com/office/powerpoint/2010/main" val="1527516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29200" y="1752600"/>
            <a:ext cx="358140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800" dirty="0" smtClean="0">
                <a:solidFill>
                  <a:schemeClr val="tx1"/>
                </a:solidFill>
              </a:rPr>
              <a:t>Screening</a:t>
            </a:r>
            <a:endParaRPr lang="en-US" sz="3200" dirty="0">
              <a:solidFill>
                <a:schemeClr val="tx1"/>
              </a:solidFill>
            </a:endParaRPr>
          </a:p>
        </p:txBody>
      </p:sp>
      <p:sp>
        <p:nvSpPr>
          <p:cNvPr id="3" name="Content Placeholder 2"/>
          <p:cNvSpPr txBox="1">
            <a:spLocks/>
          </p:cNvSpPr>
          <p:nvPr/>
        </p:nvSpPr>
        <p:spPr>
          <a:xfrm>
            <a:off x="1188720" y="3657600"/>
            <a:ext cx="7498080" cy="4800600"/>
          </a:xfrm>
          <a:prstGeom prst="rect">
            <a:avLst/>
          </a:prstGeom>
        </p:spPr>
        <p:txBody>
          <a:bodyPr>
            <a:norm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lnSpc>
                <a:spcPct val="90000"/>
              </a:lnSpc>
              <a:buClr>
                <a:srgbClr val="FEE29C"/>
              </a:buClr>
              <a:buFont typeface="Wingdings" pitchFamily="2" charset="2"/>
              <a:buChar char="v"/>
            </a:pPr>
            <a:r>
              <a:rPr lang="en-US" sz="3600" dirty="0" smtClean="0"/>
              <a:t>Evaluate risk factors regularly</a:t>
            </a:r>
          </a:p>
          <a:p>
            <a:pPr lvl="2">
              <a:lnSpc>
                <a:spcPct val="90000"/>
              </a:lnSpc>
              <a:buClr>
                <a:srgbClr val="FEE29C"/>
              </a:buClr>
              <a:buFont typeface="Arial" pitchFamily="34" charset="0"/>
              <a:buChar char="•"/>
            </a:pPr>
            <a:r>
              <a:rPr lang="en-US" sz="3600" dirty="0" smtClean="0"/>
              <a:t>BMI- body mass index, </a:t>
            </a:r>
          </a:p>
          <a:p>
            <a:pPr lvl="2">
              <a:lnSpc>
                <a:spcPct val="90000"/>
              </a:lnSpc>
              <a:buClr>
                <a:srgbClr val="FEE29C"/>
              </a:buClr>
              <a:buFont typeface="Arial" pitchFamily="34" charset="0"/>
              <a:buChar char="•"/>
            </a:pPr>
            <a:r>
              <a:rPr lang="en-US" sz="3600" dirty="0" smtClean="0"/>
              <a:t>Blood pressure</a:t>
            </a:r>
          </a:p>
          <a:p>
            <a:pPr lvl="2">
              <a:lnSpc>
                <a:spcPct val="90000"/>
              </a:lnSpc>
              <a:buClr>
                <a:srgbClr val="FEE29C"/>
              </a:buClr>
              <a:buFont typeface="Arial" pitchFamily="34" charset="0"/>
              <a:buChar char="•"/>
            </a:pPr>
            <a:r>
              <a:rPr lang="en-US" sz="3600" dirty="0" smtClean="0"/>
              <a:t>Annual fasting glucose &amp; lipid panel</a:t>
            </a:r>
          </a:p>
          <a:p>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838200"/>
            <a:ext cx="3886200" cy="2590800"/>
          </a:xfrm>
          <a:prstGeom prst="rect">
            <a:avLst/>
          </a:prstGeom>
        </p:spPr>
      </p:pic>
    </p:spTree>
    <p:extLst>
      <p:ext uri="{BB962C8B-B14F-4D97-AF65-F5344CB8AC3E}">
        <p14:creationId xmlns:p14="http://schemas.microsoft.com/office/powerpoint/2010/main" val="2001624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0"/>
            <a:ext cx="7772400" cy="114300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Common Symptoms </a:t>
            </a:r>
          </a:p>
        </p:txBody>
      </p:sp>
      <p:sp>
        <p:nvSpPr>
          <p:cNvPr id="3" name="Text Box 64"/>
          <p:cNvSpPr txBox="1">
            <a:spLocks noChangeArrowheads="1"/>
          </p:cNvSpPr>
          <p:nvPr/>
        </p:nvSpPr>
        <p:spPr bwMode="auto">
          <a:xfrm>
            <a:off x="5562600" y="4971871"/>
            <a:ext cx="2819400" cy="1200329"/>
          </a:xfrm>
          <a:prstGeom prst="rect">
            <a:avLst/>
          </a:prstGeom>
          <a:solidFill>
            <a:schemeClr val="bg2"/>
          </a:solidFill>
          <a:ln w="12700" cap="sq">
            <a:solidFill>
              <a:schemeClr val="bg2">
                <a:lumMod val="40000"/>
                <a:lumOff val="60000"/>
              </a:schemeClr>
            </a:solidFill>
            <a:miter lim="800000"/>
            <a:headEnd type="none" w="sm" len="sm"/>
            <a:tailEnd type="none" w="sm" len="sm"/>
          </a:ln>
          <a:effectLst>
            <a:glow>
              <a:schemeClr val="accent2">
                <a:satMod val="175000"/>
                <a:alpha val="0"/>
              </a:schemeClr>
            </a:glow>
            <a:outerShdw dist="317500" dir="5400000" sx="90000" sy="-19000" rotWithShape="0">
              <a:prstClr val="black">
                <a:alpha val="0"/>
              </a:prstClr>
            </a:outerShdw>
          </a:effectLst>
          <a:scene3d>
            <a:camera prst="orthographicFront"/>
            <a:lightRig rig="threePt" dir="t"/>
          </a:scene3d>
          <a:sp3d>
            <a:bevelT prst="relaxedInset"/>
          </a:sp3d>
        </p:spPr>
        <p:txBody>
          <a:bodyPr>
            <a:spAutoFit/>
          </a:bodyPr>
          <a:lstStyle>
            <a:lvl1pPr>
              <a:defRPr>
                <a:solidFill>
                  <a:schemeClr val="tx1"/>
                </a:solidFill>
                <a:latin typeface="Verdana" pitchFamily="34" charset="0"/>
                <a:cs typeface="Times New Roman" pitchFamily="18" charset="0"/>
              </a:defRPr>
            </a:lvl1pPr>
            <a:lvl2pPr marL="742950" indent="-285750">
              <a:defRPr>
                <a:solidFill>
                  <a:schemeClr val="tx1"/>
                </a:solidFill>
                <a:latin typeface="Verdana" pitchFamily="34" charset="0"/>
                <a:cs typeface="Times New Roman" pitchFamily="18" charset="0"/>
              </a:defRPr>
            </a:lvl2pPr>
            <a:lvl3pPr marL="1143000" indent="-228600">
              <a:defRPr>
                <a:solidFill>
                  <a:schemeClr val="tx1"/>
                </a:solidFill>
                <a:latin typeface="Verdana" pitchFamily="34" charset="0"/>
                <a:cs typeface="Times New Roman" pitchFamily="18" charset="0"/>
              </a:defRPr>
            </a:lvl3pPr>
            <a:lvl4pPr marL="1600200" indent="-228600">
              <a:defRPr>
                <a:solidFill>
                  <a:schemeClr val="tx1"/>
                </a:solidFill>
                <a:latin typeface="Verdana" pitchFamily="34" charset="0"/>
                <a:cs typeface="Times New Roman" pitchFamily="18" charset="0"/>
              </a:defRPr>
            </a:lvl4pPr>
            <a:lvl5pPr marL="2057400" indent="-228600">
              <a:defRPr>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Verdana" pitchFamily="34" charset="0"/>
                <a:cs typeface="Times New Roman" pitchFamily="18" charset="0"/>
              </a:defRPr>
            </a:lvl9pPr>
          </a:lstStyle>
          <a:p>
            <a:pPr algn="r">
              <a:spcBef>
                <a:spcPct val="50000"/>
              </a:spcBef>
            </a:pPr>
            <a:r>
              <a:rPr lang="en-US" b="1" dirty="0"/>
              <a:t>Consumers often do not view these symptoms as serious</a:t>
            </a:r>
          </a:p>
        </p:txBody>
      </p:sp>
      <p:sp>
        <p:nvSpPr>
          <p:cNvPr id="4" name="TextBox 3"/>
          <p:cNvSpPr txBox="1"/>
          <p:nvPr/>
        </p:nvSpPr>
        <p:spPr>
          <a:xfrm>
            <a:off x="762000" y="1463457"/>
            <a:ext cx="6934200" cy="4524315"/>
          </a:xfrm>
          <a:prstGeom prst="rect">
            <a:avLst/>
          </a:prstGeom>
          <a:noFill/>
        </p:spPr>
        <p:txBody>
          <a:bodyPr wrap="square" rtlCol="0">
            <a:spAutoFit/>
          </a:bodyPr>
          <a:lstStyle/>
          <a:p>
            <a:r>
              <a:rPr lang="en-US" sz="3600" dirty="0" smtClean="0"/>
              <a:t>Unexplained, rapid weight loss</a:t>
            </a:r>
          </a:p>
          <a:p>
            <a:r>
              <a:rPr lang="en-US" sz="3600" dirty="0" smtClean="0"/>
              <a:t>Blurred vision</a:t>
            </a:r>
          </a:p>
          <a:p>
            <a:r>
              <a:rPr lang="en-US" sz="3600" dirty="0" smtClean="0"/>
              <a:t>Weakness and extreme fatigue</a:t>
            </a:r>
          </a:p>
          <a:p>
            <a:r>
              <a:rPr lang="en-US" sz="3600" dirty="0" smtClean="0"/>
              <a:t>Irritability</a:t>
            </a:r>
          </a:p>
          <a:p>
            <a:r>
              <a:rPr lang="en-US" sz="3600" dirty="0" smtClean="0"/>
              <a:t>Dry, itchy skin</a:t>
            </a:r>
          </a:p>
          <a:p>
            <a:r>
              <a:rPr lang="en-US" sz="3600" dirty="0" smtClean="0"/>
              <a:t>Infections or slow healing wounds</a:t>
            </a:r>
          </a:p>
          <a:p>
            <a:r>
              <a:rPr lang="en-US" sz="3600" dirty="0" smtClean="0"/>
              <a:t>Sweet-smelling breath </a:t>
            </a:r>
            <a:endParaRPr lang="en-US" sz="3600" dirty="0"/>
          </a:p>
        </p:txBody>
      </p:sp>
    </p:spTree>
    <p:extLst>
      <p:ext uri="{BB962C8B-B14F-4D97-AF65-F5344CB8AC3E}">
        <p14:creationId xmlns:p14="http://schemas.microsoft.com/office/powerpoint/2010/main" val="2586253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15112" y="838200"/>
            <a:ext cx="7866888" cy="1143000"/>
          </a:xfrm>
          <a:prstGeom prst="rect">
            <a:avLst/>
          </a:prstGeom>
        </p:spPr>
        <p:txBody>
          <a:bodyPr>
            <a:norm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Management of Diabetes</a:t>
            </a:r>
          </a:p>
        </p:txBody>
      </p:sp>
      <p:sp>
        <p:nvSpPr>
          <p:cNvPr id="3" name="Rectangle 3"/>
          <p:cNvSpPr txBox="1">
            <a:spLocks noChangeArrowheads="1"/>
          </p:cNvSpPr>
          <p:nvPr/>
        </p:nvSpPr>
        <p:spPr>
          <a:xfrm>
            <a:off x="1124712" y="1600200"/>
            <a:ext cx="7866888" cy="44958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v"/>
            </a:pPr>
            <a:r>
              <a:rPr lang="en-US" sz="3200" dirty="0" smtClean="0"/>
              <a:t>Lifestyle – meal planning, exercise</a:t>
            </a:r>
          </a:p>
          <a:p>
            <a:pPr lvl="1">
              <a:buFont typeface="Arial" pitchFamily="34" charset="0"/>
              <a:buChar char="•"/>
            </a:pPr>
            <a:r>
              <a:rPr lang="en-US" dirty="0" smtClean="0"/>
              <a:t>Nutritional counseling or groups</a:t>
            </a:r>
          </a:p>
          <a:p>
            <a:pPr>
              <a:buFont typeface="Wingdings" pitchFamily="2" charset="2"/>
              <a:buChar char="v"/>
            </a:pPr>
            <a:r>
              <a:rPr lang="en-US" sz="3200" dirty="0" smtClean="0"/>
              <a:t>Glucose monitoring</a:t>
            </a:r>
          </a:p>
          <a:p>
            <a:pPr>
              <a:buFont typeface="Wingdings" pitchFamily="2" charset="2"/>
              <a:buChar char="v"/>
            </a:pPr>
            <a:r>
              <a:rPr lang="en-US" sz="3200" dirty="0" smtClean="0"/>
              <a:t>Urine monitoring for ketones</a:t>
            </a:r>
          </a:p>
          <a:p>
            <a:pPr>
              <a:buFont typeface="Wingdings" pitchFamily="2" charset="2"/>
              <a:buChar char="v"/>
            </a:pPr>
            <a:r>
              <a:rPr lang="en-US" sz="3200" dirty="0" smtClean="0"/>
              <a:t>Hemoglobin A1c  </a:t>
            </a:r>
          </a:p>
          <a:p>
            <a:pPr lvl="1">
              <a:buFont typeface="Arial" pitchFamily="34" charset="0"/>
              <a:buChar char="•"/>
            </a:pPr>
            <a:r>
              <a:rPr lang="en-US" dirty="0" smtClean="0"/>
              <a:t>Indicates average amount of glucose exposure over past 3 months</a:t>
            </a:r>
          </a:p>
          <a:p>
            <a:pPr lvl="1">
              <a:buFont typeface="Arial" pitchFamily="34" charset="0"/>
              <a:buChar char="•"/>
            </a:pPr>
            <a:r>
              <a:rPr lang="en-US" dirty="0" smtClean="0"/>
              <a:t>Should be below 6.1 %</a:t>
            </a:r>
          </a:p>
          <a:p>
            <a:pPr lvl="1">
              <a:buFont typeface="Arial" pitchFamily="34" charset="0"/>
              <a:buChar char="•"/>
            </a:pPr>
            <a:r>
              <a:rPr lang="en-US" dirty="0" smtClean="0"/>
              <a:t>If greater than  8% </a:t>
            </a:r>
            <a:r>
              <a:rPr lang="en-US" dirty="0" smtClean="0">
                <a:sym typeface="Wingdings" pitchFamily="2" charset="2"/>
              </a:rPr>
              <a:t> diabetes is not adequately controlled! </a:t>
            </a:r>
            <a:endParaRPr lang="en-US" dirty="0" smtClean="0"/>
          </a:p>
        </p:txBody>
      </p:sp>
    </p:spTree>
    <p:extLst>
      <p:ext uri="{BB962C8B-B14F-4D97-AF65-F5344CB8AC3E}">
        <p14:creationId xmlns:p14="http://schemas.microsoft.com/office/powerpoint/2010/main" val="3971667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76250" y="609600"/>
            <a:ext cx="7829550" cy="6397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dirty="0" smtClean="0">
                <a:solidFill>
                  <a:schemeClr val="tx1"/>
                </a:solidFill>
              </a:rPr>
              <a:t>ABCs of Diabetes Management</a:t>
            </a:r>
            <a:endParaRPr lang="en-US" dirty="0">
              <a:solidFill>
                <a:schemeClr val="tx1"/>
              </a:solidFill>
            </a:endParaRPr>
          </a:p>
        </p:txBody>
      </p:sp>
      <p:graphicFrame>
        <p:nvGraphicFramePr>
          <p:cNvPr id="3" name="Group 184"/>
          <p:cNvGraphicFramePr>
            <a:graphicFrameLocks/>
          </p:cNvGraphicFramePr>
          <p:nvPr>
            <p:extLst>
              <p:ext uri="{D42A27DB-BD31-4B8C-83A1-F6EECF244321}">
                <p14:modId xmlns:p14="http://schemas.microsoft.com/office/powerpoint/2010/main" val="2903433300"/>
              </p:ext>
            </p:extLst>
          </p:nvPr>
        </p:nvGraphicFramePr>
        <p:xfrm>
          <a:off x="696912" y="1524000"/>
          <a:ext cx="7837488" cy="3535680"/>
        </p:xfrm>
        <a:graphic>
          <a:graphicData uri="http://schemas.openxmlformats.org/drawingml/2006/table">
            <a:tbl>
              <a:tblPr/>
              <a:tblGrid>
                <a:gridCol w="393700"/>
                <a:gridCol w="4068763"/>
                <a:gridCol w="1641475"/>
                <a:gridCol w="1733550"/>
              </a:tblGrid>
              <a:tr h="285750">
                <a:tc gridSpan="2">
                  <a:txBody>
                    <a:bodyPr/>
                    <a:lstStyle/>
                    <a:p>
                      <a:pPr marL="40640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1" i="0" u="none" strike="noStrike" cap="none" normalizeH="0" baseline="0" dirty="0" smtClean="0">
                          <a:ln>
                            <a:noFill/>
                          </a:ln>
                          <a:solidFill>
                            <a:schemeClr val="tx1"/>
                          </a:solidFill>
                          <a:effectLst/>
                          <a:latin typeface="Arial" charset="0"/>
                        </a:rPr>
                        <a:t>Criteria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1" i="0" u="none" strike="noStrike" cap="none" normalizeH="0" baseline="0" dirty="0" smtClean="0">
                          <a:ln>
                            <a:noFill/>
                          </a:ln>
                          <a:solidFill>
                            <a:schemeClr val="tx1"/>
                          </a:solidFill>
                          <a:effectLst/>
                          <a:latin typeface="Arial" charset="0"/>
                        </a:rPr>
                        <a:t>Optimal Targets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r>
              <a:tr h="287338">
                <a:tc gridSpan="2">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1" i="0" u="none" strike="noStrike" cap="none" normalizeH="0" baseline="0" smtClean="0">
                          <a:ln>
                            <a:noFill/>
                          </a:ln>
                          <a:solidFill>
                            <a:schemeClr val="tx1"/>
                          </a:solidFill>
                          <a:effectLst/>
                          <a:latin typeface="Arial" charset="0"/>
                        </a:rPr>
                        <a:t>ACE</a:t>
                      </a:r>
                      <a:r>
                        <a:rPr kumimoji="0" lang="en-US" sz="1600" b="1" i="0" u="none" strike="noStrike" cap="none" normalizeH="0" baseline="30000" smtClean="0">
                          <a:ln>
                            <a:noFill/>
                          </a:ln>
                          <a:solidFill>
                            <a:schemeClr val="tx1"/>
                          </a:solidFill>
                          <a:effectLst/>
                          <a:latin typeface="Arial" charset="0"/>
                        </a:rPr>
                        <a:t>*</a:t>
                      </a:r>
                      <a:r>
                        <a:rPr kumimoji="0" lang="en-US" sz="1400" b="0" i="0" u="none" strike="noStrike" cap="none" normalizeH="0" baseline="30000" smtClean="0">
                          <a:ln>
                            <a:noFill/>
                          </a:ln>
                          <a:solidFill>
                            <a:schemeClr val="tx1"/>
                          </a:solidFill>
                          <a:effectLst/>
                          <a:latin typeface="Arial" charset="0"/>
                        </a:rPr>
                        <a:t>1</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1" i="0" u="none" strike="noStrike" cap="none" normalizeH="0" baseline="0" smtClean="0">
                          <a:ln>
                            <a:noFill/>
                          </a:ln>
                          <a:solidFill>
                            <a:schemeClr val="tx1"/>
                          </a:solidFill>
                          <a:effectLst/>
                          <a:latin typeface="Arial" charset="0"/>
                        </a:rPr>
                        <a:t>ADA</a:t>
                      </a:r>
                      <a:r>
                        <a:rPr kumimoji="0" lang="en-US" altLang="ja-JP" sz="1600" b="1" i="0" u="none" strike="noStrike" cap="none" normalizeH="0" baseline="30000" smtClean="0">
                          <a:ln>
                            <a:noFill/>
                          </a:ln>
                          <a:solidFill>
                            <a:schemeClr val="tx1"/>
                          </a:solidFill>
                          <a:effectLst/>
                          <a:latin typeface="Arial" charset="0"/>
                          <a:ea typeface="ＭＳ Ｐゴシック" pitchFamily="34" charset="-128"/>
                        </a:rPr>
                        <a:t>†</a:t>
                      </a:r>
                      <a:r>
                        <a:rPr kumimoji="0" lang="en-US" altLang="ja-JP" sz="1400" b="0" i="0" u="none" strike="noStrike" cap="none" normalizeH="0" baseline="30000" smtClean="0">
                          <a:ln>
                            <a:noFill/>
                          </a:ln>
                          <a:solidFill>
                            <a:schemeClr val="tx1"/>
                          </a:solidFill>
                          <a:effectLst/>
                          <a:latin typeface="Arial" charset="0"/>
                          <a:ea typeface="ＭＳ Ｐゴシック" pitchFamily="34" charset="-128"/>
                        </a:rPr>
                        <a:t>2</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8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A1C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endParaRPr kumimoji="0" 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Preprandial/fasting blood glucose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&lt;110 mg/dL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90-130 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endParaRPr kumimoji="0" 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Postprandial/2-h blood glucose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&lt;140 mg/dL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&lt;180 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800" b="1"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Blood pressure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&lt;130/80mmHg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800" b="1"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Cholesterol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1" i="0" u="none" strike="noStrike" cap="none" normalizeH="0" baseline="0" smtClean="0">
                          <a:ln>
                            <a:noFill/>
                          </a:ln>
                          <a:solidFill>
                            <a:schemeClr val="tx1"/>
                          </a:solidFill>
                          <a:effectLst/>
                          <a:latin typeface="Arial" charset="0"/>
                        </a:rPr>
                        <a:t>ATP III</a:t>
                      </a:r>
                      <a:r>
                        <a:rPr kumimoji="0" lang="en-US" sz="1600" b="1" i="0" u="none" strike="noStrike" cap="none" normalizeH="0" baseline="30000" smtClean="0">
                          <a:ln>
                            <a:noFill/>
                          </a:ln>
                          <a:solidFill>
                            <a:schemeClr val="tx1"/>
                          </a:solidFill>
                          <a:effectLst/>
                          <a:latin typeface="Arial" charset="0"/>
                        </a:rPr>
                        <a:t>‡</a:t>
                      </a:r>
                      <a:r>
                        <a:rPr kumimoji="0" lang="en-US" sz="1400" b="0" i="0" u="none" strike="noStrike" cap="none" normalizeH="0" baseline="30000" smtClean="0">
                          <a:ln>
                            <a:noFill/>
                          </a:ln>
                          <a:solidFill>
                            <a:schemeClr val="tx1"/>
                          </a:solidFill>
                          <a:effectLst/>
                          <a:latin typeface="Arial" charset="0"/>
                        </a:rPr>
                        <a:t>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1" i="0" u="none" strike="noStrike" cap="none" normalizeH="0" baseline="0" smtClean="0">
                          <a:ln>
                            <a:noFill/>
                          </a:ln>
                          <a:solidFill>
                            <a:schemeClr val="tx1"/>
                          </a:solidFill>
                          <a:effectLst/>
                          <a:latin typeface="Arial" charset="0"/>
                        </a:rPr>
                        <a:t>ADA</a:t>
                      </a:r>
                      <a:r>
                        <a:rPr kumimoji="0" lang="en-US" altLang="ja-JP" sz="1600" b="1" i="0" u="none" strike="noStrike" cap="none" normalizeH="0" baseline="30000" smtClean="0">
                          <a:ln>
                            <a:noFill/>
                          </a:ln>
                          <a:solidFill>
                            <a:schemeClr val="tx1"/>
                          </a:solidFill>
                          <a:effectLst/>
                          <a:latin typeface="Arial" charset="0"/>
                          <a:ea typeface="ＭＳ Ｐゴシック" pitchFamily="34" charset="-128"/>
                        </a:rPr>
                        <a:t>†</a:t>
                      </a:r>
                      <a:r>
                        <a:rPr kumimoji="0" lang="en-US" altLang="ja-JP" sz="1400" b="0" i="0" u="none" strike="noStrike" cap="none" normalizeH="0" baseline="30000" smtClean="0">
                          <a:ln>
                            <a:noFill/>
                          </a:ln>
                          <a:solidFill>
                            <a:schemeClr val="tx1"/>
                          </a:solidFill>
                          <a:effectLst/>
                          <a:latin typeface="Arial" charset="0"/>
                          <a:ea typeface="ＭＳ Ｐゴシック" pitchFamily="34" charset="-128"/>
                        </a:rPr>
                        <a:t>2</a:t>
                      </a:r>
                      <a:endParaRPr kumimoji="0" lang="en-US" sz="1400" b="0" i="0" u="none" strike="noStrike" cap="none" normalizeH="0" baseline="30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endParaRPr kumimoji="0" 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&lt;100 mg/dL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&lt;100 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&lt;150 mg/dL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rPr>
                        <a:t>&lt;150 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dirty="0" smtClean="0">
                          <a:ln>
                            <a:noFill/>
                          </a:ln>
                          <a:solidFill>
                            <a:schemeClr val="tx1"/>
                          </a:solidFill>
                          <a:effectLst/>
                          <a:latin typeface="Arial" charset="0"/>
                        </a:rPr>
                        <a:t>HDL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smtClean="0">
                          <a:ln>
                            <a:noFill/>
                          </a:ln>
                          <a:solidFill>
                            <a:schemeClr val="tx1"/>
                          </a:solidFill>
                          <a:effectLst/>
                          <a:latin typeface="Arial"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Symbol" pitchFamily="18" charset="2"/>
                        <a:buNone/>
                        <a:tabLst/>
                      </a:pPr>
                      <a:r>
                        <a:rPr kumimoji="0" lang="en-US" sz="1600" b="0" i="0" u="none" strike="noStrike" cap="none" normalizeH="0" baseline="0" dirty="0" smtClean="0">
                          <a:ln>
                            <a:noFill/>
                          </a:ln>
                          <a:solidFill>
                            <a:schemeClr val="tx1"/>
                          </a:solidFill>
                          <a:effectLst/>
                          <a:latin typeface="Arial" charset="0"/>
                        </a:rPr>
                        <a:t>&gt;40 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68"/>
          <p:cNvSpPr txBox="1">
            <a:spLocks noChangeArrowheads="1"/>
          </p:cNvSpPr>
          <p:nvPr/>
        </p:nvSpPr>
        <p:spPr bwMode="auto">
          <a:xfrm>
            <a:off x="5257800" y="5181600"/>
            <a:ext cx="4133850"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buClr>
                <a:schemeClr val="hlink"/>
              </a:buClr>
              <a:buSzPct val="65000"/>
              <a:buFont typeface="Wingdings" pitchFamily="2" charset="2"/>
              <a:buNone/>
            </a:pPr>
            <a:r>
              <a:rPr lang="en-US" altLang="ja-JP" sz="1200" baseline="30000" dirty="0">
                <a:ea typeface="ＭＳ Ｐゴシック" pitchFamily="34" charset="-128"/>
              </a:rPr>
              <a:t>*</a:t>
            </a:r>
            <a:r>
              <a:rPr lang="en-US" altLang="ja-JP" sz="1200" dirty="0">
                <a:ea typeface="ＭＳ Ｐゴシック" pitchFamily="34" charset="-128"/>
              </a:rPr>
              <a:t>American College of Endocrinology</a:t>
            </a:r>
          </a:p>
          <a:p>
            <a:pPr eaLnBrk="1" hangingPunct="1">
              <a:lnSpc>
                <a:spcPct val="90000"/>
              </a:lnSpc>
              <a:buClr>
                <a:schemeClr val="hlink"/>
              </a:buClr>
              <a:buSzPct val="65000"/>
              <a:buFont typeface="Wingdings" pitchFamily="2" charset="2"/>
              <a:buNone/>
            </a:pPr>
            <a:r>
              <a:rPr lang="en-US" altLang="ja-JP" sz="1200" baseline="30000" dirty="0">
                <a:ea typeface="ＭＳ Ｐゴシック" pitchFamily="34" charset="-128"/>
              </a:rPr>
              <a:t>†</a:t>
            </a:r>
            <a:r>
              <a:rPr lang="en-US" altLang="ja-JP" sz="1200" dirty="0">
                <a:ea typeface="ＭＳ Ｐゴシック" pitchFamily="34" charset="-128"/>
              </a:rPr>
              <a:t>American Diabetes Association</a:t>
            </a:r>
          </a:p>
          <a:p>
            <a:pPr eaLnBrk="1" hangingPunct="1">
              <a:lnSpc>
                <a:spcPct val="90000"/>
              </a:lnSpc>
              <a:buClr>
                <a:schemeClr val="hlink"/>
              </a:buClr>
              <a:buSzPct val="65000"/>
              <a:buFont typeface="Wingdings" pitchFamily="2" charset="2"/>
              <a:buNone/>
            </a:pPr>
            <a:r>
              <a:rPr lang="en-US" sz="1200" baseline="30000" dirty="0"/>
              <a:t>‡</a:t>
            </a:r>
            <a:r>
              <a:rPr lang="en-US" altLang="ja-JP" sz="1200" dirty="0">
                <a:ea typeface="ＭＳ Ｐゴシック" pitchFamily="34" charset="-128"/>
              </a:rPr>
              <a:t>Adult Treatment Panel III</a:t>
            </a:r>
          </a:p>
          <a:p>
            <a:pPr eaLnBrk="1" hangingPunct="1">
              <a:lnSpc>
                <a:spcPct val="90000"/>
              </a:lnSpc>
              <a:buClr>
                <a:schemeClr val="hlink"/>
              </a:buClr>
              <a:buSzPct val="65000"/>
              <a:buFont typeface="Wingdings" pitchFamily="2" charset="2"/>
              <a:buNone/>
            </a:pPr>
            <a:r>
              <a:rPr lang="en-US" sz="1200" baseline="30000" dirty="0"/>
              <a:t>§</a:t>
            </a:r>
            <a:r>
              <a:rPr lang="en-US" altLang="ja-JP" sz="1200" dirty="0">
                <a:ea typeface="ＭＳ Ｐゴシック" pitchFamily="34" charset="-128"/>
              </a:rPr>
              <a:t>ATP III does not specify a goal for raising HDL</a:t>
            </a:r>
            <a:endParaRPr lang="en-US" sz="1200" dirty="0">
              <a:ea typeface="ＭＳ Ｐゴシック" pitchFamily="34" charset="-128"/>
            </a:endParaRPr>
          </a:p>
        </p:txBody>
      </p:sp>
      <p:sp>
        <p:nvSpPr>
          <p:cNvPr id="5" name="Text Box 69"/>
          <p:cNvSpPr txBox="1">
            <a:spLocks noChangeArrowheads="1"/>
          </p:cNvSpPr>
          <p:nvPr/>
        </p:nvSpPr>
        <p:spPr bwMode="auto">
          <a:xfrm>
            <a:off x="695325" y="5221069"/>
            <a:ext cx="662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pitchFamily="18" charset="0"/>
              </a:defRPr>
            </a:lvl1pPr>
            <a:lvl2pPr marL="982663" indent="-457200">
              <a:defRPr sz="2400">
                <a:solidFill>
                  <a:schemeClr val="tx1"/>
                </a:solidFill>
                <a:latin typeface="Times" pitchFamily="18" charset="0"/>
              </a:defRPr>
            </a:lvl2pPr>
            <a:lvl3pPr marL="1554163" indent="-457200">
              <a:defRPr sz="2400">
                <a:solidFill>
                  <a:schemeClr val="tx1"/>
                </a:solidFill>
                <a:latin typeface="Times" pitchFamily="18" charset="0"/>
              </a:defRPr>
            </a:lvl3pPr>
            <a:lvl4pPr marL="2125663" indent="-457200">
              <a:defRPr sz="2400">
                <a:solidFill>
                  <a:schemeClr val="tx1"/>
                </a:solidFill>
                <a:latin typeface="Times" pitchFamily="18" charset="0"/>
              </a:defRPr>
            </a:lvl4pPr>
            <a:lvl5pPr marL="2697163" indent="-457200">
              <a:defRPr sz="2400">
                <a:solidFill>
                  <a:schemeClr val="tx1"/>
                </a:solidFill>
                <a:latin typeface="Times" pitchFamily="18" charset="0"/>
              </a:defRPr>
            </a:lvl5pPr>
            <a:lvl6pPr marL="3154363" indent="-457200" eaLnBrk="0" fontAlgn="base" hangingPunct="0">
              <a:spcBef>
                <a:spcPct val="0"/>
              </a:spcBef>
              <a:spcAft>
                <a:spcPct val="0"/>
              </a:spcAft>
              <a:defRPr sz="2400">
                <a:solidFill>
                  <a:schemeClr val="tx1"/>
                </a:solidFill>
                <a:latin typeface="Times" pitchFamily="18" charset="0"/>
              </a:defRPr>
            </a:lvl6pPr>
            <a:lvl7pPr marL="3611563" indent="-457200" eaLnBrk="0" fontAlgn="base" hangingPunct="0">
              <a:spcBef>
                <a:spcPct val="0"/>
              </a:spcBef>
              <a:spcAft>
                <a:spcPct val="0"/>
              </a:spcAft>
              <a:defRPr sz="2400">
                <a:solidFill>
                  <a:schemeClr val="tx1"/>
                </a:solidFill>
                <a:latin typeface="Times" pitchFamily="18" charset="0"/>
              </a:defRPr>
            </a:lvl7pPr>
            <a:lvl8pPr marL="4068763" indent="-457200" eaLnBrk="0" fontAlgn="base" hangingPunct="0">
              <a:spcBef>
                <a:spcPct val="0"/>
              </a:spcBef>
              <a:spcAft>
                <a:spcPct val="0"/>
              </a:spcAft>
              <a:defRPr sz="2400">
                <a:solidFill>
                  <a:schemeClr val="tx1"/>
                </a:solidFill>
                <a:latin typeface="Times" pitchFamily="18" charset="0"/>
              </a:defRPr>
            </a:lvl8pPr>
            <a:lvl9pPr marL="4525963" indent="-457200" eaLnBrk="0" fontAlgn="base" hangingPunct="0">
              <a:spcBef>
                <a:spcPct val="0"/>
              </a:spcBef>
              <a:spcAft>
                <a:spcPct val="0"/>
              </a:spcAft>
              <a:defRPr sz="2400">
                <a:solidFill>
                  <a:schemeClr val="tx1"/>
                </a:solidFill>
                <a:latin typeface="Times" pitchFamily="18" charset="0"/>
              </a:defRPr>
            </a:lvl9pPr>
          </a:lstStyle>
          <a:p>
            <a:pPr>
              <a:buFontTx/>
              <a:buAutoNum type="arabicPeriod"/>
            </a:pPr>
            <a:r>
              <a:rPr lang="en-US" sz="1200" dirty="0" smtClean="0">
                <a:latin typeface="+mn-lt"/>
              </a:rPr>
              <a:t>ADA</a:t>
            </a:r>
            <a:r>
              <a:rPr lang="en-US" sz="1200" dirty="0">
                <a:latin typeface="+mn-lt"/>
              </a:rPr>
              <a:t>. </a:t>
            </a:r>
            <a:r>
              <a:rPr lang="en-US" sz="1200" dirty="0" smtClean="0">
                <a:latin typeface="+mn-lt"/>
              </a:rPr>
              <a:t>D</a:t>
            </a:r>
            <a:r>
              <a:rPr lang="en-US" sz="1200" dirty="0">
                <a:latin typeface="+mn-lt"/>
              </a:rPr>
              <a:t>ACE. </a:t>
            </a:r>
            <a:r>
              <a:rPr lang="en-US" sz="1200" dirty="0" err="1">
                <a:latin typeface="+mn-lt"/>
              </a:rPr>
              <a:t>Endocr</a:t>
            </a:r>
            <a:r>
              <a:rPr lang="en-US" sz="1200" dirty="0">
                <a:latin typeface="+mn-lt"/>
              </a:rPr>
              <a:t> </a:t>
            </a:r>
            <a:r>
              <a:rPr lang="en-US" sz="1200" dirty="0" err="1">
                <a:latin typeface="+mn-lt"/>
              </a:rPr>
              <a:t>Pract</a:t>
            </a:r>
            <a:r>
              <a:rPr lang="en-US" sz="1200" dirty="0">
                <a:latin typeface="+mn-lt"/>
              </a:rPr>
              <a:t>. 2002;8(</a:t>
            </a:r>
            <a:r>
              <a:rPr lang="en-US" sz="1200" dirty="0" err="1">
                <a:latin typeface="+mn-lt"/>
              </a:rPr>
              <a:t>Suppl</a:t>
            </a:r>
            <a:r>
              <a:rPr lang="en-US" sz="1200" dirty="0">
                <a:latin typeface="+mn-lt"/>
              </a:rPr>
              <a:t> 1):5-11.</a:t>
            </a:r>
          </a:p>
          <a:p>
            <a:pPr>
              <a:buFontTx/>
              <a:buAutoNum type="arabicPeriod"/>
            </a:pPr>
            <a:r>
              <a:rPr lang="en-US" sz="1200" dirty="0" err="1" smtClean="0">
                <a:latin typeface="+mn-lt"/>
              </a:rPr>
              <a:t>iabetes</a:t>
            </a:r>
            <a:r>
              <a:rPr lang="en-US" sz="1200" dirty="0" smtClean="0">
                <a:latin typeface="+mn-lt"/>
              </a:rPr>
              <a:t> </a:t>
            </a:r>
            <a:r>
              <a:rPr lang="en-US" sz="1200" dirty="0">
                <a:latin typeface="+mn-lt"/>
              </a:rPr>
              <a:t>Care. 2006;29(</a:t>
            </a:r>
            <a:r>
              <a:rPr lang="en-US" sz="1200" dirty="0" err="1">
                <a:latin typeface="+mn-lt"/>
              </a:rPr>
              <a:t>Suppl</a:t>
            </a:r>
            <a:r>
              <a:rPr lang="en-US" sz="1200" dirty="0">
                <a:latin typeface="+mn-lt"/>
              </a:rPr>
              <a:t> 1):S3-S37.</a:t>
            </a:r>
          </a:p>
          <a:p>
            <a:pPr>
              <a:buFontTx/>
              <a:buAutoNum type="arabicPeriod"/>
            </a:pPr>
            <a:r>
              <a:rPr lang="en-US" sz="1200" dirty="0">
                <a:latin typeface="+mn-lt"/>
              </a:rPr>
              <a:t>NCEP. ATP III. </a:t>
            </a:r>
            <a:r>
              <a:rPr lang="en-US" altLang="ja-JP" sz="1200" dirty="0">
                <a:latin typeface="+mn-lt"/>
                <a:ea typeface="ＭＳ Ｐゴシック" pitchFamily="34" charset="-128"/>
              </a:rPr>
              <a:t>JAMA. 2001;285(19):2486-2497.</a:t>
            </a:r>
            <a:endParaRPr lang="en-US" sz="1200" dirty="0">
              <a:latin typeface="+mn-lt"/>
            </a:endParaRPr>
          </a:p>
        </p:txBody>
      </p:sp>
    </p:spTree>
    <p:extLst>
      <p:ext uri="{BB962C8B-B14F-4D97-AF65-F5344CB8AC3E}">
        <p14:creationId xmlns:p14="http://schemas.microsoft.com/office/powerpoint/2010/main" val="1418742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04800"/>
            <a:ext cx="7886700" cy="186718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dirty="0" smtClean="0">
                <a:solidFill>
                  <a:schemeClr val="bg1">
                    <a:lumMod val="10000"/>
                  </a:schemeClr>
                </a:solidFill>
              </a:rPr>
              <a:t>Basic tools for Diagnosing Diabetes</a:t>
            </a:r>
            <a:r>
              <a:rPr lang="en-US" sz="4000" dirty="0" smtClean="0">
                <a:solidFill>
                  <a:schemeClr val="bg1">
                    <a:lumMod val="10000"/>
                  </a:schemeClr>
                </a:solidFill>
              </a:rPr>
              <a:t/>
            </a:r>
            <a:br>
              <a:rPr lang="en-US" sz="4000" dirty="0" smtClean="0">
                <a:solidFill>
                  <a:schemeClr val="bg1">
                    <a:lumMod val="10000"/>
                  </a:schemeClr>
                </a:solidFill>
              </a:rPr>
            </a:br>
            <a:r>
              <a:rPr lang="en-US" sz="2000" b="0" dirty="0" smtClean="0">
                <a:solidFill>
                  <a:schemeClr val="bg1">
                    <a:lumMod val="10000"/>
                  </a:schemeClr>
                </a:solidFill>
                <a:effectLst/>
              </a:rPr>
              <a:t>Casual plasma glucose test </a:t>
            </a:r>
            <a:br>
              <a:rPr lang="en-US" sz="2000" b="0" dirty="0" smtClean="0">
                <a:solidFill>
                  <a:schemeClr val="bg1">
                    <a:lumMod val="10000"/>
                  </a:schemeClr>
                </a:solidFill>
                <a:effectLst/>
              </a:rPr>
            </a:br>
            <a:r>
              <a:rPr lang="en-US" sz="2000" b="0" dirty="0" smtClean="0">
                <a:solidFill>
                  <a:schemeClr val="bg1">
                    <a:lumMod val="10000"/>
                  </a:schemeClr>
                </a:solidFill>
                <a:effectLst/>
              </a:rPr>
              <a:t>Fasting plasma glucose test (FPG)</a:t>
            </a:r>
            <a:br>
              <a:rPr lang="en-US" sz="2000" b="0" dirty="0" smtClean="0">
                <a:solidFill>
                  <a:schemeClr val="bg1">
                    <a:lumMod val="10000"/>
                  </a:schemeClr>
                </a:solidFill>
                <a:effectLst/>
              </a:rPr>
            </a:br>
            <a:r>
              <a:rPr lang="en-US" sz="2000" b="0" dirty="0" smtClean="0">
                <a:solidFill>
                  <a:schemeClr val="bg1">
                    <a:lumMod val="10000"/>
                  </a:schemeClr>
                </a:solidFill>
                <a:effectLst/>
              </a:rPr>
              <a:t>Oral plasma glucose test (OGTT)</a:t>
            </a:r>
            <a:endParaRPr lang="en-US" sz="2000" b="0" dirty="0">
              <a:solidFill>
                <a:schemeClr val="bg1">
                  <a:lumMod val="10000"/>
                </a:schemeClr>
              </a:solidFill>
              <a:effectLst/>
            </a:endParaRPr>
          </a:p>
        </p:txBody>
      </p:sp>
      <p:sp>
        <p:nvSpPr>
          <p:cNvPr id="3" name="Left Arrow 2"/>
          <p:cNvSpPr/>
          <p:nvPr/>
        </p:nvSpPr>
        <p:spPr>
          <a:xfrm>
            <a:off x="6242443" y="2800076"/>
            <a:ext cx="705612" cy="439880"/>
          </a:xfrm>
          <a:prstGeom prst="lef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10000"/>
                </a:schemeClr>
              </a:solidFill>
            </a:endParaRPr>
          </a:p>
        </p:txBody>
      </p:sp>
      <p:sp>
        <p:nvSpPr>
          <p:cNvPr id="4" name="Rectangle 3"/>
          <p:cNvSpPr/>
          <p:nvPr/>
        </p:nvSpPr>
        <p:spPr>
          <a:xfrm>
            <a:off x="6934200" y="2562816"/>
            <a:ext cx="1633867"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10000"/>
                  </a:schemeClr>
                </a:solidFill>
              </a:rPr>
              <a:t>Diabetes range following the OGTT</a:t>
            </a:r>
          </a:p>
        </p:txBody>
      </p:sp>
      <p:sp>
        <p:nvSpPr>
          <p:cNvPr id="5" name="Rectangle 4"/>
          <p:cNvSpPr/>
          <p:nvPr/>
        </p:nvSpPr>
        <p:spPr>
          <a:xfrm>
            <a:off x="685800" y="2470400"/>
            <a:ext cx="15240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Aft>
                <a:spcPct val="35000"/>
              </a:spcAft>
            </a:pPr>
            <a:r>
              <a:rPr lang="en-US" sz="1400" dirty="0">
                <a:solidFill>
                  <a:schemeClr val="bg1">
                    <a:lumMod val="10000"/>
                  </a:schemeClr>
                </a:solidFill>
              </a:rPr>
              <a:t>Diabetes range following the FPG</a:t>
            </a:r>
          </a:p>
        </p:txBody>
      </p:sp>
      <p:sp>
        <p:nvSpPr>
          <p:cNvPr id="6" name="Rectangle 5"/>
          <p:cNvSpPr/>
          <p:nvPr/>
        </p:nvSpPr>
        <p:spPr>
          <a:xfrm>
            <a:off x="685800" y="3657600"/>
            <a:ext cx="1524000" cy="1161145"/>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Aft>
                <a:spcPct val="35000"/>
              </a:spcAft>
            </a:pPr>
            <a:r>
              <a:rPr lang="en-US" sz="1400" dirty="0">
                <a:solidFill>
                  <a:schemeClr val="bg1">
                    <a:lumMod val="10000"/>
                  </a:schemeClr>
                </a:solidFill>
              </a:rPr>
              <a:t>Pre-diabetes range following the FPG=impaired fasting glucose (IFG)</a:t>
            </a:r>
          </a:p>
        </p:txBody>
      </p:sp>
      <p:sp>
        <p:nvSpPr>
          <p:cNvPr id="7" name="Rectangle 6"/>
          <p:cNvSpPr/>
          <p:nvPr/>
        </p:nvSpPr>
        <p:spPr>
          <a:xfrm>
            <a:off x="691757" y="5372928"/>
            <a:ext cx="1518043"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10000"/>
                  </a:schemeClr>
                </a:solidFill>
              </a:rPr>
              <a:t>Normal range following the FPG</a:t>
            </a:r>
            <a:endParaRPr lang="en-US" sz="1400" dirty="0">
              <a:solidFill>
                <a:schemeClr val="bg1">
                  <a:lumMod val="10000"/>
                </a:schemeClr>
              </a:solidFill>
            </a:endParaRPr>
          </a:p>
        </p:txBody>
      </p:sp>
      <p:sp>
        <p:nvSpPr>
          <p:cNvPr id="8" name="Right Arrow 7"/>
          <p:cNvSpPr/>
          <p:nvPr/>
        </p:nvSpPr>
        <p:spPr>
          <a:xfrm>
            <a:off x="2221992" y="2723525"/>
            <a:ext cx="763524" cy="4846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9" name="Right Arrow 8"/>
          <p:cNvSpPr/>
          <p:nvPr/>
        </p:nvSpPr>
        <p:spPr>
          <a:xfrm>
            <a:off x="2209800" y="4098863"/>
            <a:ext cx="775716" cy="4846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0" name="Right Arrow 9"/>
          <p:cNvSpPr/>
          <p:nvPr/>
        </p:nvSpPr>
        <p:spPr>
          <a:xfrm>
            <a:off x="2209800" y="5407704"/>
            <a:ext cx="775716" cy="484632"/>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1" name="Rectangle 10"/>
          <p:cNvSpPr/>
          <p:nvPr/>
        </p:nvSpPr>
        <p:spPr>
          <a:xfrm>
            <a:off x="6934201" y="3847272"/>
            <a:ext cx="1626940" cy="110572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10000"/>
                  </a:schemeClr>
                </a:solidFill>
              </a:rPr>
              <a:t>Pre-diabetes range following the OGTT=impaired glucose (IGT)</a:t>
            </a:r>
            <a:endParaRPr lang="en-US" sz="1400" dirty="0">
              <a:solidFill>
                <a:schemeClr val="bg1">
                  <a:lumMod val="10000"/>
                </a:schemeClr>
              </a:solidFill>
            </a:endParaRPr>
          </a:p>
        </p:txBody>
      </p:sp>
      <p:sp>
        <p:nvSpPr>
          <p:cNvPr id="12" name="Rectangle 11"/>
          <p:cNvSpPr/>
          <p:nvPr/>
        </p:nvSpPr>
        <p:spPr>
          <a:xfrm>
            <a:off x="6934200" y="5410200"/>
            <a:ext cx="1626940"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10000"/>
                  </a:schemeClr>
                </a:solidFill>
              </a:rPr>
              <a:t>Normal range following the OGTT</a:t>
            </a:r>
            <a:endParaRPr lang="en-US" sz="1400" dirty="0">
              <a:solidFill>
                <a:schemeClr val="bg1">
                  <a:lumMod val="10000"/>
                </a:schemeClr>
              </a:solidFill>
            </a:endParaRPr>
          </a:p>
        </p:txBody>
      </p:sp>
      <p:sp>
        <p:nvSpPr>
          <p:cNvPr id="13" name="Left Arrow 12"/>
          <p:cNvSpPr/>
          <p:nvPr/>
        </p:nvSpPr>
        <p:spPr>
          <a:xfrm>
            <a:off x="6166239" y="4080301"/>
            <a:ext cx="747178" cy="484632"/>
          </a:xfrm>
          <a:prstGeom prst="lef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6207805" y="5618296"/>
            <a:ext cx="705612" cy="484632"/>
          </a:xfrm>
          <a:prstGeom prst="lef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2916174" y="2546052"/>
            <a:ext cx="1738884" cy="1275443"/>
          </a:xfrm>
          <a:prstGeom prst="up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solidFill>
                <a:schemeClr val="bg1">
                  <a:lumMod val="10000"/>
                </a:schemeClr>
              </a:solidFill>
            </a:endParaRPr>
          </a:p>
          <a:p>
            <a:r>
              <a:rPr lang="en-US" sz="1400" dirty="0" smtClean="0">
                <a:solidFill>
                  <a:schemeClr val="bg1">
                    <a:lumMod val="10000"/>
                  </a:schemeClr>
                </a:solidFill>
              </a:rPr>
              <a:t>Diabetes</a:t>
            </a:r>
          </a:p>
          <a:p>
            <a:r>
              <a:rPr lang="en-US" sz="1400" dirty="0" smtClean="0">
                <a:solidFill>
                  <a:schemeClr val="bg1">
                    <a:lumMod val="10000"/>
                  </a:schemeClr>
                </a:solidFill>
              </a:rPr>
              <a:t>&gt;126 mg/dl</a:t>
            </a:r>
          </a:p>
          <a:p>
            <a:pPr algn="ctr"/>
            <a:endParaRPr lang="en-US" dirty="0">
              <a:solidFill>
                <a:schemeClr val="bg1">
                  <a:lumMod val="10000"/>
                </a:schemeClr>
              </a:solidFill>
            </a:endParaRPr>
          </a:p>
        </p:txBody>
      </p:sp>
      <p:sp>
        <p:nvSpPr>
          <p:cNvPr id="16" name="Up Arrow 15"/>
          <p:cNvSpPr/>
          <p:nvPr/>
        </p:nvSpPr>
        <p:spPr>
          <a:xfrm>
            <a:off x="4585716" y="2490353"/>
            <a:ext cx="1815084" cy="1375064"/>
          </a:xfrm>
          <a:prstGeom prst="up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10000"/>
                  </a:schemeClr>
                </a:solidFill>
              </a:rPr>
              <a:t>Diabetes</a:t>
            </a:r>
          </a:p>
          <a:p>
            <a:pPr algn="ctr"/>
            <a:r>
              <a:rPr lang="en-US" sz="1400" dirty="0" smtClean="0">
                <a:solidFill>
                  <a:schemeClr val="bg1">
                    <a:lumMod val="10000"/>
                  </a:schemeClr>
                </a:solidFill>
              </a:rPr>
              <a:t>&gt;200 mg/dl</a:t>
            </a:r>
            <a:endParaRPr lang="en-US" sz="1400" dirty="0">
              <a:solidFill>
                <a:schemeClr val="bg1">
                  <a:lumMod val="10000"/>
                </a:schemeClr>
              </a:solidFill>
            </a:endParaRPr>
          </a:p>
        </p:txBody>
      </p:sp>
      <p:sp>
        <p:nvSpPr>
          <p:cNvPr id="17" name="Rectangle 16"/>
          <p:cNvSpPr/>
          <p:nvPr/>
        </p:nvSpPr>
        <p:spPr>
          <a:xfrm>
            <a:off x="3328416" y="3847273"/>
            <a:ext cx="914400" cy="122585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lumMod val="10000"/>
                  </a:schemeClr>
                </a:solidFill>
              </a:rPr>
              <a:t>&lt;126 mg/dl</a:t>
            </a:r>
          </a:p>
          <a:p>
            <a:endParaRPr lang="en-US" sz="1400" dirty="0">
              <a:solidFill>
                <a:schemeClr val="bg1">
                  <a:lumMod val="10000"/>
                </a:schemeClr>
              </a:solidFill>
            </a:endParaRPr>
          </a:p>
          <a:p>
            <a:r>
              <a:rPr lang="en-US" sz="1400" dirty="0" smtClean="0">
                <a:solidFill>
                  <a:schemeClr val="bg1">
                    <a:lumMod val="10000"/>
                  </a:schemeClr>
                </a:solidFill>
              </a:rPr>
              <a:t>&gt;100 mg/dl</a:t>
            </a:r>
            <a:endParaRPr lang="en-US" sz="1400" dirty="0">
              <a:solidFill>
                <a:schemeClr val="bg1">
                  <a:lumMod val="10000"/>
                </a:schemeClr>
              </a:solidFill>
            </a:endParaRPr>
          </a:p>
        </p:txBody>
      </p:sp>
      <p:sp>
        <p:nvSpPr>
          <p:cNvPr id="18" name="Rectangle 17"/>
          <p:cNvSpPr/>
          <p:nvPr/>
        </p:nvSpPr>
        <p:spPr>
          <a:xfrm>
            <a:off x="3328416" y="5105539"/>
            <a:ext cx="914400" cy="1219061"/>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lumMod val="10000"/>
                  </a:schemeClr>
                </a:solidFill>
              </a:rPr>
              <a:t>&lt;100 mg/dl </a:t>
            </a:r>
            <a:endParaRPr lang="en-US" sz="1400" dirty="0" smtClean="0">
              <a:solidFill>
                <a:schemeClr val="bg1">
                  <a:lumMod val="10000"/>
                </a:schemeClr>
              </a:solidFill>
            </a:endParaRPr>
          </a:p>
          <a:p>
            <a:endParaRPr lang="en-US" sz="1400" dirty="0">
              <a:solidFill>
                <a:schemeClr val="bg1">
                  <a:lumMod val="10000"/>
                </a:schemeClr>
              </a:solidFill>
            </a:endParaRPr>
          </a:p>
          <a:p>
            <a:endParaRPr lang="en-US" sz="1400" dirty="0" smtClean="0">
              <a:solidFill>
                <a:schemeClr val="bg1">
                  <a:lumMod val="10000"/>
                </a:schemeClr>
              </a:solidFill>
            </a:endParaRPr>
          </a:p>
          <a:p>
            <a:r>
              <a:rPr lang="en-US" sz="1400" dirty="0" smtClean="0">
                <a:solidFill>
                  <a:schemeClr val="bg1">
                    <a:lumMod val="10000"/>
                  </a:schemeClr>
                </a:solidFill>
              </a:rPr>
              <a:t>        </a:t>
            </a:r>
            <a:endParaRPr lang="en-US" sz="1400" dirty="0">
              <a:solidFill>
                <a:schemeClr val="bg1">
                  <a:lumMod val="10000"/>
                </a:schemeClr>
              </a:solidFill>
            </a:endParaRPr>
          </a:p>
        </p:txBody>
      </p:sp>
      <p:sp>
        <p:nvSpPr>
          <p:cNvPr id="19" name="Rectangle 18"/>
          <p:cNvSpPr/>
          <p:nvPr/>
        </p:nvSpPr>
        <p:spPr>
          <a:xfrm>
            <a:off x="5018670" y="3865417"/>
            <a:ext cx="914400" cy="1219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10000"/>
                  </a:schemeClr>
                </a:solidFill>
              </a:rPr>
              <a:t>&lt;200 mg/dl</a:t>
            </a:r>
          </a:p>
          <a:p>
            <a:pPr algn="ctr"/>
            <a:endParaRPr lang="en-US" sz="1400" dirty="0">
              <a:solidFill>
                <a:schemeClr val="bg1">
                  <a:lumMod val="10000"/>
                </a:schemeClr>
              </a:solidFill>
            </a:endParaRPr>
          </a:p>
          <a:p>
            <a:pPr algn="ctr"/>
            <a:r>
              <a:rPr lang="en-US" sz="1400" dirty="0" smtClean="0">
                <a:solidFill>
                  <a:schemeClr val="bg1">
                    <a:lumMod val="10000"/>
                  </a:schemeClr>
                </a:solidFill>
              </a:rPr>
              <a:t>&gt;140 mg/dl</a:t>
            </a:r>
            <a:endParaRPr lang="en-US" sz="1400" dirty="0">
              <a:solidFill>
                <a:schemeClr val="bg1">
                  <a:lumMod val="10000"/>
                </a:schemeClr>
              </a:solidFill>
            </a:endParaRPr>
          </a:p>
        </p:txBody>
      </p:sp>
      <p:sp>
        <p:nvSpPr>
          <p:cNvPr id="20" name="Rectangle 19"/>
          <p:cNvSpPr/>
          <p:nvPr/>
        </p:nvSpPr>
        <p:spPr>
          <a:xfrm>
            <a:off x="5018670" y="5084618"/>
            <a:ext cx="914400" cy="12399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10000"/>
                  </a:schemeClr>
                </a:solidFill>
              </a:rPr>
              <a:t>&lt;</a:t>
            </a:r>
            <a:r>
              <a:rPr lang="en-US" sz="1400" dirty="0" smtClean="0">
                <a:solidFill>
                  <a:schemeClr val="bg1">
                    <a:lumMod val="10000"/>
                  </a:schemeClr>
                </a:solidFill>
              </a:rPr>
              <a:t>&lt;140 mg/dl</a:t>
            </a:r>
          </a:p>
          <a:p>
            <a:pPr algn="ctr"/>
            <a:endParaRPr lang="en-US" sz="1400" dirty="0">
              <a:solidFill>
                <a:schemeClr val="bg1">
                  <a:lumMod val="10000"/>
                </a:schemeClr>
              </a:solidFill>
            </a:endParaRPr>
          </a:p>
          <a:p>
            <a:pPr algn="ctr"/>
            <a:endParaRPr lang="en-US" sz="1400" dirty="0" smtClean="0">
              <a:solidFill>
                <a:schemeClr val="bg1">
                  <a:lumMod val="10000"/>
                </a:schemeClr>
              </a:solidFill>
            </a:endParaRPr>
          </a:p>
          <a:p>
            <a:pPr algn="ctr"/>
            <a:endParaRPr lang="en-US" dirty="0"/>
          </a:p>
        </p:txBody>
      </p:sp>
    </p:spTree>
    <p:extLst>
      <p:ext uri="{BB962C8B-B14F-4D97-AF65-F5344CB8AC3E}">
        <p14:creationId xmlns:p14="http://schemas.microsoft.com/office/powerpoint/2010/main" val="1460454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09600"/>
            <a:ext cx="7943088" cy="1143000"/>
          </a:xfrm>
          <a:prstGeom prst="rect">
            <a:avLst/>
          </a:prstGeom>
        </p:spPr>
        <p:txBody>
          <a:bodyPr>
            <a:normAutofit fontScale="97500"/>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Diabetes Self-Management Education (DSME)</a:t>
            </a:r>
            <a:endParaRPr lang="en-US" sz="3200" dirty="0">
              <a:solidFill>
                <a:schemeClr val="tx1"/>
              </a:solidFill>
            </a:endParaRPr>
          </a:p>
        </p:txBody>
      </p:sp>
      <p:sp>
        <p:nvSpPr>
          <p:cNvPr id="3" name="Content Placeholder 2"/>
          <p:cNvSpPr txBox="1">
            <a:spLocks/>
          </p:cNvSpPr>
          <p:nvPr/>
        </p:nvSpPr>
        <p:spPr>
          <a:xfrm>
            <a:off x="685800" y="1752600"/>
            <a:ext cx="7943088" cy="4419600"/>
          </a:xfrm>
          <a:prstGeom prst="rect">
            <a:avLst/>
          </a:prstGeom>
        </p:spPr>
        <p:txBody>
          <a:bodyPr>
            <a:norm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buFont typeface="Wingdings 2" pitchFamily="18" charset="2"/>
              <a:buNone/>
            </a:pPr>
            <a:r>
              <a:rPr lang="en-US" sz="3200" i="1" dirty="0" smtClean="0"/>
              <a:t>Appropriate components of diabetes care</a:t>
            </a:r>
          </a:p>
          <a:p>
            <a:r>
              <a:rPr lang="en-US" sz="3200" dirty="0" smtClean="0"/>
              <a:t>Self-monitoring of blood glucose</a:t>
            </a:r>
          </a:p>
          <a:p>
            <a:r>
              <a:rPr lang="en-US" sz="3200" dirty="0" smtClean="0"/>
              <a:t>Record keeping</a:t>
            </a:r>
          </a:p>
          <a:p>
            <a:r>
              <a:rPr lang="en-US" sz="3200" dirty="0" smtClean="0"/>
              <a:t>Appropriate nutrition</a:t>
            </a:r>
          </a:p>
          <a:p>
            <a:r>
              <a:rPr lang="en-US" sz="3200" dirty="0" smtClean="0"/>
              <a:t>Weight management</a:t>
            </a:r>
          </a:p>
          <a:p>
            <a:r>
              <a:rPr lang="en-US" sz="3200" dirty="0" smtClean="0"/>
              <a:t>Physical activity</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124200"/>
            <a:ext cx="3150318" cy="3061397"/>
          </a:xfrm>
          <a:prstGeom prst="rect">
            <a:avLst/>
          </a:prstGeom>
        </p:spPr>
      </p:pic>
    </p:spTree>
    <p:extLst>
      <p:ext uri="{BB962C8B-B14F-4D97-AF65-F5344CB8AC3E}">
        <p14:creationId xmlns:p14="http://schemas.microsoft.com/office/powerpoint/2010/main" val="1533822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838200"/>
            <a:ext cx="7498080" cy="1143000"/>
          </a:xfrm>
          <a:prstGeom prst="rect">
            <a:avLst/>
          </a:prstGeom>
        </p:spPr>
        <p:txBody>
          <a:bodyPr>
            <a:norm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What you need to be familiar with:</a:t>
            </a:r>
          </a:p>
        </p:txBody>
      </p:sp>
      <p:sp>
        <p:nvSpPr>
          <p:cNvPr id="3" name="Rectangle 3"/>
          <p:cNvSpPr txBox="1">
            <a:spLocks noChangeArrowheads="1"/>
          </p:cNvSpPr>
          <p:nvPr/>
        </p:nvSpPr>
        <p:spPr>
          <a:xfrm>
            <a:off x="1493520" y="1600200"/>
            <a:ext cx="7498080" cy="45720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US" sz="3600" dirty="0" smtClean="0"/>
              <a:t>Definition of diabetes</a:t>
            </a:r>
          </a:p>
          <a:p>
            <a:r>
              <a:rPr lang="en-US" sz="3600" dirty="0" smtClean="0"/>
              <a:t>Risk factors</a:t>
            </a:r>
          </a:p>
          <a:p>
            <a:r>
              <a:rPr lang="en-US" sz="3600" dirty="0" smtClean="0"/>
              <a:t>Common symptoms</a:t>
            </a:r>
          </a:p>
          <a:p>
            <a:r>
              <a:rPr lang="en-US" sz="3600" dirty="0" smtClean="0"/>
              <a:t>Screening </a:t>
            </a:r>
          </a:p>
          <a:p>
            <a:r>
              <a:rPr lang="en-US" sz="3600" dirty="0" smtClean="0"/>
              <a:t>Management </a:t>
            </a:r>
          </a:p>
          <a:p>
            <a:r>
              <a:rPr lang="en-US" sz="3600" dirty="0" smtClean="0"/>
              <a:t>Preventing complications</a:t>
            </a:r>
          </a:p>
          <a:p>
            <a:r>
              <a:rPr lang="en-US" sz="3600" dirty="0" smtClean="0"/>
              <a:t>Special considerations</a:t>
            </a:r>
          </a:p>
        </p:txBody>
      </p:sp>
    </p:spTree>
    <p:extLst>
      <p:ext uri="{BB962C8B-B14F-4D97-AF65-F5344CB8AC3E}">
        <p14:creationId xmlns:p14="http://schemas.microsoft.com/office/powerpoint/2010/main" val="1096443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476488" cy="1143000"/>
          </a:xfrm>
          <a:prstGeom prst="rect">
            <a:avLst/>
          </a:prstGeom>
        </p:spPr>
        <p:txBody>
          <a:bodyPr>
            <a:normAutofit fontScale="97500"/>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Self-Monitored Blood Glucose (SMBG)	</a:t>
            </a:r>
            <a:endParaRPr lang="en-US" sz="3200" dirty="0">
              <a:solidFill>
                <a:schemeClr val="tx1"/>
              </a:solidFill>
            </a:endParaRPr>
          </a:p>
        </p:txBody>
      </p:sp>
      <p:sp>
        <p:nvSpPr>
          <p:cNvPr id="3" name="Content Placeholder 2"/>
          <p:cNvSpPr txBox="1">
            <a:spLocks/>
          </p:cNvSpPr>
          <p:nvPr/>
        </p:nvSpPr>
        <p:spPr>
          <a:xfrm>
            <a:off x="762000" y="1371600"/>
            <a:ext cx="7866888" cy="4572000"/>
          </a:xfrm>
          <a:prstGeom prst="rect">
            <a:avLst/>
          </a:prstGeom>
        </p:spPr>
        <p:txBody>
          <a:bodyPr>
            <a:no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lgn="ctr">
              <a:buFont typeface="Wingdings 2" pitchFamily="18" charset="2"/>
              <a:buNone/>
            </a:pPr>
            <a:r>
              <a:rPr lang="en-US" i="1" dirty="0" smtClean="0"/>
              <a:t>SMBG is a key component of intervention that can improve glycemic control </a:t>
            </a:r>
            <a:endParaRPr lang="en-US" i="1" dirty="0" smtClean="0"/>
          </a:p>
          <a:p>
            <a:pPr marL="82296" indent="0" algn="ctr">
              <a:buFont typeface="Wingdings 2" pitchFamily="18" charset="2"/>
              <a:buNone/>
            </a:pPr>
            <a:endParaRPr lang="en-US" dirty="0" smtClean="0"/>
          </a:p>
          <a:p>
            <a:pPr marL="82296" indent="0">
              <a:buFont typeface="Wingdings 2" pitchFamily="18" charset="2"/>
              <a:buNone/>
            </a:pPr>
            <a:r>
              <a:rPr lang="en-US" dirty="0" smtClean="0"/>
              <a:t>Steps to assist your patient with SMBG</a:t>
            </a:r>
          </a:p>
          <a:p>
            <a:pPr>
              <a:buClr>
                <a:schemeClr val="bg2">
                  <a:lumMod val="10000"/>
                </a:schemeClr>
              </a:buClr>
              <a:buFont typeface="Wingdings" pitchFamily="2" charset="2"/>
              <a:buChar char="v"/>
            </a:pPr>
            <a:r>
              <a:rPr lang="en-US" dirty="0" smtClean="0"/>
              <a:t> Advise patient to keep a written log</a:t>
            </a:r>
          </a:p>
          <a:p>
            <a:pPr>
              <a:buClr>
                <a:schemeClr val="bg2">
                  <a:lumMod val="10000"/>
                </a:schemeClr>
              </a:buClr>
              <a:buFont typeface="Wingdings" pitchFamily="2" charset="2"/>
              <a:buChar char="v"/>
            </a:pPr>
            <a:r>
              <a:rPr lang="en-US" dirty="0" smtClean="0"/>
              <a:t>Demonstrate how to look for patterns and when to test blood glucose</a:t>
            </a:r>
          </a:p>
          <a:p>
            <a:pPr>
              <a:buClr>
                <a:schemeClr val="bg2">
                  <a:lumMod val="10000"/>
                </a:schemeClr>
              </a:buClr>
              <a:buFont typeface="Wingdings" pitchFamily="2" charset="2"/>
              <a:buChar char="v"/>
            </a:pPr>
            <a:r>
              <a:rPr lang="en-US" dirty="0" smtClean="0"/>
              <a:t>Describe the importance of working with the diabetes care team</a:t>
            </a:r>
          </a:p>
          <a:p>
            <a:pPr>
              <a:buClr>
                <a:schemeClr val="bg2">
                  <a:lumMod val="10000"/>
                </a:schemeClr>
              </a:buClr>
              <a:buFont typeface="Wingdings" pitchFamily="2" charset="2"/>
              <a:buChar char="v"/>
            </a:pPr>
            <a:r>
              <a:rPr lang="en-US" dirty="0" smtClean="0"/>
              <a:t>Advise patients to store and dispose of equipment properly </a:t>
            </a:r>
            <a:endParaRPr lang="en-US" dirty="0"/>
          </a:p>
        </p:txBody>
      </p:sp>
    </p:spTree>
    <p:extLst>
      <p:ext uri="{BB962C8B-B14F-4D97-AF65-F5344CB8AC3E}">
        <p14:creationId xmlns:p14="http://schemas.microsoft.com/office/powerpoint/2010/main" val="1184397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85800"/>
            <a:ext cx="749808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Hyperglycemia</a:t>
            </a:r>
            <a:endParaRPr lang="en-US" sz="4000" dirty="0">
              <a:solidFill>
                <a:schemeClr val="tx1"/>
              </a:solidFill>
            </a:endParaRPr>
          </a:p>
        </p:txBody>
      </p:sp>
      <p:sp>
        <p:nvSpPr>
          <p:cNvPr id="3" name="Content Placeholder 2"/>
          <p:cNvSpPr txBox="1">
            <a:spLocks/>
          </p:cNvSpPr>
          <p:nvPr/>
        </p:nvSpPr>
        <p:spPr>
          <a:xfrm>
            <a:off x="914400" y="1447800"/>
            <a:ext cx="7498080"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buFont typeface="Wingdings 2" pitchFamily="18" charset="2"/>
              <a:buNone/>
            </a:pPr>
            <a:r>
              <a:rPr lang="en-US" sz="3200" dirty="0" smtClean="0"/>
              <a:t>Hyperglycemia causes include:</a:t>
            </a:r>
          </a:p>
          <a:p>
            <a:r>
              <a:rPr lang="en-US" sz="3200" dirty="0" smtClean="0"/>
              <a:t>Poor food choices</a:t>
            </a:r>
          </a:p>
          <a:p>
            <a:r>
              <a:rPr lang="en-US" sz="3200" dirty="0" smtClean="0"/>
              <a:t>Missed medication</a:t>
            </a:r>
          </a:p>
          <a:p>
            <a:r>
              <a:rPr lang="en-US" sz="3200" dirty="0" smtClean="0"/>
              <a:t>Stress or illness</a:t>
            </a:r>
          </a:p>
          <a:p>
            <a:r>
              <a:rPr lang="en-US" sz="3200" dirty="0" smtClean="0"/>
              <a:t>Missed exercise</a:t>
            </a:r>
          </a:p>
          <a:p>
            <a:endParaRPr lang="en-US" sz="3200" dirty="0" smtClean="0"/>
          </a:p>
          <a:p>
            <a:pPr marL="82296" indent="0">
              <a:buFont typeface="Wingdings 2" pitchFamily="18" charset="2"/>
              <a:buNone/>
            </a:pPr>
            <a:r>
              <a:rPr lang="en-US" sz="3200" dirty="0" smtClean="0"/>
              <a:t>Hyperglycemia increases the risk of other more serious, short-term complications.</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133600"/>
            <a:ext cx="2743200" cy="2209800"/>
          </a:xfrm>
          <a:prstGeom prst="rect">
            <a:avLst/>
          </a:prstGeom>
        </p:spPr>
      </p:pic>
    </p:spTree>
    <p:extLst>
      <p:ext uri="{BB962C8B-B14F-4D97-AF65-F5344CB8AC3E}">
        <p14:creationId xmlns:p14="http://schemas.microsoft.com/office/powerpoint/2010/main" val="1833392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457200"/>
            <a:ext cx="7498080" cy="1143000"/>
          </a:xfrm>
          <a:prstGeom prst="rect">
            <a:avLst/>
          </a:prstGeom>
        </p:spPr>
        <p:txBody>
          <a:bodyPr>
            <a:normAutofit fontScale="97500"/>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Symptoms of Hyperglycemia</a:t>
            </a:r>
            <a:br>
              <a:rPr lang="en-US" sz="3200" dirty="0" smtClean="0">
                <a:solidFill>
                  <a:schemeClr val="tx1"/>
                </a:solidFill>
              </a:rPr>
            </a:br>
            <a:r>
              <a:rPr lang="en-US" sz="3200" dirty="0" smtClean="0">
                <a:solidFill>
                  <a:schemeClr val="tx1"/>
                </a:solidFill>
              </a:rPr>
              <a:t>(high blood sugar)</a:t>
            </a:r>
          </a:p>
        </p:txBody>
      </p:sp>
      <p:sp>
        <p:nvSpPr>
          <p:cNvPr id="3" name="Content Placeholder 3"/>
          <p:cNvSpPr txBox="1">
            <a:spLocks/>
          </p:cNvSpPr>
          <p:nvPr/>
        </p:nvSpPr>
        <p:spPr>
          <a:xfrm>
            <a:off x="1264920" y="1524000"/>
            <a:ext cx="7498080"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Ø"/>
            </a:pPr>
            <a:r>
              <a:rPr lang="en-US" sz="2400" dirty="0" smtClean="0"/>
              <a:t>Excess urine production (polyuria)</a:t>
            </a:r>
          </a:p>
          <a:p>
            <a:pPr>
              <a:buFont typeface="Wingdings 2" pitchFamily="18" charset="2"/>
              <a:buNone/>
            </a:pPr>
            <a:r>
              <a:rPr lang="en-US" sz="2400" dirty="0" smtClean="0"/>
              <a:t>		the body is trying to get rid of excess sugar</a:t>
            </a:r>
          </a:p>
          <a:p>
            <a:pPr>
              <a:buFont typeface="Wingdings" pitchFamily="2" charset="2"/>
              <a:buChar char="Ø"/>
            </a:pPr>
            <a:r>
              <a:rPr lang="en-US" sz="2400" dirty="0" smtClean="0"/>
              <a:t>Excess thirst (polydipsia)</a:t>
            </a:r>
          </a:p>
          <a:p>
            <a:pPr>
              <a:buFont typeface="Wingdings 2" pitchFamily="18" charset="2"/>
              <a:buNone/>
            </a:pPr>
            <a:r>
              <a:rPr lang="en-US" sz="2400" dirty="0" smtClean="0"/>
              <a:t>		the more your body urinates the thirstier you become</a:t>
            </a:r>
          </a:p>
          <a:p>
            <a:pPr>
              <a:buFont typeface="Wingdings" pitchFamily="2" charset="2"/>
              <a:buChar char="Ø"/>
            </a:pPr>
            <a:r>
              <a:rPr lang="en-US" sz="2400" dirty="0" smtClean="0"/>
              <a:t>Increased hunger (polyphagia)</a:t>
            </a:r>
          </a:p>
          <a:p>
            <a:pPr>
              <a:buFont typeface="Wingdings 2" pitchFamily="18" charset="2"/>
              <a:buNone/>
            </a:pPr>
            <a:r>
              <a:rPr lang="en-US" sz="2400" dirty="0" smtClean="0"/>
              <a:t>		the cells are not being fed &amp; are hungry</a:t>
            </a:r>
          </a:p>
          <a:p>
            <a:pPr>
              <a:buFont typeface="Wingdings" pitchFamily="2" charset="2"/>
              <a:buChar char="Ø"/>
            </a:pPr>
            <a:r>
              <a:rPr lang="en-US" sz="2400" dirty="0" smtClean="0"/>
              <a:t>Weight loss~ your body burns fat for energy</a:t>
            </a:r>
          </a:p>
          <a:p>
            <a:pPr>
              <a:buFont typeface="Wingdings" pitchFamily="2" charset="2"/>
              <a:buChar char="Ø"/>
            </a:pPr>
            <a:r>
              <a:rPr lang="en-US" sz="2400" dirty="0" smtClean="0"/>
              <a:t>Itching ~ dehydration causes dry skin and itching</a:t>
            </a:r>
          </a:p>
          <a:p>
            <a:pPr>
              <a:buFont typeface="Wingdings" pitchFamily="2" charset="2"/>
              <a:buChar char="Ø"/>
            </a:pPr>
            <a:r>
              <a:rPr lang="en-US" sz="2400" dirty="0" smtClean="0"/>
              <a:t>Confusion~ lack of glucose to brain cells causes confusion</a:t>
            </a:r>
          </a:p>
        </p:txBody>
      </p:sp>
    </p:spTree>
    <p:extLst>
      <p:ext uri="{BB962C8B-B14F-4D97-AF65-F5344CB8AC3E}">
        <p14:creationId xmlns:p14="http://schemas.microsoft.com/office/powerpoint/2010/main" val="328686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2920" y="533400"/>
            <a:ext cx="7498080" cy="114300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dirty="0" smtClean="0">
                <a:solidFill>
                  <a:schemeClr val="tx1"/>
                </a:solidFill>
              </a:rPr>
              <a:t>Complications – </a:t>
            </a:r>
            <a:br>
              <a:rPr lang="en-US" dirty="0" smtClean="0">
                <a:solidFill>
                  <a:schemeClr val="tx1"/>
                </a:solidFill>
              </a:rPr>
            </a:br>
            <a:r>
              <a:rPr lang="en-US" dirty="0" smtClean="0">
                <a:solidFill>
                  <a:schemeClr val="tx1"/>
                </a:solidFill>
              </a:rPr>
              <a:t>Diabetic Ketoacidosis (DKA)</a:t>
            </a:r>
            <a:endParaRPr lang="en-US" i="1" dirty="0" smtClean="0">
              <a:solidFill>
                <a:schemeClr val="tx1"/>
              </a:solidFill>
            </a:endParaRPr>
          </a:p>
        </p:txBody>
      </p:sp>
      <p:sp>
        <p:nvSpPr>
          <p:cNvPr id="3" name="Rectangle 3"/>
          <p:cNvSpPr txBox="1">
            <a:spLocks noChangeArrowheads="1"/>
          </p:cNvSpPr>
          <p:nvPr/>
        </p:nvSpPr>
        <p:spPr>
          <a:xfrm>
            <a:off x="914400" y="1981200"/>
            <a:ext cx="7848600" cy="43434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90000"/>
              </a:lnSpc>
              <a:buFont typeface="Wingdings" pitchFamily="2" charset="2"/>
              <a:buChar char="v"/>
            </a:pPr>
            <a:r>
              <a:rPr lang="en-US" dirty="0" smtClean="0"/>
              <a:t>Occurs with high glucose (&gt;500 mg/</a:t>
            </a:r>
            <a:r>
              <a:rPr lang="en-US" dirty="0" err="1" smtClean="0"/>
              <a:t>dL</a:t>
            </a:r>
            <a:r>
              <a:rPr lang="en-US" dirty="0" smtClean="0"/>
              <a:t>)</a:t>
            </a:r>
          </a:p>
          <a:p>
            <a:pPr>
              <a:lnSpc>
                <a:spcPct val="90000"/>
              </a:lnSpc>
              <a:buFont typeface="Wingdings" pitchFamily="2" charset="2"/>
              <a:buChar char="v"/>
            </a:pPr>
            <a:r>
              <a:rPr lang="en-US" dirty="0" smtClean="0"/>
              <a:t>Often associated with underlying infection, missed insulin treatment, or </a:t>
            </a:r>
            <a:r>
              <a:rPr lang="en-US" b="1" dirty="0" smtClean="0"/>
              <a:t>undiagnosed diabetes</a:t>
            </a:r>
          </a:p>
          <a:p>
            <a:pPr>
              <a:lnSpc>
                <a:spcPct val="90000"/>
              </a:lnSpc>
              <a:buFont typeface="Wingdings" pitchFamily="2" charset="2"/>
              <a:buChar char="v"/>
            </a:pPr>
            <a:r>
              <a:rPr lang="en-US" dirty="0" smtClean="0"/>
              <a:t>Rapid onset of:</a:t>
            </a:r>
          </a:p>
          <a:p>
            <a:pPr lvl="1">
              <a:lnSpc>
                <a:spcPct val="90000"/>
              </a:lnSpc>
              <a:buFont typeface="Arial" pitchFamily="34" charset="0"/>
              <a:buChar char="•"/>
            </a:pPr>
            <a:r>
              <a:rPr lang="en-US" dirty="0" smtClean="0"/>
              <a:t>Weight loss, nausea/vomiting, dehydration, polyuria, polydipsia, confusion, rapid respiration</a:t>
            </a:r>
          </a:p>
          <a:p>
            <a:pPr>
              <a:lnSpc>
                <a:spcPct val="90000"/>
              </a:lnSpc>
              <a:buFont typeface="Wingdings" pitchFamily="2" charset="2"/>
              <a:buChar char="v"/>
            </a:pPr>
            <a:r>
              <a:rPr lang="en-US" dirty="0" smtClean="0"/>
              <a:t>DKA is a medical emergency!</a:t>
            </a:r>
          </a:p>
          <a:p>
            <a:pPr lvl="1">
              <a:lnSpc>
                <a:spcPct val="90000"/>
              </a:lnSpc>
              <a:buFont typeface="Arial" pitchFamily="34" charset="0"/>
              <a:buChar char="•"/>
            </a:pPr>
            <a:r>
              <a:rPr lang="en-US" dirty="0" smtClean="0"/>
              <a:t>Hospitalization for aggressive IV hydration, insulin therapy, and correction of metabolic abnormalities</a:t>
            </a:r>
          </a:p>
          <a:p>
            <a:pPr>
              <a:lnSpc>
                <a:spcPct val="90000"/>
              </a:lnSpc>
            </a:pPr>
            <a:endParaRPr lang="en-US" dirty="0" smtClean="0"/>
          </a:p>
          <a:p>
            <a:pPr>
              <a:lnSpc>
                <a:spcPct val="90000"/>
              </a:lnSpc>
            </a:pPr>
            <a:endParaRPr lang="en-US" sz="2500" dirty="0" smtClean="0"/>
          </a:p>
        </p:txBody>
      </p:sp>
    </p:spTree>
    <p:extLst>
      <p:ext uri="{BB962C8B-B14F-4D97-AF65-F5344CB8AC3E}">
        <p14:creationId xmlns:p14="http://schemas.microsoft.com/office/powerpoint/2010/main" val="4030584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1"/>
          <p:cNvGraphicFramePr>
            <a:graphicFrameLocks noChangeAspect="1"/>
          </p:cNvGraphicFramePr>
          <p:nvPr>
            <p:extLst>
              <p:ext uri="{D42A27DB-BD31-4B8C-83A1-F6EECF244321}">
                <p14:modId xmlns:p14="http://schemas.microsoft.com/office/powerpoint/2010/main" val="2472001511"/>
              </p:ext>
            </p:extLst>
          </p:nvPr>
        </p:nvGraphicFramePr>
        <p:xfrm>
          <a:off x="1295400" y="1252931"/>
          <a:ext cx="6477000" cy="6976669"/>
        </p:xfrm>
        <a:graphic>
          <a:graphicData uri="http://schemas.openxmlformats.org/presentationml/2006/ole">
            <mc:AlternateContent xmlns:mc="http://schemas.openxmlformats.org/markup-compatibility/2006">
              <mc:Choice xmlns:v="urn:schemas-microsoft-com:vml" Requires="v">
                <p:oleObj spid="_x0000_s3090" name="Document" r:id="rId3" imgW="6212935" imgH="7291118" progId="Word.Document.8">
                  <p:embed/>
                </p:oleObj>
              </mc:Choice>
              <mc:Fallback>
                <p:oleObj name="Document" r:id="rId3" imgW="6212935" imgH="7291118" progId="Word.Document.8">
                  <p:embed/>
                  <p:pic>
                    <p:nvPicPr>
                      <p:cNvPr id="0" name=""/>
                      <p:cNvPicPr>
                        <a:picLocks noChangeAspect="1" noChangeArrowheads="1"/>
                      </p:cNvPicPr>
                      <p:nvPr/>
                    </p:nvPicPr>
                    <p:blipFill>
                      <a:blip r:embed="rId4"/>
                      <a:srcRect/>
                      <a:stretch>
                        <a:fillRect/>
                      </a:stretch>
                    </p:blipFill>
                    <p:spPr bwMode="auto">
                      <a:xfrm>
                        <a:off x="1295400" y="1252931"/>
                        <a:ext cx="6477000" cy="6976669"/>
                      </a:xfrm>
                      <a:prstGeom prst="rect">
                        <a:avLst/>
                      </a:prstGeom>
                      <a:noFill/>
                      <a:extLst/>
                    </p:spPr>
                  </p:pic>
                </p:oleObj>
              </mc:Fallback>
            </mc:AlternateContent>
          </a:graphicData>
        </a:graphic>
      </p:graphicFrame>
      <p:sp>
        <p:nvSpPr>
          <p:cNvPr id="3" name="Text Box 72"/>
          <p:cNvSpPr txBox="1">
            <a:spLocks noChangeArrowheads="1"/>
          </p:cNvSpPr>
          <p:nvPr/>
        </p:nvSpPr>
        <p:spPr bwMode="auto">
          <a:xfrm>
            <a:off x="457200" y="373559"/>
            <a:ext cx="792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pitchFamily="34" charset="0"/>
                <a:cs typeface="Times New Roman" pitchFamily="18" charset="0"/>
              </a:defRPr>
            </a:lvl1pPr>
            <a:lvl2pPr marL="742950" indent="-285750">
              <a:defRPr>
                <a:solidFill>
                  <a:schemeClr val="tx1"/>
                </a:solidFill>
                <a:latin typeface="Verdana" pitchFamily="34" charset="0"/>
                <a:cs typeface="Times New Roman" pitchFamily="18" charset="0"/>
              </a:defRPr>
            </a:lvl2pPr>
            <a:lvl3pPr marL="1143000" indent="-228600">
              <a:defRPr>
                <a:solidFill>
                  <a:schemeClr val="tx1"/>
                </a:solidFill>
                <a:latin typeface="Verdana" pitchFamily="34" charset="0"/>
                <a:cs typeface="Times New Roman" pitchFamily="18" charset="0"/>
              </a:defRPr>
            </a:lvl3pPr>
            <a:lvl4pPr marL="1600200" indent="-228600">
              <a:defRPr>
                <a:solidFill>
                  <a:schemeClr val="tx1"/>
                </a:solidFill>
                <a:latin typeface="Verdana" pitchFamily="34" charset="0"/>
                <a:cs typeface="Times New Roman" pitchFamily="18" charset="0"/>
              </a:defRPr>
            </a:lvl4pPr>
            <a:lvl5pPr marL="2057400" indent="-228600">
              <a:defRPr>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Verdana" pitchFamily="34" charset="0"/>
                <a:cs typeface="Times New Roman" pitchFamily="18" charset="0"/>
              </a:defRPr>
            </a:lvl9pPr>
          </a:lstStyle>
          <a:p>
            <a:pPr>
              <a:spcBef>
                <a:spcPct val="50000"/>
              </a:spcBef>
            </a:pPr>
            <a:r>
              <a:rPr lang="en-US" sz="4400" b="1" dirty="0">
                <a:effectLst>
                  <a:outerShdw blurRad="38100" dist="38100" dir="2700000" algn="tl">
                    <a:srgbClr val="000000">
                      <a:alpha val="43137"/>
                    </a:srgbClr>
                  </a:outerShdw>
                </a:effectLst>
                <a:latin typeface="+mj-lt"/>
              </a:rPr>
              <a:t>Oral Diabetes Medications</a:t>
            </a:r>
          </a:p>
        </p:txBody>
      </p:sp>
    </p:spTree>
    <p:extLst>
      <p:ext uri="{BB962C8B-B14F-4D97-AF65-F5344CB8AC3E}">
        <p14:creationId xmlns:p14="http://schemas.microsoft.com/office/powerpoint/2010/main" val="2458131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0"/>
            <a:ext cx="7943088"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Hypoglycemia</a:t>
            </a:r>
            <a:endParaRPr lang="en-US" sz="3200" dirty="0">
              <a:solidFill>
                <a:schemeClr val="tx1"/>
              </a:solidFill>
            </a:endParaRPr>
          </a:p>
        </p:txBody>
      </p:sp>
      <p:sp>
        <p:nvSpPr>
          <p:cNvPr id="3" name="Content Placeholder 2"/>
          <p:cNvSpPr txBox="1">
            <a:spLocks/>
          </p:cNvSpPr>
          <p:nvPr/>
        </p:nvSpPr>
        <p:spPr>
          <a:xfrm>
            <a:off x="914400" y="1600200"/>
            <a:ext cx="7943088"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buFont typeface="Wingdings 2" pitchFamily="18" charset="2"/>
              <a:buNone/>
            </a:pPr>
            <a:r>
              <a:rPr lang="en-US" sz="3200" dirty="0" smtClean="0"/>
              <a:t>Hypoglycemia, or low blood sugar, is a common short-term complication of medication therapy in diabetes management.  It must be recognized and treated quickly.</a:t>
            </a:r>
          </a:p>
          <a:p>
            <a:pPr marL="82296" indent="0">
              <a:buFont typeface="Wingdings 2" pitchFamily="18" charset="2"/>
              <a:buNone/>
            </a:pPr>
            <a:r>
              <a:rPr lang="en-US" sz="3200" dirty="0" smtClean="0"/>
              <a:t>	May occur if an individual:</a:t>
            </a:r>
          </a:p>
          <a:p>
            <a:pPr>
              <a:buFont typeface="Wingdings" pitchFamily="2" charset="2"/>
              <a:buChar char="v"/>
            </a:pPr>
            <a:r>
              <a:rPr lang="en-US" sz="3200" dirty="0" smtClean="0"/>
              <a:t>	Skips a meal</a:t>
            </a:r>
          </a:p>
          <a:p>
            <a:pPr>
              <a:buFont typeface="Wingdings" pitchFamily="2" charset="2"/>
              <a:buChar char="v"/>
            </a:pPr>
            <a:r>
              <a:rPr lang="en-US" sz="3200" dirty="0" smtClean="0"/>
              <a:t>	Takes too much medication </a:t>
            </a:r>
          </a:p>
          <a:p>
            <a:pPr>
              <a:buFont typeface="Wingdings" pitchFamily="2" charset="2"/>
              <a:buChar char="v"/>
            </a:pPr>
            <a:r>
              <a:rPr lang="en-US" sz="3200" dirty="0" smtClean="0"/>
              <a:t>	Exercises more than usual</a:t>
            </a:r>
          </a:p>
          <a:p>
            <a:pPr marL="82296" indent="0">
              <a:buFont typeface="Wingdings 2" pitchFamily="18" charset="2"/>
              <a:buNone/>
            </a:pPr>
            <a:endParaRPr lang="en-US" dirty="0"/>
          </a:p>
        </p:txBody>
      </p:sp>
    </p:spTree>
    <p:extLst>
      <p:ext uri="{BB962C8B-B14F-4D97-AF65-F5344CB8AC3E}">
        <p14:creationId xmlns:p14="http://schemas.microsoft.com/office/powerpoint/2010/main" val="3841234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7943088"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Hypoglycemia Prevention</a:t>
            </a:r>
            <a:endParaRPr lang="en-US" sz="4000" dirty="0">
              <a:solidFill>
                <a:schemeClr val="tx1"/>
              </a:solidFill>
            </a:endParaRPr>
          </a:p>
        </p:txBody>
      </p:sp>
      <p:sp>
        <p:nvSpPr>
          <p:cNvPr id="3" name="Content Placeholder 2"/>
          <p:cNvSpPr txBox="1">
            <a:spLocks/>
          </p:cNvSpPr>
          <p:nvPr/>
        </p:nvSpPr>
        <p:spPr>
          <a:xfrm>
            <a:off x="1066800" y="1600200"/>
            <a:ext cx="7866888"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US" sz="3600" dirty="0" smtClean="0"/>
              <a:t>Do not skip meals</a:t>
            </a:r>
          </a:p>
          <a:p>
            <a:r>
              <a:rPr lang="en-US" sz="3600" dirty="0" smtClean="0"/>
              <a:t>Take measures to prevent nocturnal hypoglycemia</a:t>
            </a:r>
          </a:p>
          <a:p>
            <a:r>
              <a:rPr lang="en-US" sz="3600" dirty="0" smtClean="0"/>
              <a:t>Always carry 30 grams of carbohydrates or glucose</a:t>
            </a:r>
          </a:p>
          <a:p>
            <a:r>
              <a:rPr lang="en-US" sz="3600" dirty="0" smtClean="0"/>
              <a:t>Monitor blood glucose regularly</a:t>
            </a:r>
          </a:p>
          <a:p>
            <a:r>
              <a:rPr lang="en-US" sz="3600" dirty="0" smtClean="0"/>
              <a:t>Exercise with a buddy</a:t>
            </a:r>
          </a:p>
          <a:p>
            <a:r>
              <a:rPr lang="en-US" sz="3600" dirty="0" smtClean="0"/>
              <a:t>Take medication as suggested</a:t>
            </a:r>
          </a:p>
          <a:p>
            <a:endParaRPr lang="en-US" dirty="0"/>
          </a:p>
        </p:txBody>
      </p:sp>
    </p:spTree>
    <p:extLst>
      <p:ext uri="{BB962C8B-B14F-4D97-AF65-F5344CB8AC3E}">
        <p14:creationId xmlns:p14="http://schemas.microsoft.com/office/powerpoint/2010/main" val="1724611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749808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Hypoglycemia Treatment </a:t>
            </a:r>
            <a:endParaRPr lang="en-US" sz="4000" dirty="0">
              <a:solidFill>
                <a:schemeClr val="tx1"/>
              </a:solidFill>
            </a:endParaRPr>
          </a:p>
        </p:txBody>
      </p:sp>
      <p:sp>
        <p:nvSpPr>
          <p:cNvPr id="3" name="Content Placeholder 2"/>
          <p:cNvSpPr txBox="1">
            <a:spLocks/>
          </p:cNvSpPr>
          <p:nvPr/>
        </p:nvSpPr>
        <p:spPr>
          <a:xfrm>
            <a:off x="1143000" y="1295400"/>
            <a:ext cx="7498080" cy="4800600"/>
          </a:xfrm>
          <a:prstGeom prst="rect">
            <a:avLst/>
          </a:prstGeom>
        </p:spPr>
        <p:txBody>
          <a:bodyPr>
            <a:no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US" sz="2700" dirty="0" smtClean="0"/>
              <a:t>Take </a:t>
            </a:r>
            <a:r>
              <a:rPr lang="en-US" sz="2700" dirty="0" err="1" smtClean="0"/>
              <a:t>PROMPTaction</a:t>
            </a:r>
            <a:endParaRPr lang="en-US" sz="2700" dirty="0" smtClean="0"/>
          </a:p>
          <a:p>
            <a:r>
              <a:rPr lang="en-US" sz="2700" dirty="0" smtClean="0"/>
              <a:t>Hypoglycemia is defined as &lt;70 mg/dl</a:t>
            </a:r>
          </a:p>
          <a:p>
            <a:r>
              <a:rPr lang="en-US" sz="2700" dirty="0" smtClean="0"/>
              <a:t>Eat or drink some form of carbohydrates (15 grams)</a:t>
            </a:r>
          </a:p>
          <a:p>
            <a:r>
              <a:rPr lang="en-US" sz="2700" dirty="0" smtClean="0"/>
              <a:t>If you still have symptoms 10 to 15 minutes after eating or drinking repeat these steps until your sugar is above 70 or until you feel better. </a:t>
            </a:r>
          </a:p>
          <a:p>
            <a:r>
              <a:rPr lang="en-US" sz="2700" dirty="0" smtClean="0"/>
              <a:t>Eat a meal with the next hour</a:t>
            </a:r>
          </a:p>
          <a:p>
            <a:pPr marL="0" indent="0">
              <a:buFont typeface="Wingdings 2" pitchFamily="18" charset="2"/>
              <a:buNone/>
            </a:pPr>
            <a:r>
              <a:rPr lang="en-US" sz="2700" dirty="0" smtClean="0"/>
              <a:t>Sometimes hypoglycemia will present with more sever symptoms, such as loss of consciousness</a:t>
            </a:r>
          </a:p>
        </p:txBody>
      </p:sp>
    </p:spTree>
    <p:extLst>
      <p:ext uri="{BB962C8B-B14F-4D97-AF65-F5344CB8AC3E}">
        <p14:creationId xmlns:p14="http://schemas.microsoft.com/office/powerpoint/2010/main" val="2376253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74638"/>
            <a:ext cx="8552688" cy="114300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Rule of 15</a:t>
            </a:r>
            <a:br>
              <a:rPr lang="en-US" sz="3200" dirty="0" smtClean="0">
                <a:solidFill>
                  <a:schemeClr val="tx1"/>
                </a:solidFill>
              </a:rPr>
            </a:br>
            <a:r>
              <a:rPr lang="en-US" sz="2800" dirty="0" smtClean="0">
                <a:solidFill>
                  <a:schemeClr val="tx1"/>
                </a:solidFill>
              </a:rPr>
              <a:t>15 gram of carbohydrate every 15 minutes</a:t>
            </a:r>
            <a:endParaRPr lang="en-US" sz="2800" dirty="0">
              <a:solidFill>
                <a:schemeClr val="tx1"/>
              </a:solidFill>
            </a:endParaRPr>
          </a:p>
        </p:txBody>
      </p:sp>
      <p:sp>
        <p:nvSpPr>
          <p:cNvPr id="3" name="Content Placeholder 2"/>
          <p:cNvSpPr txBox="1">
            <a:spLocks/>
          </p:cNvSpPr>
          <p:nvPr/>
        </p:nvSpPr>
        <p:spPr>
          <a:xfrm>
            <a:off x="838200" y="1371600"/>
            <a:ext cx="7498080" cy="4800600"/>
          </a:xfrm>
          <a:prstGeom prst="rect">
            <a:avLst/>
          </a:prstGeom>
        </p:spPr>
        <p:txBody>
          <a:bodyPr>
            <a:normAutofit lnSpcReduction="10000"/>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buFont typeface="Wingdings 2" pitchFamily="18" charset="2"/>
              <a:buNone/>
            </a:pPr>
            <a:r>
              <a:rPr lang="en-US" sz="2600" dirty="0" smtClean="0"/>
              <a:t>The following items contain 15 grams of carbohydrate:</a:t>
            </a:r>
          </a:p>
          <a:p>
            <a:r>
              <a:rPr lang="en-US" sz="2600" dirty="0" smtClean="0"/>
              <a:t>2 to 5 glucose tablets </a:t>
            </a:r>
          </a:p>
          <a:p>
            <a:r>
              <a:rPr lang="en-US" sz="2600" dirty="0" smtClean="0"/>
              <a:t>1/2 cup (4 </a:t>
            </a:r>
            <a:r>
              <a:rPr lang="en-US" sz="2600" dirty="0" err="1" smtClean="0"/>
              <a:t>oz</a:t>
            </a:r>
            <a:r>
              <a:rPr lang="en-US" sz="2600" dirty="0" smtClean="0"/>
              <a:t>) fruit juice </a:t>
            </a:r>
          </a:p>
          <a:p>
            <a:r>
              <a:rPr lang="en-US" sz="2600" dirty="0" smtClean="0"/>
              <a:t>1/2 cup (4 </a:t>
            </a:r>
            <a:r>
              <a:rPr lang="en-US" sz="2600" dirty="0" err="1" smtClean="0"/>
              <a:t>oz</a:t>
            </a:r>
            <a:r>
              <a:rPr lang="en-US" sz="2600" dirty="0" smtClean="0"/>
              <a:t>) regular (</a:t>
            </a:r>
            <a:r>
              <a:rPr lang="en-US" sz="2600" b="1" dirty="0" smtClean="0"/>
              <a:t>not</a:t>
            </a:r>
            <a:r>
              <a:rPr lang="en-US" sz="2600" dirty="0" smtClean="0"/>
              <a:t> diet) soda (about half a can) </a:t>
            </a:r>
          </a:p>
          <a:p>
            <a:r>
              <a:rPr lang="en-US" sz="2600" dirty="0" smtClean="0"/>
              <a:t>6 to 8 ounces of skim milk </a:t>
            </a:r>
          </a:p>
          <a:p>
            <a:r>
              <a:rPr lang="en-US" sz="2600" dirty="0" smtClean="0"/>
              <a:t>1/4 to 1/3 cup of raisins </a:t>
            </a:r>
          </a:p>
          <a:p>
            <a:r>
              <a:rPr lang="en-US" sz="2600" dirty="0" smtClean="0"/>
              <a:t>5 to 7 pieces of hard candy like Lifesavers </a:t>
            </a:r>
          </a:p>
          <a:p>
            <a:r>
              <a:rPr lang="en-US" sz="2600" dirty="0" smtClean="0"/>
              <a:t>a tube of glucose in gel form (such as </a:t>
            </a:r>
            <a:r>
              <a:rPr lang="en-US" sz="2600" dirty="0" err="1" smtClean="0"/>
              <a:t>InstaGel</a:t>
            </a:r>
            <a:r>
              <a:rPr lang="en-US" sz="2600" dirty="0" smtClean="0"/>
              <a:t> or </a:t>
            </a:r>
            <a:r>
              <a:rPr lang="en-US" sz="2600" dirty="0" err="1" smtClean="0"/>
              <a:t>MonGel</a:t>
            </a:r>
            <a:r>
              <a:rPr lang="en-US" sz="2600" dirty="0" smtClean="0"/>
              <a:t>) </a:t>
            </a:r>
          </a:p>
          <a:p>
            <a:r>
              <a:rPr lang="en-US" sz="2600" dirty="0" smtClean="0"/>
              <a:t>1 tablespoon of molasses, corn syrup, or honey.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6096000"/>
            <a:ext cx="4114800" cy="630534"/>
          </a:xfrm>
          <a:prstGeom prst="rect">
            <a:avLst/>
          </a:prstGeom>
        </p:spPr>
      </p:pic>
    </p:spTree>
    <p:extLst>
      <p:ext uri="{BB962C8B-B14F-4D97-AF65-F5344CB8AC3E}">
        <p14:creationId xmlns:p14="http://schemas.microsoft.com/office/powerpoint/2010/main" val="179364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8912" y="685800"/>
            <a:ext cx="7943088" cy="114300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Medications </a:t>
            </a:r>
            <a:br>
              <a:rPr lang="en-US" sz="4000" dirty="0" smtClean="0">
                <a:solidFill>
                  <a:schemeClr val="tx1"/>
                </a:solidFill>
              </a:rPr>
            </a:br>
            <a:r>
              <a:rPr lang="en-US" sz="4000" dirty="0" smtClean="0">
                <a:solidFill>
                  <a:schemeClr val="tx1"/>
                </a:solidFill>
              </a:rPr>
              <a:t>Require Lab Monitoring</a:t>
            </a:r>
            <a:endParaRPr lang="en-US" sz="4000" i="1" dirty="0" smtClean="0">
              <a:solidFill>
                <a:schemeClr val="tx1"/>
              </a:solidFill>
            </a:endParaRPr>
          </a:p>
        </p:txBody>
      </p:sp>
      <p:sp>
        <p:nvSpPr>
          <p:cNvPr id="3" name="Rectangle 3"/>
          <p:cNvSpPr txBox="1">
            <a:spLocks noChangeArrowheads="1"/>
          </p:cNvSpPr>
          <p:nvPr/>
        </p:nvSpPr>
        <p:spPr>
          <a:xfrm>
            <a:off x="1143000" y="2209800"/>
            <a:ext cx="8077200" cy="4495800"/>
          </a:xfrm>
          <a:prstGeom prst="rect">
            <a:avLst/>
          </a:prstGeom>
        </p:spPr>
        <p:txBody>
          <a:bodyPr>
            <a:norm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v"/>
            </a:pPr>
            <a:r>
              <a:rPr lang="en-US" sz="3600" dirty="0" smtClean="0"/>
              <a:t>Thiazolidinedione (Avandia, </a:t>
            </a:r>
            <a:r>
              <a:rPr lang="en-US" sz="3600" dirty="0" err="1" smtClean="0"/>
              <a:t>Actos</a:t>
            </a:r>
            <a:r>
              <a:rPr lang="en-US" sz="3600" dirty="0" smtClean="0"/>
              <a:t>)</a:t>
            </a:r>
          </a:p>
          <a:p>
            <a:pPr lvl="1">
              <a:buFont typeface="Arial" pitchFamily="34" charset="0"/>
              <a:buChar char="•"/>
            </a:pPr>
            <a:r>
              <a:rPr lang="en-US" sz="3600" dirty="0" smtClean="0"/>
              <a:t>Liver function tests</a:t>
            </a:r>
          </a:p>
          <a:p>
            <a:pPr>
              <a:buFont typeface="Wingdings" pitchFamily="2" charset="2"/>
              <a:buChar char="v"/>
            </a:pPr>
            <a:r>
              <a:rPr lang="en-US" sz="3600" dirty="0" smtClean="0"/>
              <a:t>Metformin (Glucophage)</a:t>
            </a:r>
          </a:p>
          <a:p>
            <a:pPr lvl="1">
              <a:buFont typeface="Arial" pitchFamily="34" charset="0"/>
              <a:buChar char="•"/>
            </a:pPr>
            <a:r>
              <a:rPr lang="en-US" sz="3600" dirty="0" smtClean="0"/>
              <a:t>Renal function (</a:t>
            </a:r>
            <a:r>
              <a:rPr lang="en-US" sz="3600" dirty="0" err="1" smtClean="0"/>
              <a:t>creatinine</a:t>
            </a:r>
            <a:r>
              <a:rPr lang="en-US" sz="3600" dirty="0" smtClean="0"/>
              <a:t>)</a:t>
            </a:r>
          </a:p>
          <a:p>
            <a:pPr>
              <a:buFont typeface="Wingdings" pitchFamily="2" charset="2"/>
              <a:buChar char="v"/>
            </a:pPr>
            <a:r>
              <a:rPr lang="en-US" sz="3600" dirty="0" smtClean="0"/>
              <a:t>Sulfonylureas (Amaryl, Glucotrol)</a:t>
            </a:r>
          </a:p>
          <a:p>
            <a:pPr lvl="1">
              <a:buFont typeface="Arial" pitchFamily="34" charset="0"/>
              <a:buChar char="•"/>
            </a:pPr>
            <a:r>
              <a:rPr lang="en-US" sz="3200" dirty="0" smtClean="0"/>
              <a:t>Can cause hypoglycemia</a:t>
            </a:r>
          </a:p>
        </p:txBody>
      </p:sp>
    </p:spTree>
    <p:extLst>
      <p:ext uri="{BB962C8B-B14F-4D97-AF65-F5344CB8AC3E}">
        <p14:creationId xmlns:p14="http://schemas.microsoft.com/office/powerpoint/2010/main" val="104703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498080" cy="1143000"/>
          </a:xfrm>
          <a:prstGeom prst="rect">
            <a:avLst/>
          </a:prstGeom>
        </p:spPr>
        <p:txBody>
          <a:bodyPr>
            <a:norm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What is Diabetes?</a:t>
            </a:r>
          </a:p>
        </p:txBody>
      </p:sp>
      <p:sp>
        <p:nvSpPr>
          <p:cNvPr id="3" name="Rectangle 3"/>
          <p:cNvSpPr txBox="1">
            <a:spLocks noChangeArrowheads="1"/>
          </p:cNvSpPr>
          <p:nvPr/>
        </p:nvSpPr>
        <p:spPr>
          <a:xfrm>
            <a:off x="1295400" y="1676400"/>
            <a:ext cx="7696200"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lnSpc>
                <a:spcPct val="90000"/>
              </a:lnSpc>
              <a:buFont typeface="Wingdings 2" pitchFamily="18" charset="2"/>
              <a:buNone/>
            </a:pPr>
            <a:r>
              <a:rPr lang="en-US" sz="3200" dirty="0" smtClean="0"/>
              <a:t>Inability to regulate blood glucose</a:t>
            </a:r>
          </a:p>
          <a:p>
            <a:pPr marL="82296" indent="0">
              <a:lnSpc>
                <a:spcPct val="90000"/>
              </a:lnSpc>
              <a:buFont typeface="Wingdings 2" pitchFamily="18" charset="2"/>
              <a:buNone/>
            </a:pPr>
            <a:r>
              <a:rPr lang="en-US" sz="3200" dirty="0" smtClean="0"/>
              <a:t>Associated with significant health risks	</a:t>
            </a:r>
          </a:p>
          <a:p>
            <a:pPr lvl="1">
              <a:lnSpc>
                <a:spcPct val="90000"/>
              </a:lnSpc>
              <a:buFont typeface="Arial" pitchFamily="34" charset="0"/>
              <a:buChar char="•"/>
            </a:pPr>
            <a:r>
              <a:rPr lang="en-US" sz="2800" dirty="0" smtClean="0"/>
              <a:t>Blindness</a:t>
            </a:r>
          </a:p>
          <a:p>
            <a:pPr lvl="1">
              <a:lnSpc>
                <a:spcPct val="90000"/>
              </a:lnSpc>
              <a:buFont typeface="Arial" pitchFamily="34" charset="0"/>
              <a:buChar char="•"/>
            </a:pPr>
            <a:r>
              <a:rPr lang="en-US" sz="2800" dirty="0" smtClean="0"/>
              <a:t>Kidney disease</a:t>
            </a:r>
          </a:p>
          <a:p>
            <a:pPr lvl="1">
              <a:lnSpc>
                <a:spcPct val="90000"/>
              </a:lnSpc>
              <a:buFont typeface="Arial" pitchFamily="34" charset="0"/>
              <a:buChar char="•"/>
            </a:pPr>
            <a:r>
              <a:rPr lang="en-US" sz="2800" dirty="0" smtClean="0"/>
              <a:t>Heart disease</a:t>
            </a:r>
          </a:p>
          <a:p>
            <a:pPr lvl="1">
              <a:lnSpc>
                <a:spcPct val="90000"/>
              </a:lnSpc>
              <a:buFont typeface="Arial" pitchFamily="34" charset="0"/>
              <a:buChar char="•"/>
            </a:pPr>
            <a:r>
              <a:rPr lang="en-US" sz="2800" dirty="0" smtClean="0"/>
              <a:t>Stroke </a:t>
            </a:r>
          </a:p>
          <a:p>
            <a:pPr lvl="1">
              <a:lnSpc>
                <a:spcPct val="90000"/>
              </a:lnSpc>
              <a:buFont typeface="Arial" pitchFamily="34" charset="0"/>
              <a:buChar char="•"/>
            </a:pPr>
            <a:r>
              <a:rPr lang="en-US" sz="2800" dirty="0" smtClean="0"/>
              <a:t>Amputation (neuropathy and vascular disease)</a:t>
            </a:r>
          </a:p>
          <a:p>
            <a:pPr lvl="1">
              <a:lnSpc>
                <a:spcPct val="90000"/>
              </a:lnSpc>
              <a:buFont typeface="Arial" pitchFamily="34" charset="0"/>
              <a:buChar char="•"/>
            </a:pPr>
            <a:r>
              <a:rPr lang="en-US" sz="2800" dirty="0" smtClean="0"/>
              <a:t>Susceptibility to infection</a:t>
            </a:r>
          </a:p>
          <a:p>
            <a:pPr lvl="1">
              <a:lnSpc>
                <a:spcPct val="90000"/>
              </a:lnSpc>
              <a:buFont typeface="Arial" pitchFamily="34" charset="0"/>
              <a:buChar char="•"/>
            </a:pPr>
            <a:r>
              <a:rPr lang="en-US" sz="2800" dirty="0" smtClean="0"/>
              <a:t>Poor wound healing </a:t>
            </a:r>
          </a:p>
        </p:txBody>
      </p:sp>
    </p:spTree>
    <p:extLst>
      <p:ext uri="{BB962C8B-B14F-4D97-AF65-F5344CB8AC3E}">
        <p14:creationId xmlns:p14="http://schemas.microsoft.com/office/powerpoint/2010/main" val="1543145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0"/>
            <a:ext cx="7943088" cy="1143000"/>
          </a:xfrm>
          <a:prstGeom prst="rect">
            <a:avLst/>
          </a:prstGeom>
        </p:spPr>
        <p:txBody>
          <a:bodyPr>
            <a:norm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Prevention of Complications</a:t>
            </a:r>
          </a:p>
        </p:txBody>
      </p:sp>
      <p:sp>
        <p:nvSpPr>
          <p:cNvPr id="3" name="Rectangle 3"/>
          <p:cNvSpPr txBox="1">
            <a:spLocks noChangeArrowheads="1"/>
          </p:cNvSpPr>
          <p:nvPr/>
        </p:nvSpPr>
        <p:spPr>
          <a:xfrm>
            <a:off x="838200" y="1524000"/>
            <a:ext cx="7772400"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v"/>
            </a:pPr>
            <a:r>
              <a:rPr lang="en-US" sz="3200" dirty="0" smtClean="0"/>
              <a:t>Diabetics are more susceptible to infections</a:t>
            </a:r>
          </a:p>
          <a:p>
            <a:pPr>
              <a:buFont typeface="Wingdings" pitchFamily="2" charset="2"/>
              <a:buChar char="v"/>
            </a:pPr>
            <a:r>
              <a:rPr lang="en-US" sz="3200" dirty="0" smtClean="0"/>
              <a:t>Time to recovery is longer</a:t>
            </a:r>
          </a:p>
          <a:p>
            <a:pPr lvl="1">
              <a:buFont typeface="Arial" pitchFamily="34" charset="0"/>
              <a:buChar char="•"/>
            </a:pPr>
            <a:r>
              <a:rPr lang="en-US" sz="2800" dirty="0" smtClean="0"/>
              <a:t>Offer </a:t>
            </a:r>
            <a:r>
              <a:rPr lang="en-US" sz="2800" dirty="0" err="1" smtClean="0"/>
              <a:t>pneumovax</a:t>
            </a:r>
            <a:r>
              <a:rPr lang="en-US" sz="2800" dirty="0" smtClean="0"/>
              <a:t> every 6 years</a:t>
            </a:r>
          </a:p>
          <a:p>
            <a:pPr lvl="1">
              <a:buFont typeface="Arial" pitchFamily="34" charset="0"/>
              <a:buChar char="•"/>
            </a:pPr>
            <a:r>
              <a:rPr lang="en-US" sz="2800" u="sng" dirty="0" smtClean="0"/>
              <a:t>Annual</a:t>
            </a:r>
            <a:r>
              <a:rPr lang="en-US" sz="2800" dirty="0" smtClean="0"/>
              <a:t> influenza vaccine</a:t>
            </a:r>
          </a:p>
          <a:p>
            <a:pPr>
              <a:buFont typeface="Wingdings" pitchFamily="2" charset="2"/>
              <a:buChar char="v"/>
            </a:pPr>
            <a:r>
              <a:rPr lang="en-US" sz="3200" dirty="0" smtClean="0"/>
              <a:t>Screen for vascular disease</a:t>
            </a:r>
          </a:p>
          <a:p>
            <a:pPr lvl="1">
              <a:buFont typeface="Arial" pitchFamily="34" charset="0"/>
              <a:buChar char="•"/>
            </a:pPr>
            <a:r>
              <a:rPr lang="en-US" sz="2800" dirty="0" smtClean="0"/>
              <a:t>Micro-vascular (small vessels)</a:t>
            </a:r>
          </a:p>
          <a:p>
            <a:pPr lvl="1">
              <a:buFont typeface="Arial" pitchFamily="34" charset="0"/>
              <a:buChar char="•"/>
            </a:pPr>
            <a:r>
              <a:rPr lang="en-US" sz="2800" dirty="0" smtClean="0"/>
              <a:t>Macro-vascular (large vessels)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962400"/>
            <a:ext cx="2310063" cy="2438400"/>
          </a:xfrm>
          <a:prstGeom prst="rect">
            <a:avLst/>
          </a:prstGeom>
        </p:spPr>
      </p:pic>
    </p:spTree>
    <p:extLst>
      <p:ext uri="{BB962C8B-B14F-4D97-AF65-F5344CB8AC3E}">
        <p14:creationId xmlns:p14="http://schemas.microsoft.com/office/powerpoint/2010/main" val="3687727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533400"/>
            <a:ext cx="7616825" cy="993775"/>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Mental Illness and Diabetes	</a:t>
            </a:r>
          </a:p>
        </p:txBody>
      </p:sp>
      <p:sp>
        <p:nvSpPr>
          <p:cNvPr id="3" name="Rectangle 3"/>
          <p:cNvSpPr txBox="1">
            <a:spLocks noChangeArrowheads="1"/>
          </p:cNvSpPr>
          <p:nvPr/>
        </p:nvSpPr>
        <p:spPr>
          <a:xfrm>
            <a:off x="915987" y="1371600"/>
            <a:ext cx="7770813" cy="4953000"/>
          </a:xfrm>
          <a:prstGeom prst="rect">
            <a:avLst/>
          </a:prstGeom>
        </p:spPr>
        <p:txBody>
          <a:bodyPr>
            <a:normAutofit fontScale="77500" lnSpcReduction="20000"/>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lgn="ctr">
              <a:lnSpc>
                <a:spcPct val="90000"/>
              </a:lnSpc>
              <a:buFont typeface="Wingdings 2" pitchFamily="18" charset="2"/>
              <a:buNone/>
            </a:pPr>
            <a:r>
              <a:rPr lang="en-US" sz="3600" b="1" dirty="0" smtClean="0"/>
              <a:t>The Mentally Ill have a higher rates of diabetes</a:t>
            </a:r>
          </a:p>
          <a:p>
            <a:pPr marL="82296" indent="0">
              <a:lnSpc>
                <a:spcPct val="90000"/>
              </a:lnSpc>
              <a:buFont typeface="Wingdings 2" pitchFamily="18" charset="2"/>
              <a:buNone/>
            </a:pPr>
            <a:r>
              <a:rPr lang="en-US" sz="4100" dirty="0" smtClean="0"/>
              <a:t>Contributing risk factors  </a:t>
            </a:r>
          </a:p>
          <a:p>
            <a:pPr lvl="1">
              <a:lnSpc>
                <a:spcPct val="90000"/>
              </a:lnSpc>
              <a:buFont typeface="Wingdings" pitchFamily="2" charset="2"/>
              <a:buChar char="v"/>
            </a:pPr>
            <a:r>
              <a:rPr lang="en-US" sz="3600" dirty="0" smtClean="0"/>
              <a:t>Lifestyle</a:t>
            </a:r>
          </a:p>
          <a:p>
            <a:pPr marL="658368" lvl="2" indent="0">
              <a:lnSpc>
                <a:spcPct val="90000"/>
              </a:lnSpc>
              <a:buFont typeface="Wingdings 2" pitchFamily="18" charset="2"/>
              <a:buNone/>
            </a:pPr>
            <a:r>
              <a:rPr lang="en-US" sz="3100" dirty="0" smtClean="0"/>
              <a:t>	</a:t>
            </a:r>
            <a:r>
              <a:rPr lang="en-US" sz="3100" i="1" dirty="0" smtClean="0"/>
              <a:t>Poor nutrition               Lack of exercise</a:t>
            </a:r>
          </a:p>
          <a:p>
            <a:pPr lvl="1">
              <a:lnSpc>
                <a:spcPct val="90000"/>
              </a:lnSpc>
              <a:buFont typeface="Wingdings" pitchFamily="2" charset="2"/>
              <a:buChar char="v"/>
            </a:pPr>
            <a:r>
              <a:rPr lang="en-US" sz="3600" dirty="0" smtClean="0"/>
              <a:t>Obesity- central adiposity</a:t>
            </a:r>
          </a:p>
          <a:p>
            <a:pPr lvl="1">
              <a:lnSpc>
                <a:spcPct val="90000"/>
              </a:lnSpc>
              <a:buFont typeface="Wingdings" pitchFamily="2" charset="2"/>
              <a:buChar char="v"/>
            </a:pPr>
            <a:r>
              <a:rPr lang="en-US" sz="3600" dirty="0" smtClean="0"/>
              <a:t>Medical factors – hypertension, triglycerides, HDL</a:t>
            </a:r>
          </a:p>
          <a:p>
            <a:pPr lvl="1">
              <a:lnSpc>
                <a:spcPct val="90000"/>
              </a:lnSpc>
              <a:buFont typeface="Wingdings" pitchFamily="2" charset="2"/>
              <a:buChar char="v"/>
            </a:pPr>
            <a:r>
              <a:rPr lang="en-US" sz="3600" dirty="0" smtClean="0"/>
              <a:t>Family history</a:t>
            </a:r>
          </a:p>
          <a:p>
            <a:pPr lvl="1">
              <a:lnSpc>
                <a:spcPct val="90000"/>
              </a:lnSpc>
              <a:buFont typeface="Wingdings" pitchFamily="2" charset="2"/>
              <a:buChar char="v"/>
            </a:pPr>
            <a:r>
              <a:rPr lang="en-US" sz="3600" dirty="0" smtClean="0"/>
              <a:t>Ethnicity (Native American, African American, Hispanic, Asian)</a:t>
            </a:r>
          </a:p>
          <a:p>
            <a:pPr marL="82296" indent="0">
              <a:lnSpc>
                <a:spcPct val="90000"/>
              </a:lnSpc>
              <a:buFont typeface="Wingdings 2" pitchFamily="18" charset="2"/>
              <a:buNone/>
            </a:pPr>
            <a:r>
              <a:rPr lang="en-US" sz="4100" dirty="0" smtClean="0"/>
              <a:t>Poor medical follow-up</a:t>
            </a:r>
          </a:p>
          <a:p>
            <a:pPr lvl="1">
              <a:lnSpc>
                <a:spcPct val="90000"/>
              </a:lnSpc>
              <a:buFont typeface="Wingdings" pitchFamily="2" charset="2"/>
              <a:buChar char="v"/>
            </a:pPr>
            <a:r>
              <a:rPr lang="en-US" sz="3600" dirty="0" smtClean="0"/>
              <a:t>Increased medical complications</a:t>
            </a:r>
          </a:p>
          <a:p>
            <a:pPr lvl="1">
              <a:lnSpc>
                <a:spcPct val="90000"/>
              </a:lnSpc>
              <a:buFont typeface="Wingdings" pitchFamily="2" charset="2"/>
              <a:buChar char="v"/>
            </a:pPr>
            <a:r>
              <a:rPr lang="en-US" sz="3600" dirty="0" smtClean="0"/>
              <a:t>Decreased life expectancy</a:t>
            </a:r>
            <a:r>
              <a:rPr lang="en-US" sz="3100" dirty="0" smtClean="0"/>
              <a:t>	</a:t>
            </a:r>
          </a:p>
          <a:p>
            <a:pPr>
              <a:lnSpc>
                <a:spcPct val="90000"/>
              </a:lnSpc>
              <a:buFont typeface="Wingdings" pitchFamily="2" charset="2"/>
              <a:buNone/>
            </a:pPr>
            <a:endParaRPr lang="en-US" sz="2500" dirty="0" smtClean="0"/>
          </a:p>
          <a:p>
            <a:pPr lvl="1">
              <a:lnSpc>
                <a:spcPct val="90000"/>
              </a:lnSpc>
            </a:pPr>
            <a:endParaRPr lang="en-US" sz="2100" dirty="0" smtClean="0"/>
          </a:p>
        </p:txBody>
      </p:sp>
    </p:spTree>
    <p:extLst>
      <p:ext uri="{BB962C8B-B14F-4D97-AF65-F5344CB8AC3E}">
        <p14:creationId xmlns:p14="http://schemas.microsoft.com/office/powerpoint/2010/main" val="37715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685800"/>
            <a:ext cx="7498080" cy="1143000"/>
          </a:xfrm>
          <a:prstGeom prst="rect">
            <a:avLst/>
          </a:prstGeom>
        </p:spPr>
        <p:txBody>
          <a:bodyPr>
            <a:norm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Managing Risk</a:t>
            </a:r>
            <a:endParaRPr lang="en-US" sz="4000" i="1" dirty="0" smtClean="0">
              <a:solidFill>
                <a:schemeClr val="tx1"/>
              </a:solidFill>
            </a:endParaRPr>
          </a:p>
        </p:txBody>
      </p:sp>
      <p:sp>
        <p:nvSpPr>
          <p:cNvPr id="3" name="Rectangle 3"/>
          <p:cNvSpPr txBox="1">
            <a:spLocks noChangeArrowheads="1"/>
          </p:cNvSpPr>
          <p:nvPr/>
        </p:nvSpPr>
        <p:spPr>
          <a:xfrm>
            <a:off x="457200" y="1447800"/>
            <a:ext cx="7924800" cy="4267200"/>
          </a:xfrm>
          <a:prstGeom prst="rect">
            <a:avLst/>
          </a:prstGeom>
        </p:spPr>
        <p:txBody>
          <a:bodyPr>
            <a:no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v"/>
            </a:pPr>
            <a:r>
              <a:rPr lang="en-US" sz="3200" dirty="0" smtClean="0"/>
              <a:t>Consider risks of </a:t>
            </a:r>
            <a:r>
              <a:rPr lang="en-US" sz="3200" dirty="0" err="1" smtClean="0"/>
              <a:t>atypicals</a:t>
            </a:r>
            <a:endParaRPr lang="en-US" sz="3200" dirty="0" smtClean="0"/>
          </a:p>
          <a:p>
            <a:pPr>
              <a:buFont typeface="Wingdings" pitchFamily="2" charset="2"/>
              <a:buChar char="v"/>
            </a:pPr>
            <a:r>
              <a:rPr lang="en-US" sz="3200" dirty="0" smtClean="0"/>
              <a:t>Consumer, family and caregiver education</a:t>
            </a:r>
          </a:p>
          <a:p>
            <a:pPr>
              <a:buFont typeface="Wingdings" pitchFamily="2" charset="2"/>
              <a:buChar char="v"/>
            </a:pPr>
            <a:r>
              <a:rPr lang="en-US" sz="3200" dirty="0" smtClean="0"/>
              <a:t>Baseline screening</a:t>
            </a:r>
          </a:p>
          <a:p>
            <a:pPr>
              <a:buFont typeface="Wingdings" pitchFamily="2" charset="2"/>
              <a:buChar char="v"/>
            </a:pPr>
            <a:r>
              <a:rPr lang="en-US" sz="3200" dirty="0" smtClean="0"/>
              <a:t>Regular monitoring</a:t>
            </a:r>
          </a:p>
          <a:p>
            <a:pPr>
              <a:buFont typeface="Wingdings" pitchFamily="2" charset="2"/>
              <a:buChar char="v"/>
            </a:pPr>
            <a:r>
              <a:rPr lang="en-US" sz="3200" dirty="0" smtClean="0"/>
              <a:t>Use of specialized services when needed</a:t>
            </a:r>
          </a:p>
          <a:p>
            <a:pPr lvl="1">
              <a:buFont typeface="Arial" pitchFamily="34" charset="0"/>
              <a:buChar char="•"/>
            </a:pPr>
            <a:r>
              <a:rPr lang="en-US" sz="2800" dirty="0" smtClean="0"/>
              <a:t>Nutritional counseling</a:t>
            </a:r>
          </a:p>
          <a:p>
            <a:pPr lvl="1">
              <a:buFont typeface="Arial" pitchFamily="34" charset="0"/>
              <a:buChar char="•"/>
            </a:pPr>
            <a:r>
              <a:rPr lang="en-US" sz="2800" dirty="0" smtClean="0"/>
              <a:t>Diabetes education group</a:t>
            </a:r>
          </a:p>
          <a:p>
            <a:pPr lvl="1">
              <a:buFont typeface="Arial" pitchFamily="34" charset="0"/>
              <a:buChar char="•"/>
            </a:pPr>
            <a:r>
              <a:rPr lang="en-US" sz="2800" dirty="0" smtClean="0"/>
              <a:t>Medical specialists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5856" y="4572000"/>
            <a:ext cx="3057144" cy="1868424"/>
          </a:xfrm>
          <a:prstGeom prst="rect">
            <a:avLst/>
          </a:prstGeom>
        </p:spPr>
      </p:pic>
    </p:spTree>
    <p:extLst>
      <p:ext uri="{BB962C8B-B14F-4D97-AF65-F5344CB8AC3E}">
        <p14:creationId xmlns:p14="http://schemas.microsoft.com/office/powerpoint/2010/main" val="2524989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828800"/>
            <a:ext cx="3040269" cy="4267200"/>
          </a:xfrm>
          <a:prstGeom prst="rect">
            <a:avLst/>
          </a:prstGeom>
        </p:spPr>
      </p:pic>
      <p:sp>
        <p:nvSpPr>
          <p:cNvPr id="3" name="Rectangle 2"/>
          <p:cNvSpPr txBox="1">
            <a:spLocks noChangeArrowheads="1"/>
          </p:cNvSpPr>
          <p:nvPr/>
        </p:nvSpPr>
        <p:spPr>
          <a:xfrm>
            <a:off x="457200" y="685800"/>
            <a:ext cx="7924800" cy="114300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900" dirty="0" smtClean="0">
                <a:solidFill>
                  <a:schemeClr val="tx1"/>
                </a:solidFill>
              </a:rPr>
              <a:t>Using Atypical Antipsychotics</a:t>
            </a:r>
          </a:p>
        </p:txBody>
      </p:sp>
      <p:sp>
        <p:nvSpPr>
          <p:cNvPr id="4" name="Rectangle 3"/>
          <p:cNvSpPr txBox="1">
            <a:spLocks noChangeArrowheads="1"/>
          </p:cNvSpPr>
          <p:nvPr/>
        </p:nvSpPr>
        <p:spPr>
          <a:xfrm>
            <a:off x="611187" y="1447800"/>
            <a:ext cx="5103813" cy="4800600"/>
          </a:xfrm>
          <a:prstGeom prst="rect">
            <a:avLst/>
          </a:prstGeom>
        </p:spPr>
        <p:txBody>
          <a:bodyPr>
            <a:normAutofit lnSpcReduction="10000"/>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82296" indent="0">
              <a:buFont typeface="Wingdings 2" pitchFamily="18" charset="2"/>
              <a:buNone/>
            </a:pPr>
            <a:r>
              <a:rPr lang="en-US" dirty="0" smtClean="0"/>
              <a:t>Pre-treatment evaluation</a:t>
            </a:r>
          </a:p>
          <a:p>
            <a:pPr lvl="1">
              <a:buFont typeface="Arial" pitchFamily="34" charset="0"/>
              <a:buChar char="•"/>
            </a:pPr>
            <a:r>
              <a:rPr lang="en-US" sz="2100" dirty="0" smtClean="0"/>
              <a:t>BMI</a:t>
            </a:r>
          </a:p>
          <a:p>
            <a:pPr lvl="1">
              <a:buFont typeface="Arial" pitchFamily="34" charset="0"/>
              <a:buChar char="•"/>
            </a:pPr>
            <a:r>
              <a:rPr lang="en-US" sz="2100" dirty="0" smtClean="0"/>
              <a:t>Waist circumference</a:t>
            </a:r>
          </a:p>
          <a:p>
            <a:pPr lvl="1">
              <a:buFont typeface="Arial" pitchFamily="34" charset="0"/>
              <a:buChar char="•"/>
            </a:pPr>
            <a:r>
              <a:rPr lang="en-US" sz="2100" dirty="0" smtClean="0"/>
              <a:t>Fasting glucose and lipids</a:t>
            </a:r>
          </a:p>
          <a:p>
            <a:pPr marL="82296" indent="0">
              <a:buFont typeface="Wingdings 2" pitchFamily="18" charset="2"/>
              <a:buNone/>
            </a:pPr>
            <a:r>
              <a:rPr lang="en-US" dirty="0" smtClean="0"/>
              <a:t>Monitor weight </a:t>
            </a:r>
            <a:r>
              <a:rPr lang="en-US" u="sng" dirty="0" smtClean="0"/>
              <a:t>every month for </a:t>
            </a:r>
          </a:p>
          <a:p>
            <a:pPr marL="82296" indent="0">
              <a:buFont typeface="Wingdings 2" pitchFamily="18" charset="2"/>
              <a:buNone/>
            </a:pPr>
            <a:r>
              <a:rPr lang="en-US" u="sng" dirty="0" smtClean="0"/>
              <a:t>3 months</a:t>
            </a:r>
            <a:r>
              <a:rPr lang="en-US" dirty="0" smtClean="0"/>
              <a:t> and then </a:t>
            </a:r>
            <a:r>
              <a:rPr lang="en-US" u="sng" dirty="0" smtClean="0"/>
              <a:t>quarterly</a:t>
            </a:r>
            <a:r>
              <a:rPr lang="en-US" dirty="0" smtClean="0"/>
              <a:t> </a:t>
            </a:r>
          </a:p>
          <a:p>
            <a:pPr marL="82296" indent="0">
              <a:buFont typeface="Wingdings 2" pitchFamily="18" charset="2"/>
              <a:buNone/>
            </a:pPr>
            <a:r>
              <a:rPr lang="en-US" dirty="0" smtClean="0"/>
              <a:t>thereafter</a:t>
            </a:r>
          </a:p>
          <a:p>
            <a:pPr marL="82296" indent="0">
              <a:buFont typeface="Wingdings 2" pitchFamily="18" charset="2"/>
              <a:buNone/>
            </a:pPr>
            <a:r>
              <a:rPr lang="en-US" dirty="0" smtClean="0"/>
              <a:t>Waist circumference </a:t>
            </a:r>
            <a:r>
              <a:rPr lang="en-US" u="sng" dirty="0" smtClean="0"/>
              <a:t>annually</a:t>
            </a:r>
          </a:p>
          <a:p>
            <a:pPr marL="82296" indent="0">
              <a:buFont typeface="Wingdings 2" pitchFamily="18" charset="2"/>
              <a:buNone/>
            </a:pPr>
            <a:r>
              <a:rPr lang="en-US" dirty="0" smtClean="0"/>
              <a:t>Fasting lipids and glucose after </a:t>
            </a:r>
          </a:p>
          <a:p>
            <a:pPr marL="82296" indent="0">
              <a:buFont typeface="Wingdings 2" pitchFamily="18" charset="2"/>
              <a:buNone/>
            </a:pPr>
            <a:r>
              <a:rPr lang="en-US" u="sng" dirty="0" smtClean="0"/>
              <a:t>3 months then annually</a:t>
            </a:r>
          </a:p>
          <a:p>
            <a:pPr lvl="1"/>
            <a:endParaRPr lang="en-US" sz="2100" u="sng" dirty="0" smtClean="0"/>
          </a:p>
          <a:p>
            <a:pPr lvl="1"/>
            <a:endParaRPr lang="en-US" sz="2100" dirty="0" smtClean="0"/>
          </a:p>
          <a:p>
            <a:pPr>
              <a:buFont typeface="Wingdings" pitchFamily="2" charset="2"/>
              <a:buNone/>
            </a:pPr>
            <a:endParaRPr lang="en-US" sz="2500" dirty="0" smtClean="0"/>
          </a:p>
        </p:txBody>
      </p:sp>
    </p:spTree>
    <p:extLst>
      <p:ext uri="{BB962C8B-B14F-4D97-AF65-F5344CB8AC3E}">
        <p14:creationId xmlns:p14="http://schemas.microsoft.com/office/powerpoint/2010/main" val="42569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4338" y="454025"/>
            <a:ext cx="8196262" cy="1374775"/>
          </a:xfrm>
          <a:prstGeom prst="rect">
            <a:avLst/>
          </a:prstGeom>
        </p:spPr>
        <p:txBody>
          <a:bodyPr>
            <a:normAutofit fontScale="97500"/>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pPr>
              <a:defRPr/>
            </a:pPr>
            <a:r>
              <a:rPr lang="en-US" sz="2800" dirty="0" smtClean="0">
                <a:solidFill>
                  <a:schemeClr val="tx1"/>
                </a:solidFill>
              </a:rPr>
              <a:t>ADA/APA/AACE/NAASO </a:t>
            </a:r>
            <a:br>
              <a:rPr lang="en-US" sz="2800" dirty="0" smtClean="0">
                <a:solidFill>
                  <a:schemeClr val="tx1"/>
                </a:solidFill>
              </a:rPr>
            </a:br>
            <a:r>
              <a:rPr lang="en-US" sz="2800" dirty="0" smtClean="0">
                <a:solidFill>
                  <a:schemeClr val="tx1"/>
                </a:solidFill>
              </a:rPr>
              <a:t>Consensus Conference on Antipsychotic Drugs and Risk of Obesity and Diabetes</a:t>
            </a:r>
          </a:p>
        </p:txBody>
      </p:sp>
      <p:sp>
        <p:nvSpPr>
          <p:cNvPr id="3" name="Rectangle 3"/>
          <p:cNvSpPr>
            <a:spLocks noChangeArrowheads="1"/>
          </p:cNvSpPr>
          <p:nvPr/>
        </p:nvSpPr>
        <p:spPr bwMode="black">
          <a:xfrm>
            <a:off x="1828800" y="5715000"/>
            <a:ext cx="6781800" cy="685800"/>
          </a:xfrm>
          <a:prstGeom prst="rect">
            <a:avLst/>
          </a:prstGeom>
          <a:noFill/>
          <a:ln w="9525">
            <a:noFill/>
            <a:miter lim="800000"/>
            <a:headEnd/>
            <a:tailEnd/>
          </a:ln>
        </p:spPr>
        <p:txBody>
          <a:bodyPr/>
          <a:lstStyle/>
          <a:p>
            <a:pPr>
              <a:spcAft>
                <a:spcPct val="25000"/>
              </a:spcAft>
              <a:buClr>
                <a:schemeClr val="folHlink"/>
              </a:buClr>
            </a:pPr>
            <a:r>
              <a:rPr lang="en-US" sz="1700" dirty="0"/>
              <a:t>+ = increased effect; - = no effect; D = discrepant results. </a:t>
            </a:r>
          </a:p>
        </p:txBody>
      </p:sp>
      <p:graphicFrame>
        <p:nvGraphicFramePr>
          <p:cNvPr id="4" name="Group 4"/>
          <p:cNvGraphicFramePr>
            <a:graphicFrameLocks noGrp="1"/>
          </p:cNvGraphicFramePr>
          <p:nvPr>
            <p:extLst>
              <p:ext uri="{D42A27DB-BD31-4B8C-83A1-F6EECF244321}">
                <p14:modId xmlns:p14="http://schemas.microsoft.com/office/powerpoint/2010/main" val="4018657906"/>
              </p:ext>
            </p:extLst>
          </p:nvPr>
        </p:nvGraphicFramePr>
        <p:xfrm>
          <a:off x="457200" y="2010727"/>
          <a:ext cx="8256587" cy="3399473"/>
        </p:xfrm>
        <a:graphic>
          <a:graphicData uri="http://schemas.openxmlformats.org/drawingml/2006/table">
            <a:tbl>
              <a:tblPr/>
              <a:tblGrid>
                <a:gridCol w="2243980"/>
                <a:gridCol w="2005373"/>
                <a:gridCol w="2082568"/>
                <a:gridCol w="1924666"/>
              </a:tblGrid>
              <a:tr h="457200">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Drug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Weight Gain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Diabetes Risk</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Dyslipidemia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clozapine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 +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49897">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olanzapine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 +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err="1" smtClean="0">
                          <a:ln>
                            <a:noFill/>
                          </a:ln>
                          <a:solidFill>
                            <a:srgbClr val="111111"/>
                          </a:solidFill>
                          <a:effectLst/>
                          <a:latin typeface="+mn-lt"/>
                        </a:rPr>
                        <a:t>risperidone</a:t>
                      </a:r>
                      <a:endParaRPr kumimoji="0" lang="en-US" sz="2000" b="1" i="0" u="none" strike="noStrike" cap="none" normalizeH="0" baseline="0" dirty="0" smtClean="0">
                        <a:ln>
                          <a:noFill/>
                        </a:ln>
                        <a:solidFill>
                          <a:srgbClr val="111111"/>
                        </a:solidFill>
                        <a:effectLst/>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quetiapine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aripiprazole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0"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0"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err="1" smtClean="0">
                          <a:ln>
                            <a:noFill/>
                          </a:ln>
                          <a:solidFill>
                            <a:srgbClr val="111111"/>
                          </a:solidFill>
                          <a:effectLst/>
                          <a:latin typeface="+mn-lt"/>
                        </a:rPr>
                        <a:t>ziprasidone</a:t>
                      </a:r>
                      <a:endParaRPr kumimoji="0" lang="en-US" sz="2000" b="1" i="0" u="none" strike="noStrike" cap="none" normalizeH="0" baseline="0" dirty="0" smtClean="0">
                        <a:ln>
                          <a:noFill/>
                        </a:ln>
                        <a:solidFill>
                          <a:srgbClr val="111111"/>
                        </a:solidFill>
                        <a:effectLst/>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1"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0"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folHlink"/>
                        </a:buClr>
                        <a:buSzTx/>
                        <a:buFontTx/>
                        <a:buNone/>
                        <a:tabLst/>
                      </a:pPr>
                      <a:r>
                        <a:rPr kumimoji="0" lang="en-US" sz="2000" b="0" i="0" u="none" strike="noStrike" cap="none" normalizeH="0" baseline="0" dirty="0" smtClean="0">
                          <a:ln>
                            <a:noFill/>
                          </a:ln>
                          <a:solidFill>
                            <a:srgbClr val="111111"/>
                          </a:solidFill>
                          <a:effectLst/>
                          <a:latin typeface="+mn-lt"/>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5" name="Text Box 46"/>
          <p:cNvSpPr txBox="1">
            <a:spLocks noChangeArrowheads="1"/>
          </p:cNvSpPr>
          <p:nvPr/>
        </p:nvSpPr>
        <p:spPr bwMode="auto">
          <a:xfrm>
            <a:off x="304800" y="6553200"/>
            <a:ext cx="6840537" cy="304800"/>
          </a:xfrm>
          <a:prstGeom prst="rect">
            <a:avLst/>
          </a:prstGeom>
          <a:noFill/>
          <a:ln w="12700">
            <a:noFill/>
            <a:miter lim="800000"/>
            <a:headEnd/>
            <a:tailEnd/>
          </a:ln>
        </p:spPr>
        <p:txBody>
          <a:bodyPr>
            <a:spAutoFit/>
          </a:bodyPr>
          <a:lstStyle/>
          <a:p>
            <a:pPr eaLnBrk="0" hangingPunct="0">
              <a:spcBef>
                <a:spcPct val="50000"/>
              </a:spcBef>
            </a:pPr>
            <a:r>
              <a:rPr lang="en-US" sz="1400" i="1" dirty="0"/>
              <a:t>Diabetes Care.</a:t>
            </a:r>
            <a:r>
              <a:rPr lang="en-US" sz="1400" dirty="0"/>
              <a:t> 2004;27:596-601. </a:t>
            </a:r>
          </a:p>
        </p:txBody>
      </p:sp>
    </p:spTree>
    <p:extLst>
      <p:ext uri="{BB962C8B-B14F-4D97-AF65-F5344CB8AC3E}">
        <p14:creationId xmlns:p14="http://schemas.microsoft.com/office/powerpoint/2010/main" val="1464108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199" y="461962"/>
            <a:ext cx="8229601" cy="1443038"/>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pPr>
              <a:defRPr/>
            </a:pPr>
            <a:r>
              <a:rPr lang="en-US" sz="3200" dirty="0" smtClean="0">
                <a:solidFill>
                  <a:schemeClr val="tx1"/>
                </a:solidFill>
              </a:rPr>
              <a:t>1-Year Weight Gain: </a:t>
            </a:r>
            <a:br>
              <a:rPr lang="en-US" sz="3200" dirty="0" smtClean="0">
                <a:solidFill>
                  <a:schemeClr val="tx1"/>
                </a:solidFill>
              </a:rPr>
            </a:br>
            <a:r>
              <a:rPr lang="en-GB" sz="3200" dirty="0" smtClean="0">
                <a:solidFill>
                  <a:schemeClr val="tx1"/>
                </a:solidFill>
              </a:rPr>
              <a:t>M</a:t>
            </a:r>
            <a:r>
              <a:rPr lang="en-US" sz="3200" dirty="0" err="1" smtClean="0">
                <a:solidFill>
                  <a:schemeClr val="tx1"/>
                </a:solidFill>
              </a:rPr>
              <a:t>ean</a:t>
            </a:r>
            <a:r>
              <a:rPr lang="en-GB" sz="3200" dirty="0" smtClean="0">
                <a:solidFill>
                  <a:schemeClr val="tx1"/>
                </a:solidFill>
              </a:rPr>
              <a:t> Change From Baseline Weight </a:t>
            </a:r>
          </a:p>
        </p:txBody>
      </p:sp>
      <p:sp>
        <p:nvSpPr>
          <p:cNvPr id="3" name="Text Box 4"/>
          <p:cNvSpPr txBox="1">
            <a:spLocks noChangeArrowheads="1"/>
          </p:cNvSpPr>
          <p:nvPr/>
        </p:nvSpPr>
        <p:spPr bwMode="auto">
          <a:xfrm rot="5400000">
            <a:off x="6220619" y="3455194"/>
            <a:ext cx="4049712" cy="336550"/>
          </a:xfrm>
          <a:prstGeom prst="rect">
            <a:avLst/>
          </a:prstGeom>
          <a:noFill/>
          <a:ln w="9525">
            <a:noFill/>
            <a:miter lim="800000"/>
            <a:headEnd type="none" w="sm" len="sm"/>
            <a:tailEnd type="none" w="sm" len="sm"/>
          </a:ln>
        </p:spPr>
        <p:txBody>
          <a:bodyPr>
            <a:spAutoFit/>
          </a:bodyPr>
          <a:lstStyle/>
          <a:p>
            <a:pPr algn="ctr" eaLnBrk="0" hangingPunct="0"/>
            <a:r>
              <a:rPr lang="en-GB" sz="1600" dirty="0">
                <a:solidFill>
                  <a:schemeClr val="tx1"/>
                </a:solidFill>
              </a:rPr>
              <a:t>Change From Baseline Weight (</a:t>
            </a:r>
            <a:r>
              <a:rPr lang="en-GB" sz="1600" dirty="0" err="1">
                <a:solidFill>
                  <a:schemeClr val="tx1"/>
                </a:solidFill>
              </a:rPr>
              <a:t>lb</a:t>
            </a:r>
            <a:r>
              <a:rPr lang="en-GB" sz="1600" dirty="0">
                <a:solidFill>
                  <a:schemeClr val="tx1"/>
                </a:solidFill>
              </a:rPr>
              <a:t>)</a:t>
            </a:r>
          </a:p>
        </p:txBody>
      </p:sp>
      <p:sp>
        <p:nvSpPr>
          <p:cNvPr id="5" name="Text Box 7"/>
          <p:cNvSpPr txBox="1">
            <a:spLocks noChangeArrowheads="1"/>
          </p:cNvSpPr>
          <p:nvPr/>
        </p:nvSpPr>
        <p:spPr bwMode="auto">
          <a:xfrm>
            <a:off x="7062788" y="5072063"/>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52</a:t>
            </a:r>
          </a:p>
        </p:txBody>
      </p:sp>
      <p:sp>
        <p:nvSpPr>
          <p:cNvPr id="6" name="Text Box 8"/>
          <p:cNvSpPr txBox="1">
            <a:spLocks noChangeArrowheads="1"/>
          </p:cNvSpPr>
          <p:nvPr/>
        </p:nvSpPr>
        <p:spPr bwMode="auto">
          <a:xfrm>
            <a:off x="6635750" y="5076825"/>
            <a:ext cx="382588"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48</a:t>
            </a:r>
          </a:p>
        </p:txBody>
      </p:sp>
      <p:sp>
        <p:nvSpPr>
          <p:cNvPr id="7" name="Text Box 9"/>
          <p:cNvSpPr txBox="1">
            <a:spLocks noChangeArrowheads="1"/>
          </p:cNvSpPr>
          <p:nvPr/>
        </p:nvSpPr>
        <p:spPr bwMode="auto">
          <a:xfrm>
            <a:off x="6196013" y="5070475"/>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44</a:t>
            </a:r>
          </a:p>
        </p:txBody>
      </p:sp>
      <p:sp>
        <p:nvSpPr>
          <p:cNvPr id="8" name="Text Box 10"/>
          <p:cNvSpPr txBox="1">
            <a:spLocks noChangeArrowheads="1"/>
          </p:cNvSpPr>
          <p:nvPr/>
        </p:nvSpPr>
        <p:spPr bwMode="auto">
          <a:xfrm>
            <a:off x="5756275" y="5072063"/>
            <a:ext cx="382588"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40</a:t>
            </a:r>
          </a:p>
        </p:txBody>
      </p:sp>
      <p:sp>
        <p:nvSpPr>
          <p:cNvPr id="9" name="Text Box 11"/>
          <p:cNvSpPr txBox="1">
            <a:spLocks noChangeArrowheads="1"/>
          </p:cNvSpPr>
          <p:nvPr/>
        </p:nvSpPr>
        <p:spPr bwMode="auto">
          <a:xfrm>
            <a:off x="5322888" y="5072063"/>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36</a:t>
            </a:r>
          </a:p>
        </p:txBody>
      </p:sp>
      <p:sp>
        <p:nvSpPr>
          <p:cNvPr id="10" name="Text Box 12"/>
          <p:cNvSpPr txBox="1">
            <a:spLocks noChangeArrowheads="1"/>
          </p:cNvSpPr>
          <p:nvPr/>
        </p:nvSpPr>
        <p:spPr bwMode="auto">
          <a:xfrm>
            <a:off x="4892675" y="5072063"/>
            <a:ext cx="382588"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32</a:t>
            </a:r>
          </a:p>
        </p:txBody>
      </p:sp>
      <p:sp>
        <p:nvSpPr>
          <p:cNvPr id="11" name="Text Box 13"/>
          <p:cNvSpPr txBox="1">
            <a:spLocks noChangeArrowheads="1"/>
          </p:cNvSpPr>
          <p:nvPr/>
        </p:nvSpPr>
        <p:spPr bwMode="auto">
          <a:xfrm>
            <a:off x="4457700" y="5072063"/>
            <a:ext cx="382588"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28</a:t>
            </a:r>
          </a:p>
        </p:txBody>
      </p:sp>
      <p:sp>
        <p:nvSpPr>
          <p:cNvPr id="12" name="Text Box 14"/>
          <p:cNvSpPr txBox="1">
            <a:spLocks noChangeArrowheads="1"/>
          </p:cNvSpPr>
          <p:nvPr/>
        </p:nvSpPr>
        <p:spPr bwMode="auto">
          <a:xfrm>
            <a:off x="4016375" y="5072063"/>
            <a:ext cx="382588"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24</a:t>
            </a:r>
          </a:p>
        </p:txBody>
      </p:sp>
      <p:sp>
        <p:nvSpPr>
          <p:cNvPr id="13" name="Text Box 15"/>
          <p:cNvSpPr txBox="1">
            <a:spLocks noChangeArrowheads="1"/>
          </p:cNvSpPr>
          <p:nvPr/>
        </p:nvSpPr>
        <p:spPr bwMode="auto">
          <a:xfrm>
            <a:off x="3582988" y="5072063"/>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20</a:t>
            </a:r>
          </a:p>
        </p:txBody>
      </p:sp>
      <p:sp>
        <p:nvSpPr>
          <p:cNvPr id="14" name="Text Box 16"/>
          <p:cNvSpPr txBox="1">
            <a:spLocks noChangeArrowheads="1"/>
          </p:cNvSpPr>
          <p:nvPr/>
        </p:nvSpPr>
        <p:spPr bwMode="auto">
          <a:xfrm>
            <a:off x="3144838" y="5072063"/>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16</a:t>
            </a:r>
          </a:p>
        </p:txBody>
      </p:sp>
      <p:sp>
        <p:nvSpPr>
          <p:cNvPr id="15" name="Text Box 17"/>
          <p:cNvSpPr txBox="1">
            <a:spLocks noChangeArrowheads="1"/>
          </p:cNvSpPr>
          <p:nvPr/>
        </p:nvSpPr>
        <p:spPr bwMode="auto">
          <a:xfrm>
            <a:off x="2711450" y="5072063"/>
            <a:ext cx="382588"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12</a:t>
            </a:r>
          </a:p>
        </p:txBody>
      </p:sp>
      <p:sp>
        <p:nvSpPr>
          <p:cNvPr id="16" name="Text Box 18"/>
          <p:cNvSpPr txBox="1">
            <a:spLocks noChangeArrowheads="1"/>
          </p:cNvSpPr>
          <p:nvPr/>
        </p:nvSpPr>
        <p:spPr bwMode="auto">
          <a:xfrm>
            <a:off x="2324100" y="5072063"/>
            <a:ext cx="282575"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8</a:t>
            </a:r>
          </a:p>
        </p:txBody>
      </p:sp>
      <p:sp>
        <p:nvSpPr>
          <p:cNvPr id="17" name="Text Box 19"/>
          <p:cNvSpPr txBox="1">
            <a:spLocks noChangeArrowheads="1"/>
          </p:cNvSpPr>
          <p:nvPr/>
        </p:nvSpPr>
        <p:spPr bwMode="auto">
          <a:xfrm>
            <a:off x="1895475" y="5072063"/>
            <a:ext cx="282575"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4</a:t>
            </a:r>
          </a:p>
        </p:txBody>
      </p:sp>
      <p:sp>
        <p:nvSpPr>
          <p:cNvPr id="18" name="Text Box 21"/>
          <p:cNvSpPr txBox="1">
            <a:spLocks noChangeArrowheads="1"/>
          </p:cNvSpPr>
          <p:nvPr/>
        </p:nvSpPr>
        <p:spPr bwMode="auto">
          <a:xfrm>
            <a:off x="1465263" y="5072063"/>
            <a:ext cx="282575"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0</a:t>
            </a:r>
          </a:p>
        </p:txBody>
      </p:sp>
      <p:grpSp>
        <p:nvGrpSpPr>
          <p:cNvPr id="19" name="Group 29"/>
          <p:cNvGrpSpPr>
            <a:grpSpLocks/>
          </p:cNvGrpSpPr>
          <p:nvPr/>
        </p:nvGrpSpPr>
        <p:grpSpPr bwMode="auto">
          <a:xfrm>
            <a:off x="1782763" y="1976438"/>
            <a:ext cx="3119437" cy="1244600"/>
            <a:chOff x="1087" y="1245"/>
            <a:chExt cx="1965" cy="784"/>
          </a:xfrm>
        </p:grpSpPr>
        <p:sp>
          <p:nvSpPr>
            <p:cNvPr id="20" name="Line 30"/>
            <p:cNvSpPr>
              <a:spLocks noChangeShapeType="1"/>
            </p:cNvSpPr>
            <p:nvPr/>
          </p:nvSpPr>
          <p:spPr bwMode="auto">
            <a:xfrm>
              <a:off x="1100" y="1457"/>
              <a:ext cx="284" cy="0"/>
            </a:xfrm>
            <a:prstGeom prst="line">
              <a:avLst/>
            </a:prstGeom>
            <a:noFill/>
            <a:ln w="28575">
              <a:solidFill>
                <a:srgbClr val="CC99FF"/>
              </a:solidFill>
              <a:round/>
              <a:headEnd/>
              <a:tailEnd/>
            </a:ln>
          </p:spPr>
          <p:txBody>
            <a:bodyPr wrap="none" anchor="ctr"/>
            <a:lstStyle/>
            <a:p>
              <a:endParaRPr lang="en-US"/>
            </a:p>
          </p:txBody>
        </p:sp>
        <p:sp>
          <p:nvSpPr>
            <p:cNvPr id="21" name="Text Box 31"/>
            <p:cNvSpPr txBox="1">
              <a:spLocks noChangeArrowheads="1"/>
            </p:cNvSpPr>
            <p:nvPr/>
          </p:nvSpPr>
          <p:spPr bwMode="auto">
            <a:xfrm>
              <a:off x="1397" y="1245"/>
              <a:ext cx="1655" cy="784"/>
            </a:xfrm>
            <a:prstGeom prst="rect">
              <a:avLst/>
            </a:prstGeom>
            <a:noFill/>
            <a:ln w="50800">
              <a:noFill/>
              <a:miter lim="800000"/>
              <a:headEnd/>
              <a:tailEnd/>
            </a:ln>
          </p:spPr>
          <p:txBody>
            <a:bodyPr>
              <a:spAutoFit/>
            </a:bodyPr>
            <a:lstStyle/>
            <a:p>
              <a:pPr eaLnBrk="0" hangingPunct="0">
                <a:lnSpc>
                  <a:spcPct val="90000"/>
                </a:lnSpc>
              </a:pPr>
              <a:r>
                <a:rPr lang="en-GB" sz="1400" b="0" dirty="0">
                  <a:solidFill>
                    <a:schemeClr val="tx1"/>
                  </a:solidFill>
                </a:rPr>
                <a:t>Olanzapine (12.5</a:t>
              </a:r>
              <a:r>
                <a:rPr lang="en-GB" sz="1400" b="0" dirty="0">
                  <a:solidFill>
                    <a:schemeClr val="tx1"/>
                  </a:solidFill>
                  <a:cs typeface="Arial" charset="0"/>
                </a:rPr>
                <a:t>–</a:t>
              </a:r>
              <a:r>
                <a:rPr lang="en-GB" sz="1400" b="0" dirty="0">
                  <a:solidFill>
                    <a:schemeClr val="tx1"/>
                  </a:solidFill>
                </a:rPr>
                <a:t>17.5 mg)</a:t>
              </a:r>
            </a:p>
            <a:p>
              <a:pPr eaLnBrk="0" hangingPunct="0">
                <a:lnSpc>
                  <a:spcPct val="90000"/>
                </a:lnSpc>
              </a:pPr>
              <a:r>
                <a:rPr lang="en-GB" sz="1400" b="0" dirty="0">
                  <a:solidFill>
                    <a:schemeClr val="tx1"/>
                  </a:solidFill>
                </a:rPr>
                <a:t>Olanzapine (all doses)</a:t>
              </a:r>
            </a:p>
            <a:p>
              <a:pPr eaLnBrk="0" hangingPunct="0">
                <a:lnSpc>
                  <a:spcPct val="90000"/>
                </a:lnSpc>
              </a:pPr>
              <a:r>
                <a:rPr lang="en-GB" sz="1400" b="0" dirty="0" err="1">
                  <a:solidFill>
                    <a:schemeClr val="tx1"/>
                  </a:solidFill>
                </a:rPr>
                <a:t>Quetiapine</a:t>
              </a:r>
              <a:endParaRPr lang="en-GB" sz="1400" b="0" dirty="0">
                <a:solidFill>
                  <a:schemeClr val="tx1"/>
                </a:solidFill>
              </a:endParaRPr>
            </a:p>
            <a:p>
              <a:pPr eaLnBrk="0" hangingPunct="0">
                <a:lnSpc>
                  <a:spcPct val="90000"/>
                </a:lnSpc>
              </a:pPr>
              <a:r>
                <a:rPr lang="en-GB" sz="1400" b="0" dirty="0" err="1">
                  <a:solidFill>
                    <a:schemeClr val="tx1"/>
                  </a:solidFill>
                </a:rPr>
                <a:t>Risperidone</a:t>
              </a:r>
              <a:endParaRPr lang="en-GB" sz="1400" b="0" dirty="0">
                <a:solidFill>
                  <a:schemeClr val="tx1"/>
                </a:solidFill>
              </a:endParaRPr>
            </a:p>
            <a:p>
              <a:pPr eaLnBrk="0" hangingPunct="0">
                <a:lnSpc>
                  <a:spcPct val="90000"/>
                </a:lnSpc>
              </a:pPr>
              <a:r>
                <a:rPr lang="en-GB" sz="1400" b="0" dirty="0" err="1">
                  <a:solidFill>
                    <a:schemeClr val="tx1"/>
                  </a:solidFill>
                </a:rPr>
                <a:t>Ziprasidone</a:t>
              </a:r>
              <a:endParaRPr lang="en-GB" sz="1400" b="0" dirty="0">
                <a:solidFill>
                  <a:schemeClr val="tx1"/>
                </a:solidFill>
              </a:endParaRPr>
            </a:p>
            <a:p>
              <a:pPr eaLnBrk="0" hangingPunct="0">
                <a:lnSpc>
                  <a:spcPct val="90000"/>
                </a:lnSpc>
              </a:pPr>
              <a:r>
                <a:rPr lang="en-GB" sz="1400" b="0" dirty="0" err="1">
                  <a:solidFill>
                    <a:schemeClr val="tx1"/>
                  </a:solidFill>
                </a:rPr>
                <a:t>Aripiprazole</a:t>
              </a:r>
              <a:endParaRPr lang="en-GB" sz="1400" b="0" dirty="0">
                <a:solidFill>
                  <a:schemeClr val="tx1"/>
                </a:solidFill>
              </a:endParaRPr>
            </a:p>
          </p:txBody>
        </p:sp>
        <p:sp>
          <p:nvSpPr>
            <p:cNvPr id="22" name="Line 32"/>
            <p:cNvSpPr>
              <a:spLocks noChangeShapeType="1"/>
            </p:cNvSpPr>
            <p:nvPr/>
          </p:nvSpPr>
          <p:spPr bwMode="auto">
            <a:xfrm>
              <a:off x="1087" y="1695"/>
              <a:ext cx="294" cy="0"/>
            </a:xfrm>
            <a:prstGeom prst="line">
              <a:avLst/>
            </a:prstGeom>
            <a:noFill/>
            <a:ln w="28575">
              <a:solidFill>
                <a:srgbClr val="CC0066"/>
              </a:solidFill>
              <a:prstDash val="dashDot"/>
              <a:round/>
              <a:headEnd/>
              <a:tailEnd/>
            </a:ln>
          </p:spPr>
          <p:txBody>
            <a:bodyPr wrap="none" anchor="ctr"/>
            <a:lstStyle/>
            <a:p>
              <a:endParaRPr lang="en-US"/>
            </a:p>
          </p:txBody>
        </p:sp>
        <p:sp>
          <p:nvSpPr>
            <p:cNvPr id="23" name="Line 33"/>
            <p:cNvSpPr>
              <a:spLocks noChangeShapeType="1"/>
            </p:cNvSpPr>
            <p:nvPr/>
          </p:nvSpPr>
          <p:spPr bwMode="auto">
            <a:xfrm>
              <a:off x="1088" y="1814"/>
              <a:ext cx="283" cy="0"/>
            </a:xfrm>
            <a:prstGeom prst="line">
              <a:avLst/>
            </a:prstGeom>
            <a:noFill/>
            <a:ln w="28575">
              <a:solidFill>
                <a:srgbClr val="99CC00"/>
              </a:solidFill>
              <a:prstDash val="sysDot"/>
              <a:round/>
              <a:headEnd/>
              <a:tailEnd/>
            </a:ln>
          </p:spPr>
          <p:txBody>
            <a:bodyPr wrap="none" anchor="ctr"/>
            <a:lstStyle/>
            <a:p>
              <a:endParaRPr lang="en-US"/>
            </a:p>
          </p:txBody>
        </p:sp>
        <p:sp>
          <p:nvSpPr>
            <p:cNvPr id="24" name="Line 34"/>
            <p:cNvSpPr>
              <a:spLocks noChangeShapeType="1"/>
            </p:cNvSpPr>
            <p:nvPr/>
          </p:nvSpPr>
          <p:spPr bwMode="auto">
            <a:xfrm>
              <a:off x="1100" y="1332"/>
              <a:ext cx="284" cy="0"/>
            </a:xfrm>
            <a:prstGeom prst="line">
              <a:avLst/>
            </a:prstGeom>
            <a:noFill/>
            <a:ln w="28575">
              <a:solidFill>
                <a:srgbClr val="CC99FF"/>
              </a:solidFill>
              <a:prstDash val="sysDot"/>
              <a:round/>
              <a:headEnd/>
              <a:tailEnd/>
            </a:ln>
          </p:spPr>
          <p:txBody>
            <a:bodyPr wrap="none" anchor="ctr"/>
            <a:lstStyle/>
            <a:p>
              <a:endParaRPr lang="en-US"/>
            </a:p>
          </p:txBody>
        </p:sp>
        <p:sp>
          <p:nvSpPr>
            <p:cNvPr id="25" name="Line 35"/>
            <p:cNvSpPr>
              <a:spLocks noChangeShapeType="1"/>
            </p:cNvSpPr>
            <p:nvPr/>
          </p:nvSpPr>
          <p:spPr bwMode="auto">
            <a:xfrm>
              <a:off x="1092" y="1577"/>
              <a:ext cx="280" cy="0"/>
            </a:xfrm>
            <a:prstGeom prst="line">
              <a:avLst/>
            </a:prstGeom>
            <a:noFill/>
            <a:ln w="28575">
              <a:solidFill>
                <a:srgbClr val="FFCC00"/>
              </a:solidFill>
              <a:prstDash val="dash"/>
              <a:round/>
              <a:headEnd/>
              <a:tailEnd/>
            </a:ln>
          </p:spPr>
          <p:txBody>
            <a:bodyPr wrap="none" anchor="ctr"/>
            <a:lstStyle/>
            <a:p>
              <a:endParaRPr lang="en-US"/>
            </a:p>
          </p:txBody>
        </p:sp>
        <p:sp>
          <p:nvSpPr>
            <p:cNvPr id="26" name="Line 36"/>
            <p:cNvSpPr>
              <a:spLocks noChangeShapeType="1"/>
            </p:cNvSpPr>
            <p:nvPr/>
          </p:nvSpPr>
          <p:spPr bwMode="auto">
            <a:xfrm>
              <a:off x="1089" y="1932"/>
              <a:ext cx="279" cy="0"/>
            </a:xfrm>
            <a:prstGeom prst="line">
              <a:avLst/>
            </a:prstGeom>
            <a:noFill/>
            <a:ln w="28575">
              <a:solidFill>
                <a:srgbClr val="00CCFF"/>
              </a:solidFill>
              <a:prstDash val="lgDashDot"/>
              <a:round/>
              <a:headEnd/>
              <a:tailEnd/>
            </a:ln>
          </p:spPr>
          <p:txBody>
            <a:bodyPr wrap="none" anchor="ctr"/>
            <a:lstStyle/>
            <a:p>
              <a:endParaRPr lang="en-US"/>
            </a:p>
          </p:txBody>
        </p:sp>
      </p:grpSp>
      <p:sp>
        <p:nvSpPr>
          <p:cNvPr id="27" name="Freeform 39"/>
          <p:cNvSpPr>
            <a:spLocks/>
          </p:cNvSpPr>
          <p:nvPr/>
        </p:nvSpPr>
        <p:spPr bwMode="auto">
          <a:xfrm>
            <a:off x="1600200" y="3565525"/>
            <a:ext cx="5719763" cy="1412875"/>
          </a:xfrm>
          <a:custGeom>
            <a:avLst/>
            <a:gdLst>
              <a:gd name="T0" fmla="*/ 0 w 3603"/>
              <a:gd name="T1" fmla="*/ 2147483647 h 1125"/>
              <a:gd name="T2" fmla="*/ 2147483647 w 3603"/>
              <a:gd name="T3" fmla="*/ 2147483647 h 1125"/>
              <a:gd name="T4" fmla="*/ 2147483647 w 3603"/>
              <a:gd name="T5" fmla="*/ 2147483647 h 1125"/>
              <a:gd name="T6" fmla="*/ 2147483647 w 3603"/>
              <a:gd name="T7" fmla="*/ 2147483647 h 1125"/>
              <a:gd name="T8" fmla="*/ 2147483647 w 3603"/>
              <a:gd name="T9" fmla="*/ 2147483647 h 1125"/>
              <a:gd name="T10" fmla="*/ 2147483647 w 3603"/>
              <a:gd name="T11" fmla="*/ 2147483647 h 1125"/>
              <a:gd name="T12" fmla="*/ 2147483647 w 3603"/>
              <a:gd name="T13" fmla="*/ 2147483647 h 1125"/>
              <a:gd name="T14" fmla="*/ 2147483647 w 3603"/>
              <a:gd name="T15" fmla="*/ 2147483647 h 1125"/>
              <a:gd name="T16" fmla="*/ 2147483647 w 3603"/>
              <a:gd name="T17" fmla="*/ 2147483647 h 1125"/>
              <a:gd name="T18" fmla="*/ 2147483647 w 3603"/>
              <a:gd name="T19" fmla="*/ 2147483647 h 1125"/>
              <a:gd name="T20" fmla="*/ 2147483647 w 3603"/>
              <a:gd name="T21" fmla="*/ 0 h 1125"/>
              <a:gd name="T22" fmla="*/ 2147483647 w 3603"/>
              <a:gd name="T23" fmla="*/ 2147483647 h 1125"/>
              <a:gd name="T24" fmla="*/ 2147483647 w 3603"/>
              <a:gd name="T25" fmla="*/ 2147483647 h 1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03"/>
              <a:gd name="T40" fmla="*/ 0 h 1125"/>
              <a:gd name="T41" fmla="*/ 3603 w 3603"/>
              <a:gd name="T42" fmla="*/ 1125 h 1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03" h="1125">
                <a:moveTo>
                  <a:pt x="0" y="1125"/>
                </a:moveTo>
                <a:lnTo>
                  <a:pt x="81" y="1027"/>
                </a:lnTo>
                <a:lnTo>
                  <a:pt x="158" y="972"/>
                </a:lnTo>
                <a:lnTo>
                  <a:pt x="227" y="902"/>
                </a:lnTo>
                <a:lnTo>
                  <a:pt x="300" y="827"/>
                </a:lnTo>
                <a:lnTo>
                  <a:pt x="381" y="780"/>
                </a:lnTo>
                <a:lnTo>
                  <a:pt x="653" y="709"/>
                </a:lnTo>
                <a:lnTo>
                  <a:pt x="960" y="494"/>
                </a:lnTo>
                <a:lnTo>
                  <a:pt x="1540" y="239"/>
                </a:lnTo>
                <a:lnTo>
                  <a:pt x="2143" y="180"/>
                </a:lnTo>
                <a:lnTo>
                  <a:pt x="2731" y="0"/>
                </a:lnTo>
                <a:lnTo>
                  <a:pt x="3306" y="12"/>
                </a:lnTo>
                <a:lnTo>
                  <a:pt x="3603" y="34"/>
                </a:lnTo>
              </a:path>
            </a:pathLst>
          </a:custGeom>
          <a:noFill/>
          <a:ln w="28575">
            <a:solidFill>
              <a:srgbClr val="CC99FF"/>
            </a:solidFill>
            <a:round/>
            <a:headEnd type="none" w="sm" len="sm"/>
            <a:tailEnd type="none" w="sm" len="sm"/>
          </a:ln>
        </p:spPr>
        <p:txBody>
          <a:bodyPr wrap="none" anchor="ctr"/>
          <a:lstStyle/>
          <a:p>
            <a:endParaRPr lang="en-US"/>
          </a:p>
        </p:txBody>
      </p:sp>
      <p:sp>
        <p:nvSpPr>
          <p:cNvPr id="28" name="Freeform 42"/>
          <p:cNvSpPr>
            <a:spLocks/>
          </p:cNvSpPr>
          <p:nvPr/>
        </p:nvSpPr>
        <p:spPr bwMode="auto">
          <a:xfrm>
            <a:off x="1752600" y="4529137"/>
            <a:ext cx="5557838" cy="379413"/>
          </a:xfrm>
          <a:custGeom>
            <a:avLst/>
            <a:gdLst>
              <a:gd name="T0" fmla="*/ 0 w 3912"/>
              <a:gd name="T1" fmla="*/ 2147483647 h 283"/>
              <a:gd name="T2" fmla="*/ 2147483647 w 3912"/>
              <a:gd name="T3" fmla="*/ 2147483647 h 283"/>
              <a:gd name="T4" fmla="*/ 2147483647 w 3912"/>
              <a:gd name="T5" fmla="*/ 2147483647 h 283"/>
              <a:gd name="T6" fmla="*/ 2147483647 w 3912"/>
              <a:gd name="T7" fmla="*/ 2147483647 h 283"/>
              <a:gd name="T8" fmla="*/ 2147483647 w 3912"/>
              <a:gd name="T9" fmla="*/ 2147483647 h 283"/>
              <a:gd name="T10" fmla="*/ 2147483647 w 3912"/>
              <a:gd name="T11" fmla="*/ 2147483647 h 283"/>
              <a:gd name="T12" fmla="*/ 2147483647 w 3912"/>
              <a:gd name="T13" fmla="*/ 2147483647 h 283"/>
              <a:gd name="T14" fmla="*/ 2147483647 w 3912"/>
              <a:gd name="T15" fmla="*/ 2147483647 h 283"/>
              <a:gd name="T16" fmla="*/ 2147483647 w 3912"/>
              <a:gd name="T17" fmla="*/ 2147483647 h 283"/>
              <a:gd name="T18" fmla="*/ 2147483647 w 3912"/>
              <a:gd name="T19" fmla="*/ 2147483647 h 283"/>
              <a:gd name="T20" fmla="*/ 2147483647 w 3912"/>
              <a:gd name="T21" fmla="*/ 2147483647 h 283"/>
              <a:gd name="T22" fmla="*/ 2147483647 w 3912"/>
              <a:gd name="T23" fmla="*/ 2147483647 h 283"/>
              <a:gd name="T24" fmla="*/ 2147483647 w 3912"/>
              <a:gd name="T25" fmla="*/ 2147483647 h 283"/>
              <a:gd name="T26" fmla="*/ 2147483647 w 3912"/>
              <a:gd name="T27" fmla="*/ 2147483647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2"/>
              <a:gd name="T43" fmla="*/ 0 h 283"/>
              <a:gd name="T44" fmla="*/ 3912 w 3912"/>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2" h="283">
                <a:moveTo>
                  <a:pt x="0" y="283"/>
                </a:moveTo>
                <a:cubicBezTo>
                  <a:pt x="77" y="258"/>
                  <a:pt x="155" y="234"/>
                  <a:pt x="216" y="217"/>
                </a:cubicBezTo>
                <a:cubicBezTo>
                  <a:pt x="277" y="200"/>
                  <a:pt x="313" y="199"/>
                  <a:pt x="366" y="181"/>
                </a:cubicBezTo>
                <a:cubicBezTo>
                  <a:pt x="419" y="163"/>
                  <a:pt x="453" y="131"/>
                  <a:pt x="534" y="109"/>
                </a:cubicBezTo>
                <a:cubicBezTo>
                  <a:pt x="615" y="87"/>
                  <a:pt x="783" y="61"/>
                  <a:pt x="852" y="49"/>
                </a:cubicBezTo>
                <a:cubicBezTo>
                  <a:pt x="921" y="37"/>
                  <a:pt x="896" y="40"/>
                  <a:pt x="948" y="37"/>
                </a:cubicBezTo>
                <a:cubicBezTo>
                  <a:pt x="1000" y="34"/>
                  <a:pt x="1080" y="34"/>
                  <a:pt x="1164" y="31"/>
                </a:cubicBezTo>
                <a:cubicBezTo>
                  <a:pt x="1248" y="28"/>
                  <a:pt x="1358" y="18"/>
                  <a:pt x="1452" y="19"/>
                </a:cubicBezTo>
                <a:cubicBezTo>
                  <a:pt x="1546" y="20"/>
                  <a:pt x="1614" y="39"/>
                  <a:pt x="1728" y="37"/>
                </a:cubicBezTo>
                <a:cubicBezTo>
                  <a:pt x="1842" y="35"/>
                  <a:pt x="2003" y="11"/>
                  <a:pt x="2136" y="7"/>
                </a:cubicBezTo>
                <a:cubicBezTo>
                  <a:pt x="2269" y="3"/>
                  <a:pt x="2398" y="13"/>
                  <a:pt x="2526" y="13"/>
                </a:cubicBezTo>
                <a:cubicBezTo>
                  <a:pt x="2654" y="13"/>
                  <a:pt x="2747" y="9"/>
                  <a:pt x="2904" y="7"/>
                </a:cubicBezTo>
                <a:cubicBezTo>
                  <a:pt x="3061" y="5"/>
                  <a:pt x="3300" y="0"/>
                  <a:pt x="3468" y="1"/>
                </a:cubicBezTo>
                <a:cubicBezTo>
                  <a:pt x="3636" y="2"/>
                  <a:pt x="3836" y="11"/>
                  <a:pt x="3912" y="13"/>
                </a:cubicBezTo>
              </a:path>
            </a:pathLst>
          </a:custGeom>
          <a:noFill/>
          <a:ln w="28575">
            <a:solidFill>
              <a:srgbClr val="CC0066"/>
            </a:solidFill>
            <a:prstDash val="dashDot"/>
            <a:round/>
            <a:headEnd/>
            <a:tailEnd/>
          </a:ln>
        </p:spPr>
        <p:txBody>
          <a:bodyPr wrap="none" anchor="ctr"/>
          <a:lstStyle/>
          <a:p>
            <a:endParaRPr lang="en-US"/>
          </a:p>
        </p:txBody>
      </p:sp>
      <p:sp>
        <p:nvSpPr>
          <p:cNvPr id="29" name="Freeform 43"/>
          <p:cNvSpPr>
            <a:spLocks/>
          </p:cNvSpPr>
          <p:nvPr/>
        </p:nvSpPr>
        <p:spPr bwMode="auto">
          <a:xfrm>
            <a:off x="1625600" y="2482850"/>
            <a:ext cx="5586413" cy="2492375"/>
          </a:xfrm>
          <a:custGeom>
            <a:avLst/>
            <a:gdLst>
              <a:gd name="T0" fmla="*/ 2147483647 w 3498"/>
              <a:gd name="T1" fmla="*/ 0 h 1356"/>
              <a:gd name="T2" fmla="*/ 2147483647 w 3498"/>
              <a:gd name="T3" fmla="*/ 2147483647 h 1356"/>
              <a:gd name="T4" fmla="*/ 2147483647 w 3498"/>
              <a:gd name="T5" fmla="*/ 2147483647 h 1356"/>
              <a:gd name="T6" fmla="*/ 2147483647 w 3498"/>
              <a:gd name="T7" fmla="*/ 2147483647 h 1356"/>
              <a:gd name="T8" fmla="*/ 2147483647 w 3498"/>
              <a:gd name="T9" fmla="*/ 2147483647 h 1356"/>
              <a:gd name="T10" fmla="*/ 2147483647 w 3498"/>
              <a:gd name="T11" fmla="*/ 2147483647 h 1356"/>
              <a:gd name="T12" fmla="*/ 2147483647 w 3498"/>
              <a:gd name="T13" fmla="*/ 2147483647 h 1356"/>
              <a:gd name="T14" fmla="*/ 2147483647 w 3498"/>
              <a:gd name="T15" fmla="*/ 2147483647 h 1356"/>
              <a:gd name="T16" fmla="*/ 2147483647 w 3498"/>
              <a:gd name="T17" fmla="*/ 2147483647 h 1356"/>
              <a:gd name="T18" fmla="*/ 2147483647 w 3498"/>
              <a:gd name="T19" fmla="*/ 2147483647 h 1356"/>
              <a:gd name="T20" fmla="*/ 2147483647 w 3498"/>
              <a:gd name="T21" fmla="*/ 2147483647 h 1356"/>
              <a:gd name="T22" fmla="*/ 2147483647 w 3498"/>
              <a:gd name="T23" fmla="*/ 2147483647 h 1356"/>
              <a:gd name="T24" fmla="*/ 2147483647 w 3498"/>
              <a:gd name="T25" fmla="*/ 2147483647 h 1356"/>
              <a:gd name="T26" fmla="*/ 2147483647 w 3498"/>
              <a:gd name="T27" fmla="*/ 2147483647 h 1356"/>
              <a:gd name="T28" fmla="*/ 2147483647 w 3498"/>
              <a:gd name="T29" fmla="*/ 2147483647 h 1356"/>
              <a:gd name="T30" fmla="*/ 2147483647 w 3498"/>
              <a:gd name="T31" fmla="*/ 2147483647 h 1356"/>
              <a:gd name="T32" fmla="*/ 2147483647 w 3498"/>
              <a:gd name="T33" fmla="*/ 2147483647 h 1356"/>
              <a:gd name="T34" fmla="*/ 2147483647 w 3498"/>
              <a:gd name="T35" fmla="*/ 2147483647 h 1356"/>
              <a:gd name="T36" fmla="*/ 2147483647 w 3498"/>
              <a:gd name="T37" fmla="*/ 2147483647 h 1356"/>
              <a:gd name="T38" fmla="*/ 2147483647 w 3498"/>
              <a:gd name="T39" fmla="*/ 2147483647 h 1356"/>
              <a:gd name="T40" fmla="*/ 2147483647 w 3498"/>
              <a:gd name="T41" fmla="*/ 2147483647 h 1356"/>
              <a:gd name="T42" fmla="*/ 2147483647 w 3498"/>
              <a:gd name="T43" fmla="*/ 2147483647 h 1356"/>
              <a:gd name="T44" fmla="*/ 2147483647 w 3498"/>
              <a:gd name="T45" fmla="*/ 2147483647 h 1356"/>
              <a:gd name="T46" fmla="*/ 2147483647 w 3498"/>
              <a:gd name="T47" fmla="*/ 2147483647 h 1356"/>
              <a:gd name="T48" fmla="*/ 2147483647 w 3498"/>
              <a:gd name="T49" fmla="*/ 2147483647 h 1356"/>
              <a:gd name="T50" fmla="*/ 0 w 3498"/>
              <a:gd name="T51" fmla="*/ 2147483647 h 1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98"/>
              <a:gd name="T79" fmla="*/ 0 h 1356"/>
              <a:gd name="T80" fmla="*/ 3498 w 3498"/>
              <a:gd name="T81" fmla="*/ 1356 h 1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98" h="1356">
                <a:moveTo>
                  <a:pt x="3498" y="0"/>
                </a:moveTo>
                <a:lnTo>
                  <a:pt x="3350" y="31"/>
                </a:lnTo>
                <a:lnTo>
                  <a:pt x="3202" y="23"/>
                </a:lnTo>
                <a:lnTo>
                  <a:pt x="3062" y="140"/>
                </a:lnTo>
                <a:lnTo>
                  <a:pt x="2930" y="62"/>
                </a:lnTo>
                <a:lnTo>
                  <a:pt x="2782" y="132"/>
                </a:lnTo>
                <a:lnTo>
                  <a:pt x="2665" y="117"/>
                </a:lnTo>
                <a:lnTo>
                  <a:pt x="2509" y="148"/>
                </a:lnTo>
                <a:lnTo>
                  <a:pt x="2431" y="148"/>
                </a:lnTo>
                <a:lnTo>
                  <a:pt x="2267" y="171"/>
                </a:lnTo>
                <a:lnTo>
                  <a:pt x="2119" y="210"/>
                </a:lnTo>
                <a:lnTo>
                  <a:pt x="1979" y="249"/>
                </a:lnTo>
                <a:lnTo>
                  <a:pt x="1846" y="210"/>
                </a:lnTo>
                <a:lnTo>
                  <a:pt x="1730" y="241"/>
                </a:lnTo>
                <a:lnTo>
                  <a:pt x="1566" y="288"/>
                </a:lnTo>
                <a:lnTo>
                  <a:pt x="1426" y="421"/>
                </a:lnTo>
                <a:lnTo>
                  <a:pt x="1285" y="351"/>
                </a:lnTo>
                <a:lnTo>
                  <a:pt x="1184" y="390"/>
                </a:lnTo>
                <a:lnTo>
                  <a:pt x="1044" y="545"/>
                </a:lnTo>
                <a:lnTo>
                  <a:pt x="919" y="623"/>
                </a:lnTo>
                <a:lnTo>
                  <a:pt x="794" y="693"/>
                </a:lnTo>
                <a:lnTo>
                  <a:pt x="639" y="795"/>
                </a:lnTo>
                <a:lnTo>
                  <a:pt x="522" y="849"/>
                </a:lnTo>
                <a:lnTo>
                  <a:pt x="413" y="951"/>
                </a:lnTo>
                <a:lnTo>
                  <a:pt x="327" y="997"/>
                </a:lnTo>
                <a:lnTo>
                  <a:pt x="0" y="1356"/>
                </a:lnTo>
              </a:path>
            </a:pathLst>
          </a:custGeom>
          <a:noFill/>
          <a:ln w="28575">
            <a:solidFill>
              <a:srgbClr val="CC99FF"/>
            </a:solidFill>
            <a:prstDash val="sysDot"/>
            <a:round/>
            <a:headEnd/>
            <a:tailEnd/>
          </a:ln>
        </p:spPr>
        <p:txBody>
          <a:bodyPr wrap="none" anchor="ctr"/>
          <a:lstStyle/>
          <a:p>
            <a:endParaRPr lang="en-US"/>
          </a:p>
        </p:txBody>
      </p:sp>
      <p:sp>
        <p:nvSpPr>
          <p:cNvPr id="30" name="Text Box 44"/>
          <p:cNvSpPr txBox="1">
            <a:spLocks noChangeArrowheads="1"/>
          </p:cNvSpPr>
          <p:nvPr/>
        </p:nvSpPr>
        <p:spPr bwMode="auto">
          <a:xfrm>
            <a:off x="7408863" y="4799013"/>
            <a:ext cx="282575"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0</a:t>
            </a:r>
          </a:p>
        </p:txBody>
      </p:sp>
      <p:sp>
        <p:nvSpPr>
          <p:cNvPr id="31" name="Text Box 45"/>
          <p:cNvSpPr txBox="1">
            <a:spLocks noChangeArrowheads="1"/>
          </p:cNvSpPr>
          <p:nvPr/>
        </p:nvSpPr>
        <p:spPr bwMode="auto">
          <a:xfrm>
            <a:off x="7421563" y="4340225"/>
            <a:ext cx="282575"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5</a:t>
            </a:r>
          </a:p>
        </p:txBody>
      </p:sp>
      <p:sp>
        <p:nvSpPr>
          <p:cNvPr id="32" name="Text Box 46"/>
          <p:cNvSpPr txBox="1">
            <a:spLocks noChangeArrowheads="1"/>
          </p:cNvSpPr>
          <p:nvPr/>
        </p:nvSpPr>
        <p:spPr bwMode="auto">
          <a:xfrm>
            <a:off x="7408863" y="3894137"/>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10</a:t>
            </a:r>
          </a:p>
        </p:txBody>
      </p:sp>
      <p:sp>
        <p:nvSpPr>
          <p:cNvPr id="33" name="Text Box 47"/>
          <p:cNvSpPr txBox="1">
            <a:spLocks noChangeArrowheads="1"/>
          </p:cNvSpPr>
          <p:nvPr/>
        </p:nvSpPr>
        <p:spPr bwMode="auto">
          <a:xfrm>
            <a:off x="7421563" y="3382962"/>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15</a:t>
            </a:r>
          </a:p>
        </p:txBody>
      </p:sp>
      <p:sp>
        <p:nvSpPr>
          <p:cNvPr id="34" name="Text Box 48"/>
          <p:cNvSpPr txBox="1">
            <a:spLocks noChangeArrowheads="1"/>
          </p:cNvSpPr>
          <p:nvPr/>
        </p:nvSpPr>
        <p:spPr bwMode="auto">
          <a:xfrm>
            <a:off x="7421563" y="2860675"/>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20</a:t>
            </a:r>
          </a:p>
        </p:txBody>
      </p:sp>
      <p:sp>
        <p:nvSpPr>
          <p:cNvPr id="35" name="Text Box 49"/>
          <p:cNvSpPr txBox="1">
            <a:spLocks noChangeArrowheads="1"/>
          </p:cNvSpPr>
          <p:nvPr/>
        </p:nvSpPr>
        <p:spPr bwMode="auto">
          <a:xfrm>
            <a:off x="7421563" y="2386012"/>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25</a:t>
            </a:r>
          </a:p>
        </p:txBody>
      </p:sp>
      <p:sp>
        <p:nvSpPr>
          <p:cNvPr id="36" name="Text Box 50"/>
          <p:cNvSpPr txBox="1">
            <a:spLocks noChangeArrowheads="1"/>
          </p:cNvSpPr>
          <p:nvPr/>
        </p:nvSpPr>
        <p:spPr bwMode="auto">
          <a:xfrm>
            <a:off x="7421563" y="1946275"/>
            <a:ext cx="382587" cy="304800"/>
          </a:xfrm>
          <a:prstGeom prst="rect">
            <a:avLst/>
          </a:prstGeom>
          <a:noFill/>
          <a:ln w="9525">
            <a:noFill/>
            <a:miter lim="800000"/>
            <a:headEnd type="none" w="sm" len="sm"/>
            <a:tailEnd type="none" w="sm" len="sm"/>
          </a:ln>
        </p:spPr>
        <p:txBody>
          <a:bodyPr wrap="none">
            <a:spAutoFit/>
          </a:bodyPr>
          <a:lstStyle/>
          <a:p>
            <a:pPr eaLnBrk="0" hangingPunct="0"/>
            <a:r>
              <a:rPr lang="en-GB" sz="1400">
                <a:solidFill>
                  <a:schemeClr val="tx1"/>
                </a:solidFill>
              </a:rPr>
              <a:t>30</a:t>
            </a:r>
          </a:p>
        </p:txBody>
      </p:sp>
      <p:sp>
        <p:nvSpPr>
          <p:cNvPr id="37" name="Line 51"/>
          <p:cNvSpPr>
            <a:spLocks noChangeShapeType="1"/>
          </p:cNvSpPr>
          <p:nvPr/>
        </p:nvSpPr>
        <p:spPr bwMode="auto">
          <a:xfrm>
            <a:off x="1601788" y="1973263"/>
            <a:ext cx="1587" cy="3070225"/>
          </a:xfrm>
          <a:prstGeom prst="line">
            <a:avLst/>
          </a:prstGeom>
          <a:noFill/>
          <a:ln w="28575">
            <a:solidFill>
              <a:srgbClr val="FFFFFF"/>
            </a:solidFill>
            <a:round/>
            <a:headEnd/>
            <a:tailEnd/>
          </a:ln>
        </p:spPr>
        <p:txBody>
          <a:bodyPr/>
          <a:lstStyle/>
          <a:p>
            <a:endParaRPr lang="en-US"/>
          </a:p>
        </p:txBody>
      </p:sp>
      <p:sp>
        <p:nvSpPr>
          <p:cNvPr id="38" name="Line 67"/>
          <p:cNvSpPr>
            <a:spLocks noChangeShapeType="1"/>
          </p:cNvSpPr>
          <p:nvPr/>
        </p:nvSpPr>
        <p:spPr bwMode="auto">
          <a:xfrm flipV="1">
            <a:off x="7307263" y="2085975"/>
            <a:ext cx="1587" cy="3000375"/>
          </a:xfrm>
          <a:prstGeom prst="line">
            <a:avLst/>
          </a:prstGeom>
          <a:noFill/>
          <a:ln w="28575">
            <a:solidFill>
              <a:srgbClr val="FFFFFF"/>
            </a:solidFill>
            <a:round/>
            <a:headEnd/>
            <a:tailEnd/>
          </a:ln>
        </p:spPr>
        <p:txBody>
          <a:bodyPr/>
          <a:lstStyle/>
          <a:p>
            <a:endParaRPr lang="en-US"/>
          </a:p>
        </p:txBody>
      </p:sp>
      <p:sp>
        <p:nvSpPr>
          <p:cNvPr id="39" name="Text Box 85"/>
          <p:cNvSpPr txBox="1">
            <a:spLocks noChangeArrowheads="1"/>
          </p:cNvSpPr>
          <p:nvPr/>
        </p:nvSpPr>
        <p:spPr bwMode="auto">
          <a:xfrm>
            <a:off x="304800" y="5562600"/>
            <a:ext cx="8561388" cy="954088"/>
          </a:xfrm>
          <a:prstGeom prst="rect">
            <a:avLst/>
          </a:prstGeom>
          <a:noFill/>
          <a:ln w="9525">
            <a:noFill/>
            <a:miter lim="800000"/>
            <a:headEnd/>
            <a:tailEnd/>
          </a:ln>
        </p:spPr>
        <p:txBody>
          <a:bodyPr wrap="square">
            <a:spAutoFit/>
          </a:bodyPr>
          <a:lstStyle/>
          <a:p>
            <a:pPr eaLnBrk="0" hangingPunct="0">
              <a:lnSpc>
                <a:spcPct val="90000"/>
              </a:lnSpc>
              <a:spcAft>
                <a:spcPct val="25000"/>
              </a:spcAft>
            </a:pPr>
            <a:r>
              <a:rPr lang="en-US" sz="1200" dirty="0" err="1">
                <a:solidFill>
                  <a:schemeClr val="tx1"/>
                </a:solidFill>
              </a:rPr>
              <a:t>Nemeroff</a:t>
            </a:r>
            <a:r>
              <a:rPr lang="en-US" sz="1200" dirty="0">
                <a:solidFill>
                  <a:schemeClr val="tx1"/>
                </a:solidFill>
              </a:rPr>
              <a:t> CB. </a:t>
            </a:r>
            <a:r>
              <a:rPr lang="en-US" sz="1200" i="1" dirty="0">
                <a:solidFill>
                  <a:schemeClr val="tx1"/>
                </a:solidFill>
              </a:rPr>
              <a:t>J </a:t>
            </a:r>
            <a:r>
              <a:rPr lang="en-US" sz="1200" i="1" dirty="0" err="1">
                <a:solidFill>
                  <a:schemeClr val="tx1"/>
                </a:solidFill>
              </a:rPr>
              <a:t>Clin</a:t>
            </a:r>
            <a:r>
              <a:rPr lang="en-US" sz="1200" i="1" dirty="0">
                <a:solidFill>
                  <a:schemeClr val="tx1"/>
                </a:solidFill>
              </a:rPr>
              <a:t> Psychiatry.</a:t>
            </a:r>
            <a:r>
              <a:rPr lang="en-US" sz="1200" dirty="0">
                <a:solidFill>
                  <a:schemeClr val="tx1"/>
                </a:solidFill>
              </a:rPr>
              <a:t> 1997;58(</a:t>
            </a:r>
            <a:r>
              <a:rPr lang="en-US" sz="1200" dirty="0" err="1">
                <a:solidFill>
                  <a:schemeClr val="tx1"/>
                </a:solidFill>
              </a:rPr>
              <a:t>suppl</a:t>
            </a:r>
            <a:r>
              <a:rPr lang="en-US" sz="1200" dirty="0">
                <a:solidFill>
                  <a:schemeClr val="tx1"/>
                </a:solidFill>
              </a:rPr>
              <a:t> 10):45-49;  </a:t>
            </a:r>
            <a:r>
              <a:rPr lang="en-US" sz="1200" dirty="0" err="1">
                <a:solidFill>
                  <a:schemeClr val="tx1"/>
                </a:solidFill>
              </a:rPr>
              <a:t>Kinon</a:t>
            </a:r>
            <a:r>
              <a:rPr lang="en-US" sz="1200" dirty="0">
                <a:solidFill>
                  <a:schemeClr val="tx1"/>
                </a:solidFill>
              </a:rPr>
              <a:t> BJ et al. </a:t>
            </a:r>
            <a:r>
              <a:rPr lang="en-US" sz="1200" i="1" dirty="0">
                <a:solidFill>
                  <a:schemeClr val="tx1"/>
                </a:solidFill>
              </a:rPr>
              <a:t>J </a:t>
            </a:r>
            <a:r>
              <a:rPr lang="en-US" sz="1200" i="1" dirty="0" err="1">
                <a:solidFill>
                  <a:schemeClr val="tx1"/>
                </a:solidFill>
              </a:rPr>
              <a:t>Clin</a:t>
            </a:r>
            <a:r>
              <a:rPr lang="en-US" sz="1200" i="1" dirty="0">
                <a:solidFill>
                  <a:schemeClr val="tx1"/>
                </a:solidFill>
              </a:rPr>
              <a:t> Psychiatry</a:t>
            </a:r>
            <a:r>
              <a:rPr lang="en-US" sz="1200" dirty="0">
                <a:solidFill>
                  <a:schemeClr val="tx1"/>
                </a:solidFill>
              </a:rPr>
              <a:t>. 2001;62:92-100; </a:t>
            </a:r>
            <a:r>
              <a:rPr lang="en-US" sz="1200" dirty="0" err="1">
                <a:solidFill>
                  <a:schemeClr val="tx1"/>
                </a:solidFill>
              </a:rPr>
              <a:t>Brecher</a:t>
            </a:r>
            <a:r>
              <a:rPr lang="en-US" sz="1200" dirty="0">
                <a:solidFill>
                  <a:schemeClr val="tx1"/>
                </a:solidFill>
              </a:rPr>
              <a:t> M et al. American College of </a:t>
            </a:r>
            <a:r>
              <a:rPr lang="en-US" sz="1200" dirty="0" err="1">
                <a:solidFill>
                  <a:schemeClr val="tx1"/>
                </a:solidFill>
              </a:rPr>
              <a:t>Neuropsychopharmacology</a:t>
            </a:r>
            <a:r>
              <a:rPr lang="en-US" sz="1200" dirty="0">
                <a:solidFill>
                  <a:schemeClr val="tx1"/>
                </a:solidFill>
              </a:rPr>
              <a:t>; 2004. Poster 114;  </a:t>
            </a:r>
            <a:r>
              <a:rPr lang="en-US" sz="1200" dirty="0" err="1">
                <a:solidFill>
                  <a:schemeClr val="tx1"/>
                </a:solidFill>
              </a:rPr>
              <a:t>Brecher</a:t>
            </a:r>
            <a:r>
              <a:rPr lang="en-US" sz="1200" dirty="0">
                <a:solidFill>
                  <a:schemeClr val="tx1"/>
                </a:solidFill>
              </a:rPr>
              <a:t> M et al. </a:t>
            </a:r>
            <a:r>
              <a:rPr lang="en-US" sz="1200" i="1" dirty="0" err="1">
                <a:solidFill>
                  <a:schemeClr val="tx1"/>
                </a:solidFill>
              </a:rPr>
              <a:t>Neuropsychopharmacology</a:t>
            </a:r>
            <a:r>
              <a:rPr lang="en-US" sz="1200" dirty="0">
                <a:solidFill>
                  <a:schemeClr val="tx1"/>
                </a:solidFill>
              </a:rPr>
              <a:t>. 2004;29(</a:t>
            </a:r>
            <a:r>
              <a:rPr lang="en-US" sz="1200" dirty="0" err="1">
                <a:solidFill>
                  <a:schemeClr val="tx1"/>
                </a:solidFill>
              </a:rPr>
              <a:t>suppl</a:t>
            </a:r>
            <a:r>
              <a:rPr lang="en-US" sz="1200" dirty="0">
                <a:solidFill>
                  <a:schemeClr val="tx1"/>
                </a:solidFill>
              </a:rPr>
              <a:t> 1):S109;  Geodon</a:t>
            </a:r>
            <a:r>
              <a:rPr lang="en-US" sz="1200" baseline="30000" dirty="0">
                <a:solidFill>
                  <a:schemeClr val="tx1"/>
                </a:solidFill>
                <a:cs typeface="Arial" charset="0"/>
              </a:rPr>
              <a:t>® </a:t>
            </a:r>
            <a:r>
              <a:rPr lang="en-US" sz="1200" dirty="0">
                <a:solidFill>
                  <a:schemeClr val="tx1"/>
                </a:solidFill>
                <a:cs typeface="Arial" charset="0"/>
              </a:rPr>
              <a:t>[package insert]. New York, </a:t>
            </a:r>
            <a:r>
              <a:rPr lang="en-US" sz="1200" dirty="0" err="1">
                <a:solidFill>
                  <a:schemeClr val="tx1"/>
                </a:solidFill>
                <a:cs typeface="Arial" charset="0"/>
              </a:rPr>
              <a:t>NY:Pfizer</a:t>
            </a:r>
            <a:r>
              <a:rPr lang="en-US" sz="1200" dirty="0">
                <a:solidFill>
                  <a:schemeClr val="tx1"/>
                </a:solidFill>
                <a:cs typeface="Arial" charset="0"/>
              </a:rPr>
              <a:t> </a:t>
            </a:r>
            <a:r>
              <a:rPr lang="en-US" sz="1200" dirty="0" err="1">
                <a:solidFill>
                  <a:schemeClr val="tx1"/>
                </a:solidFill>
                <a:cs typeface="Arial" charset="0"/>
              </a:rPr>
              <a:t>Inc</a:t>
            </a:r>
            <a:r>
              <a:rPr lang="en-US" sz="1200" dirty="0">
                <a:solidFill>
                  <a:schemeClr val="tx1"/>
                </a:solidFill>
                <a:cs typeface="Arial" charset="0"/>
              </a:rPr>
              <a:t>; 2005.  </a:t>
            </a:r>
            <a:r>
              <a:rPr lang="en-US" sz="1200" dirty="0">
                <a:solidFill>
                  <a:schemeClr val="tx1"/>
                </a:solidFill>
              </a:rPr>
              <a:t>Risperdal</a:t>
            </a:r>
            <a:r>
              <a:rPr lang="en-US" sz="1200" baseline="30000" dirty="0">
                <a:solidFill>
                  <a:schemeClr val="tx1"/>
                </a:solidFill>
              </a:rPr>
              <a:t>®</a:t>
            </a:r>
            <a:r>
              <a:rPr lang="en-US" sz="1200" dirty="0">
                <a:solidFill>
                  <a:schemeClr val="tx1"/>
                </a:solidFill>
              </a:rPr>
              <a:t> [package insert]. Titusville, NJ: Janssen </a:t>
            </a:r>
            <a:r>
              <a:rPr lang="en-US" sz="1200" dirty="0" err="1">
                <a:solidFill>
                  <a:schemeClr val="tx1"/>
                </a:solidFill>
              </a:rPr>
              <a:t>Pharmaceutica</a:t>
            </a:r>
            <a:r>
              <a:rPr lang="en-US" sz="1200" dirty="0">
                <a:solidFill>
                  <a:schemeClr val="tx1"/>
                </a:solidFill>
              </a:rPr>
              <a:t> Products, LP; 2003;  </a:t>
            </a:r>
            <a:r>
              <a:rPr lang="en-US" sz="1200" dirty="0" err="1">
                <a:solidFill>
                  <a:schemeClr val="tx1"/>
                </a:solidFill>
              </a:rPr>
              <a:t>Abilify</a:t>
            </a:r>
            <a:r>
              <a:rPr lang="en-US" sz="1200" baseline="30000" dirty="0">
                <a:solidFill>
                  <a:schemeClr val="tx1"/>
                </a:solidFill>
              </a:rPr>
              <a:t>®</a:t>
            </a:r>
            <a:r>
              <a:rPr lang="en-US" sz="1200" dirty="0">
                <a:solidFill>
                  <a:schemeClr val="tx1"/>
                </a:solidFill>
              </a:rPr>
              <a:t>  [package insert]. Princeton NJ: Bristol-Myers Squibb Company and Rockville, </a:t>
            </a:r>
            <a:r>
              <a:rPr lang="en-US" sz="1200" dirty="0" err="1">
                <a:solidFill>
                  <a:schemeClr val="tx1"/>
                </a:solidFill>
              </a:rPr>
              <a:t>Md</a:t>
            </a:r>
            <a:r>
              <a:rPr lang="en-US" sz="1200" dirty="0">
                <a:solidFill>
                  <a:schemeClr val="tx1"/>
                </a:solidFill>
              </a:rPr>
              <a:t>: </a:t>
            </a:r>
            <a:r>
              <a:rPr lang="en-US" sz="1200" dirty="0" err="1">
                <a:solidFill>
                  <a:schemeClr val="tx1"/>
                </a:solidFill>
              </a:rPr>
              <a:t>Otsuka</a:t>
            </a:r>
            <a:r>
              <a:rPr lang="en-US" sz="1200" dirty="0">
                <a:solidFill>
                  <a:schemeClr val="tx1"/>
                </a:solidFill>
              </a:rPr>
              <a:t> America Pharmaceutical, Inc.; 2005.</a:t>
            </a:r>
          </a:p>
        </p:txBody>
      </p:sp>
      <p:sp>
        <p:nvSpPr>
          <p:cNvPr id="41" name="Line 54"/>
          <p:cNvSpPr>
            <a:spLocks noChangeShapeType="1"/>
          </p:cNvSpPr>
          <p:nvPr/>
        </p:nvSpPr>
        <p:spPr bwMode="auto">
          <a:xfrm>
            <a:off x="1497013" y="4948238"/>
            <a:ext cx="5899150" cy="1587"/>
          </a:xfrm>
          <a:prstGeom prst="line">
            <a:avLst/>
          </a:prstGeom>
          <a:noFill/>
          <a:ln w="28575">
            <a:solidFill>
              <a:schemeClr val="tx1"/>
            </a:solidFill>
            <a:round/>
            <a:headEnd/>
            <a:tailEnd/>
          </a:ln>
        </p:spPr>
        <p:txBody>
          <a:bodyPr/>
          <a:lstStyle/>
          <a:p>
            <a:endParaRPr lang="en-US"/>
          </a:p>
        </p:txBody>
      </p:sp>
      <p:sp>
        <p:nvSpPr>
          <p:cNvPr id="42" name="Line 67"/>
          <p:cNvSpPr>
            <a:spLocks noChangeShapeType="1"/>
          </p:cNvSpPr>
          <p:nvPr/>
        </p:nvSpPr>
        <p:spPr bwMode="auto">
          <a:xfrm flipV="1">
            <a:off x="7307263" y="2085975"/>
            <a:ext cx="1587" cy="3000375"/>
          </a:xfrm>
          <a:prstGeom prst="line">
            <a:avLst/>
          </a:prstGeom>
          <a:noFill/>
          <a:ln w="28575">
            <a:solidFill>
              <a:schemeClr val="tx1"/>
            </a:solidFill>
            <a:round/>
            <a:headEnd/>
            <a:tailEnd/>
          </a:ln>
        </p:spPr>
        <p:txBody>
          <a:bodyPr/>
          <a:lstStyle/>
          <a:p>
            <a:endParaRPr lang="en-US"/>
          </a:p>
        </p:txBody>
      </p:sp>
      <p:sp>
        <p:nvSpPr>
          <p:cNvPr id="43" name="Rectangle 68"/>
          <p:cNvSpPr>
            <a:spLocks noChangeArrowheads="1"/>
          </p:cNvSpPr>
          <p:nvPr/>
        </p:nvSpPr>
        <p:spPr bwMode="auto">
          <a:xfrm>
            <a:off x="1339850" y="4843463"/>
            <a:ext cx="98425" cy="212725"/>
          </a:xfrm>
          <a:prstGeom prst="rect">
            <a:avLst/>
          </a:prstGeom>
          <a:noFill/>
          <a:ln w="9525">
            <a:noFill/>
            <a:miter lim="800000"/>
            <a:headEnd/>
            <a:tailEnd/>
          </a:ln>
        </p:spPr>
        <p:txBody>
          <a:bodyPr wrap="none" lIns="0" tIns="0" rIns="0" bIns="0">
            <a:spAutoFit/>
          </a:bodyPr>
          <a:lstStyle/>
          <a:p>
            <a:pPr algn="ctr" eaLnBrk="0" hangingPunct="0"/>
            <a:r>
              <a:rPr lang="en-US" sz="1400">
                <a:solidFill>
                  <a:srgbClr val="FFFFFF"/>
                </a:solidFill>
              </a:rPr>
              <a:t>0</a:t>
            </a:r>
            <a:endParaRPr lang="en-US" sz="4400" b="0">
              <a:solidFill>
                <a:schemeClr val="folHlink"/>
              </a:solidFill>
            </a:endParaRPr>
          </a:p>
        </p:txBody>
      </p:sp>
      <p:sp>
        <p:nvSpPr>
          <p:cNvPr id="44" name="Rectangle 69"/>
          <p:cNvSpPr>
            <a:spLocks noChangeArrowheads="1"/>
          </p:cNvSpPr>
          <p:nvPr/>
        </p:nvSpPr>
        <p:spPr bwMode="auto">
          <a:xfrm>
            <a:off x="1339850" y="4419600"/>
            <a:ext cx="98425" cy="212725"/>
          </a:xfrm>
          <a:prstGeom prst="rect">
            <a:avLst/>
          </a:prstGeom>
          <a:noFill/>
          <a:ln w="9525">
            <a:noFill/>
            <a:miter lim="800000"/>
            <a:headEnd/>
            <a:tailEnd/>
          </a:ln>
        </p:spPr>
        <p:txBody>
          <a:bodyPr wrap="none" lIns="0" tIns="0" rIns="0" bIns="0">
            <a:spAutoFit/>
          </a:bodyPr>
          <a:lstStyle/>
          <a:p>
            <a:pPr algn="ctr" eaLnBrk="0" hangingPunct="0"/>
            <a:r>
              <a:rPr lang="en-US" sz="1400" dirty="0">
                <a:solidFill>
                  <a:srgbClr val="FFFFFF"/>
                </a:solidFill>
              </a:rPr>
              <a:t>2</a:t>
            </a:r>
            <a:endParaRPr lang="en-US" sz="4400" b="0" dirty="0">
              <a:solidFill>
                <a:schemeClr val="folHlink"/>
              </a:solidFill>
            </a:endParaRPr>
          </a:p>
        </p:txBody>
      </p:sp>
      <p:sp>
        <p:nvSpPr>
          <p:cNvPr id="45" name="Rectangle 70"/>
          <p:cNvSpPr>
            <a:spLocks noChangeArrowheads="1"/>
          </p:cNvSpPr>
          <p:nvPr/>
        </p:nvSpPr>
        <p:spPr bwMode="auto">
          <a:xfrm>
            <a:off x="1349375" y="3997325"/>
            <a:ext cx="98425" cy="212725"/>
          </a:xfrm>
          <a:prstGeom prst="rect">
            <a:avLst/>
          </a:prstGeom>
          <a:noFill/>
          <a:ln w="9525">
            <a:noFill/>
            <a:miter lim="800000"/>
            <a:headEnd/>
            <a:tailEnd/>
          </a:ln>
        </p:spPr>
        <p:txBody>
          <a:bodyPr wrap="none" lIns="0" tIns="0" rIns="0" bIns="0">
            <a:spAutoFit/>
          </a:bodyPr>
          <a:lstStyle/>
          <a:p>
            <a:pPr algn="r" eaLnBrk="0" hangingPunct="0"/>
            <a:r>
              <a:rPr lang="en-US" sz="1400">
                <a:solidFill>
                  <a:srgbClr val="FFFFFF"/>
                </a:solidFill>
              </a:rPr>
              <a:t>4</a:t>
            </a:r>
            <a:endParaRPr lang="en-US" sz="4400" b="0">
              <a:solidFill>
                <a:schemeClr val="folHlink"/>
              </a:solidFill>
            </a:endParaRPr>
          </a:p>
        </p:txBody>
      </p:sp>
      <p:sp>
        <p:nvSpPr>
          <p:cNvPr id="46" name="Rectangle 71"/>
          <p:cNvSpPr>
            <a:spLocks noChangeArrowheads="1"/>
          </p:cNvSpPr>
          <p:nvPr/>
        </p:nvSpPr>
        <p:spPr bwMode="auto">
          <a:xfrm>
            <a:off x="1349375" y="3573463"/>
            <a:ext cx="98425" cy="212725"/>
          </a:xfrm>
          <a:prstGeom prst="rect">
            <a:avLst/>
          </a:prstGeom>
          <a:noFill/>
          <a:ln w="9525">
            <a:noFill/>
            <a:miter lim="800000"/>
            <a:headEnd/>
            <a:tailEnd/>
          </a:ln>
        </p:spPr>
        <p:txBody>
          <a:bodyPr wrap="none" lIns="0" tIns="0" rIns="0" bIns="0">
            <a:spAutoFit/>
          </a:bodyPr>
          <a:lstStyle/>
          <a:p>
            <a:pPr algn="r" eaLnBrk="0" hangingPunct="0"/>
            <a:r>
              <a:rPr lang="en-US" sz="1400">
                <a:solidFill>
                  <a:srgbClr val="FFFFFF"/>
                </a:solidFill>
              </a:rPr>
              <a:t>6</a:t>
            </a:r>
            <a:endParaRPr lang="en-US" sz="4400" b="0">
              <a:solidFill>
                <a:schemeClr val="folHlink"/>
              </a:solidFill>
            </a:endParaRPr>
          </a:p>
        </p:txBody>
      </p:sp>
      <p:sp>
        <p:nvSpPr>
          <p:cNvPr id="47" name="Rectangle 72"/>
          <p:cNvSpPr>
            <a:spLocks noChangeArrowheads="1"/>
          </p:cNvSpPr>
          <p:nvPr/>
        </p:nvSpPr>
        <p:spPr bwMode="auto">
          <a:xfrm>
            <a:off x="1330325" y="3149600"/>
            <a:ext cx="98425" cy="212725"/>
          </a:xfrm>
          <a:prstGeom prst="rect">
            <a:avLst/>
          </a:prstGeom>
          <a:noFill/>
          <a:ln w="9525">
            <a:noFill/>
            <a:miter lim="800000"/>
            <a:headEnd/>
            <a:tailEnd/>
          </a:ln>
        </p:spPr>
        <p:txBody>
          <a:bodyPr wrap="none" lIns="0" tIns="0" rIns="0" bIns="0">
            <a:spAutoFit/>
          </a:bodyPr>
          <a:lstStyle/>
          <a:p>
            <a:pPr algn="r" eaLnBrk="0" hangingPunct="0"/>
            <a:r>
              <a:rPr lang="en-US" sz="1400">
                <a:solidFill>
                  <a:srgbClr val="FFFFFF"/>
                </a:solidFill>
              </a:rPr>
              <a:t>8</a:t>
            </a:r>
            <a:endParaRPr lang="en-US" sz="4400" b="0">
              <a:solidFill>
                <a:schemeClr val="folHlink"/>
              </a:solidFill>
            </a:endParaRPr>
          </a:p>
        </p:txBody>
      </p:sp>
      <p:sp>
        <p:nvSpPr>
          <p:cNvPr id="48" name="Rectangle 73"/>
          <p:cNvSpPr>
            <a:spLocks noChangeArrowheads="1"/>
          </p:cNvSpPr>
          <p:nvPr/>
        </p:nvSpPr>
        <p:spPr bwMode="auto">
          <a:xfrm>
            <a:off x="1408113" y="2727325"/>
            <a:ext cx="198437" cy="212725"/>
          </a:xfrm>
          <a:prstGeom prst="rect">
            <a:avLst/>
          </a:prstGeom>
          <a:noFill/>
          <a:ln w="9525">
            <a:noFill/>
            <a:miter lim="800000"/>
            <a:headEnd/>
            <a:tailEnd/>
          </a:ln>
        </p:spPr>
        <p:txBody>
          <a:bodyPr wrap="none" lIns="0" tIns="0" rIns="0" bIns="0">
            <a:spAutoFit/>
          </a:bodyPr>
          <a:lstStyle/>
          <a:p>
            <a:pPr algn="r" eaLnBrk="0" hangingPunct="0"/>
            <a:r>
              <a:rPr lang="en-US" sz="1400">
                <a:solidFill>
                  <a:srgbClr val="FFFFFF"/>
                </a:solidFill>
              </a:rPr>
              <a:t>10</a:t>
            </a:r>
            <a:endParaRPr lang="en-US" sz="4400" b="0">
              <a:solidFill>
                <a:schemeClr val="folHlink"/>
              </a:solidFill>
            </a:endParaRPr>
          </a:p>
        </p:txBody>
      </p:sp>
      <p:sp>
        <p:nvSpPr>
          <p:cNvPr id="49" name="Rectangle 74"/>
          <p:cNvSpPr>
            <a:spLocks noChangeArrowheads="1"/>
          </p:cNvSpPr>
          <p:nvPr/>
        </p:nvSpPr>
        <p:spPr bwMode="auto">
          <a:xfrm>
            <a:off x="1408113" y="2303463"/>
            <a:ext cx="198437" cy="212725"/>
          </a:xfrm>
          <a:prstGeom prst="rect">
            <a:avLst/>
          </a:prstGeom>
          <a:noFill/>
          <a:ln w="9525">
            <a:noFill/>
            <a:miter lim="800000"/>
            <a:headEnd/>
            <a:tailEnd/>
          </a:ln>
        </p:spPr>
        <p:txBody>
          <a:bodyPr wrap="none" lIns="0" tIns="0" rIns="0" bIns="0">
            <a:spAutoFit/>
          </a:bodyPr>
          <a:lstStyle/>
          <a:p>
            <a:pPr algn="r" eaLnBrk="0" hangingPunct="0"/>
            <a:r>
              <a:rPr lang="en-US" sz="1400" dirty="0">
                <a:solidFill>
                  <a:srgbClr val="FFFFFF"/>
                </a:solidFill>
              </a:rPr>
              <a:t>12</a:t>
            </a:r>
            <a:endParaRPr lang="en-US" sz="4400" b="0" dirty="0">
              <a:solidFill>
                <a:schemeClr val="folHlink"/>
              </a:solidFill>
            </a:endParaRPr>
          </a:p>
        </p:txBody>
      </p:sp>
      <p:sp>
        <p:nvSpPr>
          <p:cNvPr id="50" name="Rectangle 75"/>
          <p:cNvSpPr>
            <a:spLocks noChangeArrowheads="1"/>
          </p:cNvSpPr>
          <p:nvPr/>
        </p:nvSpPr>
        <p:spPr bwMode="auto">
          <a:xfrm>
            <a:off x="1408113" y="1881188"/>
            <a:ext cx="198437" cy="212725"/>
          </a:xfrm>
          <a:prstGeom prst="rect">
            <a:avLst/>
          </a:prstGeom>
          <a:noFill/>
          <a:ln w="9525">
            <a:noFill/>
            <a:miter lim="800000"/>
            <a:headEnd/>
            <a:tailEnd/>
          </a:ln>
        </p:spPr>
        <p:txBody>
          <a:bodyPr wrap="none" lIns="0" tIns="0" rIns="0" bIns="0">
            <a:spAutoFit/>
          </a:bodyPr>
          <a:lstStyle/>
          <a:p>
            <a:pPr algn="r" eaLnBrk="0" hangingPunct="0"/>
            <a:r>
              <a:rPr lang="en-US" sz="1400">
                <a:solidFill>
                  <a:srgbClr val="FFFFFF"/>
                </a:solidFill>
              </a:rPr>
              <a:t>14</a:t>
            </a:r>
            <a:endParaRPr lang="en-US" sz="4400" b="0">
              <a:solidFill>
                <a:schemeClr val="folHlink"/>
              </a:solidFill>
            </a:endParaRPr>
          </a:p>
        </p:txBody>
      </p:sp>
    </p:spTree>
    <p:extLst>
      <p:ext uri="{BB962C8B-B14F-4D97-AF65-F5344CB8AC3E}">
        <p14:creationId xmlns:p14="http://schemas.microsoft.com/office/powerpoint/2010/main" val="674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01637" y="670715"/>
            <a:ext cx="8437563" cy="929485"/>
          </a:xfrm>
          <a:prstGeom prst="rect">
            <a:avLst/>
          </a:prstGeom>
          <a:noFill/>
          <a:ln w="9525">
            <a:noFill/>
            <a:miter lim="800000"/>
            <a:headEnd/>
            <a:tailEnd/>
          </a:ln>
          <a:effectLst/>
        </p:spPr>
        <p:txBody>
          <a:bodyPr>
            <a:spAutoFit/>
          </a:bodyPr>
          <a:lstStyle/>
          <a:p>
            <a:pPr eaLnBrk="0" hangingPunct="0">
              <a:lnSpc>
                <a:spcPct val="85000"/>
              </a:lnSpc>
              <a:defRPr/>
            </a:pPr>
            <a:r>
              <a:rPr lang="en-US" sz="3200" b="1" dirty="0">
                <a:effectLst>
                  <a:outerShdw blurRad="38100" dist="38100" dir="2700000" algn="tl">
                    <a:srgbClr val="000000"/>
                  </a:outerShdw>
                </a:effectLst>
                <a:latin typeface="+mj-lt"/>
              </a:rPr>
              <a:t>CATIE Trial Results: </a:t>
            </a:r>
            <a:br>
              <a:rPr lang="en-US" sz="3200" b="1" dirty="0">
                <a:effectLst>
                  <a:outerShdw blurRad="38100" dist="38100" dir="2700000" algn="tl">
                    <a:srgbClr val="000000"/>
                  </a:outerShdw>
                </a:effectLst>
                <a:latin typeface="+mj-lt"/>
              </a:rPr>
            </a:br>
            <a:r>
              <a:rPr lang="en-US" sz="3200" b="1" dirty="0">
                <a:effectLst>
                  <a:outerShdw blurRad="38100" dist="38100" dir="2700000" algn="tl">
                    <a:srgbClr val="000000"/>
                  </a:outerShdw>
                </a:effectLst>
                <a:latin typeface="+mj-lt"/>
              </a:rPr>
              <a:t> Weight Gain Per Month Treatment</a:t>
            </a:r>
          </a:p>
        </p:txBody>
      </p:sp>
      <p:sp>
        <p:nvSpPr>
          <p:cNvPr id="3" name="Text Box 3"/>
          <p:cNvSpPr txBox="1">
            <a:spLocks noChangeArrowheads="1"/>
          </p:cNvSpPr>
          <p:nvPr/>
        </p:nvSpPr>
        <p:spPr bwMode="auto">
          <a:xfrm>
            <a:off x="331786" y="6521450"/>
            <a:ext cx="5757863" cy="276999"/>
          </a:xfrm>
          <a:prstGeom prst="rect">
            <a:avLst/>
          </a:prstGeom>
          <a:noFill/>
          <a:ln w="9525">
            <a:noFill/>
            <a:miter lim="800000"/>
            <a:headEnd/>
            <a:tailEnd/>
          </a:ln>
        </p:spPr>
        <p:txBody>
          <a:bodyPr>
            <a:spAutoFit/>
          </a:bodyPr>
          <a:lstStyle/>
          <a:p>
            <a:pPr eaLnBrk="0" hangingPunct="0">
              <a:spcBef>
                <a:spcPct val="30000"/>
              </a:spcBef>
            </a:pPr>
            <a:r>
              <a:rPr lang="en-US" sz="1200" u="sng" dirty="0">
                <a:solidFill>
                  <a:schemeClr val="tx1"/>
                </a:solidFill>
              </a:rPr>
              <a:t>NEJM</a:t>
            </a:r>
            <a:r>
              <a:rPr lang="en-US" sz="1200" dirty="0">
                <a:solidFill>
                  <a:schemeClr val="tx1"/>
                </a:solidFill>
              </a:rPr>
              <a:t> 2005 353:1209-1223</a:t>
            </a:r>
          </a:p>
        </p:txBody>
      </p:sp>
      <p:graphicFrame>
        <p:nvGraphicFramePr>
          <p:cNvPr id="4" name="Object 4"/>
          <p:cNvGraphicFramePr>
            <a:graphicFrameLocks noChangeAspect="1"/>
          </p:cNvGraphicFramePr>
          <p:nvPr>
            <p:extLst>
              <p:ext uri="{D42A27DB-BD31-4B8C-83A1-F6EECF244321}">
                <p14:modId xmlns:p14="http://schemas.microsoft.com/office/powerpoint/2010/main" val="3282224306"/>
              </p:ext>
            </p:extLst>
          </p:nvPr>
        </p:nvGraphicFramePr>
        <p:xfrm>
          <a:off x="669925" y="1830387"/>
          <a:ext cx="7870825" cy="4341813"/>
        </p:xfrm>
        <a:graphic>
          <a:graphicData uri="http://schemas.openxmlformats.org/presentationml/2006/ole">
            <mc:AlternateContent xmlns:mc="http://schemas.openxmlformats.org/markup-compatibility/2006">
              <mc:Choice xmlns:v="urn:schemas-microsoft-com:vml" Requires="v">
                <p:oleObj spid="_x0000_s4112" name="Worksheet" r:id="rId3" imgW="7877145" imgH="4343501" progId="Excel.Sheet.8">
                  <p:embed/>
                </p:oleObj>
              </mc:Choice>
              <mc:Fallback>
                <p:oleObj name="Worksheet" r:id="rId3" imgW="7877145" imgH="4343501" progId="Excel.Sheet.8">
                  <p:embed/>
                  <p:pic>
                    <p:nvPicPr>
                      <p:cNvPr id="0" name=""/>
                      <p:cNvPicPr>
                        <a:picLocks noChangeAspect="1" noChangeArrowheads="1"/>
                      </p:cNvPicPr>
                      <p:nvPr/>
                    </p:nvPicPr>
                    <p:blipFill>
                      <a:blip r:embed="rId4"/>
                      <a:srcRect/>
                      <a:stretch>
                        <a:fillRect/>
                      </a:stretch>
                    </p:blipFill>
                    <p:spPr bwMode="auto">
                      <a:xfrm>
                        <a:off x="669925" y="1830387"/>
                        <a:ext cx="7870825" cy="434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p:nvSpPr>
        <p:spPr bwMode="auto">
          <a:xfrm rot="16200000">
            <a:off x="-937418" y="3907631"/>
            <a:ext cx="3278188" cy="336550"/>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600" dirty="0">
                <a:solidFill>
                  <a:schemeClr val="tx1"/>
                </a:solidFill>
              </a:rPr>
              <a:t>Weight</a:t>
            </a:r>
            <a:r>
              <a:rPr lang="en-US" sz="1600" dirty="0">
                <a:solidFill>
                  <a:schemeClr val="tx1"/>
                </a:solidFill>
                <a:effectLst>
                  <a:outerShdw blurRad="38100" dist="38100" dir="2700000" algn="tl">
                    <a:srgbClr val="000000"/>
                  </a:outerShdw>
                </a:effectLst>
              </a:rPr>
              <a:t> </a:t>
            </a:r>
            <a:r>
              <a:rPr lang="en-US" sz="1600" dirty="0">
                <a:solidFill>
                  <a:schemeClr val="tx1"/>
                </a:solidFill>
              </a:rPr>
              <a:t>gain (lb) per month</a:t>
            </a:r>
          </a:p>
        </p:txBody>
      </p:sp>
    </p:spTree>
    <p:extLst>
      <p:ext uri="{BB962C8B-B14F-4D97-AF65-F5344CB8AC3E}">
        <p14:creationId xmlns:p14="http://schemas.microsoft.com/office/powerpoint/2010/main" val="2248449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8150" y="552450"/>
            <a:ext cx="8458200" cy="1352550"/>
          </a:xfrm>
          <a:prstGeom prst="rect">
            <a:avLst/>
          </a:prstGeom>
        </p:spPr>
        <p:txBody>
          <a:bodyPr>
            <a:normAutofit fontScale="97500"/>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pPr>
              <a:defRPr/>
            </a:pPr>
            <a:r>
              <a:rPr lang="en-US" sz="2700" dirty="0" smtClean="0">
                <a:solidFill>
                  <a:schemeClr val="tx1"/>
                </a:solidFill>
              </a:rPr>
              <a:t>ADA/APA/AACE/NAASO </a:t>
            </a:r>
            <a:br>
              <a:rPr lang="en-US" sz="2700" dirty="0" smtClean="0">
                <a:solidFill>
                  <a:schemeClr val="tx1"/>
                </a:solidFill>
              </a:rPr>
            </a:br>
            <a:r>
              <a:rPr lang="en-US" sz="2700" dirty="0" smtClean="0">
                <a:solidFill>
                  <a:schemeClr val="tx1"/>
                </a:solidFill>
              </a:rPr>
              <a:t>Consensus Recommendations on Responding to Antipsychotic-associated Metabolic Changes</a:t>
            </a:r>
          </a:p>
        </p:txBody>
      </p:sp>
      <p:sp>
        <p:nvSpPr>
          <p:cNvPr id="3" name="Rectangle 3"/>
          <p:cNvSpPr txBox="1">
            <a:spLocks noChangeArrowheads="1"/>
          </p:cNvSpPr>
          <p:nvPr/>
        </p:nvSpPr>
        <p:spPr>
          <a:xfrm>
            <a:off x="792162" y="1979612"/>
            <a:ext cx="7970838" cy="4040188"/>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90000"/>
              </a:lnSpc>
              <a:spcAft>
                <a:spcPct val="20000"/>
              </a:spcAft>
            </a:pPr>
            <a:r>
              <a:rPr lang="en-US" dirty="0" smtClean="0"/>
              <a:t>If weight gain is ≥ 5% of body weight, </a:t>
            </a:r>
            <a:r>
              <a:rPr lang="en-US" u="sng" dirty="0" smtClean="0"/>
              <a:t>consider</a:t>
            </a:r>
            <a:r>
              <a:rPr lang="en-US" dirty="0" smtClean="0"/>
              <a:t> interventions, including switching to another second generation antipsychotic</a:t>
            </a:r>
          </a:p>
          <a:p>
            <a:pPr>
              <a:lnSpc>
                <a:spcPct val="90000"/>
              </a:lnSpc>
              <a:spcAft>
                <a:spcPct val="20000"/>
              </a:spcAft>
            </a:pPr>
            <a:r>
              <a:rPr lang="en-US" dirty="0" smtClean="0"/>
              <a:t>If </a:t>
            </a:r>
            <a:r>
              <a:rPr lang="en-US" dirty="0" err="1" smtClean="0"/>
              <a:t>glycemia</a:t>
            </a:r>
            <a:r>
              <a:rPr lang="en-US" dirty="0" smtClean="0"/>
              <a:t> or dyslipidemia worsen, consider switch to an second generation antipsychotic not associated with significant weight gain or diabetes</a:t>
            </a:r>
          </a:p>
          <a:p>
            <a:pPr>
              <a:lnSpc>
                <a:spcPct val="90000"/>
              </a:lnSpc>
              <a:spcAft>
                <a:spcPct val="20000"/>
              </a:spcAft>
            </a:pPr>
            <a:r>
              <a:rPr lang="en-US" dirty="0" smtClean="0"/>
              <a:t>Gradually discontinue/cross-titrate</a:t>
            </a:r>
          </a:p>
          <a:p>
            <a:pPr>
              <a:lnSpc>
                <a:spcPct val="90000"/>
              </a:lnSpc>
              <a:spcAft>
                <a:spcPct val="20000"/>
              </a:spcAft>
            </a:pPr>
            <a:r>
              <a:rPr lang="en-US" dirty="0" smtClean="0"/>
              <a:t>Closely monitor psychiatric symptoms during changeover</a:t>
            </a:r>
          </a:p>
        </p:txBody>
      </p:sp>
      <p:sp>
        <p:nvSpPr>
          <p:cNvPr id="4" name="Rectangle 4"/>
          <p:cNvSpPr>
            <a:spLocks noChangeArrowheads="1"/>
          </p:cNvSpPr>
          <p:nvPr/>
        </p:nvSpPr>
        <p:spPr bwMode="auto">
          <a:xfrm>
            <a:off x="384175" y="6553200"/>
            <a:ext cx="5407025" cy="304800"/>
          </a:xfrm>
          <a:prstGeom prst="rect">
            <a:avLst/>
          </a:prstGeom>
          <a:noFill/>
          <a:ln w="9525">
            <a:noFill/>
            <a:miter lim="800000"/>
            <a:headEnd/>
            <a:tailEnd/>
          </a:ln>
        </p:spPr>
        <p:txBody>
          <a:bodyPr wrap="none">
            <a:spAutoFit/>
          </a:bodyPr>
          <a:lstStyle/>
          <a:p>
            <a:pPr eaLnBrk="0" hangingPunct="0"/>
            <a:r>
              <a:rPr lang="en-US" sz="1400" b="0" dirty="0">
                <a:solidFill>
                  <a:schemeClr val="tx1"/>
                </a:solidFill>
              </a:rPr>
              <a:t>American Diabetes Association</a:t>
            </a:r>
            <a:r>
              <a:rPr lang="en-US" sz="1400" b="0" i="1" dirty="0">
                <a:solidFill>
                  <a:schemeClr val="tx1"/>
                </a:solidFill>
              </a:rPr>
              <a:t>. Diabetes Care</a:t>
            </a:r>
            <a:r>
              <a:rPr lang="en-US" sz="1400" b="0" dirty="0">
                <a:solidFill>
                  <a:schemeClr val="tx1"/>
                </a:solidFill>
              </a:rPr>
              <a:t>. 2004;27:596-601. </a:t>
            </a:r>
          </a:p>
        </p:txBody>
      </p:sp>
    </p:spTree>
    <p:extLst>
      <p:ext uri="{BB962C8B-B14F-4D97-AF65-F5344CB8AC3E}">
        <p14:creationId xmlns:p14="http://schemas.microsoft.com/office/powerpoint/2010/main" val="1910545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6"/>
          <p:cNvSpPr txBox="1">
            <a:spLocks noChangeArrowheads="1"/>
          </p:cNvSpPr>
          <p:nvPr/>
        </p:nvSpPr>
        <p:spPr bwMode="auto">
          <a:xfrm>
            <a:off x="355600" y="6553200"/>
            <a:ext cx="3149600" cy="304800"/>
          </a:xfrm>
          <a:prstGeom prst="rect">
            <a:avLst/>
          </a:prstGeom>
          <a:noFill/>
          <a:ln w="50800">
            <a:noFill/>
            <a:miter lim="800000"/>
            <a:headEnd/>
            <a:tailEnd type="none" w="lg" len="med"/>
          </a:ln>
        </p:spPr>
        <p:txBody>
          <a:bodyPr wrap="none">
            <a:spAutoFit/>
          </a:bodyPr>
          <a:lstStyle/>
          <a:p>
            <a:pPr algn="ctr" eaLnBrk="0" hangingPunct="0"/>
            <a:r>
              <a:rPr lang="en-US" sz="1400" b="0" dirty="0" err="1">
                <a:solidFill>
                  <a:schemeClr val="tx1"/>
                </a:solidFill>
              </a:rPr>
              <a:t>Weiden</a:t>
            </a:r>
            <a:r>
              <a:rPr lang="en-US" sz="1400" b="0" dirty="0">
                <a:solidFill>
                  <a:schemeClr val="tx1"/>
                </a:solidFill>
              </a:rPr>
              <a:t> P et al. Presented APA 2004.</a:t>
            </a:r>
          </a:p>
        </p:txBody>
      </p:sp>
      <p:sp>
        <p:nvSpPr>
          <p:cNvPr id="3" name="Rectangle 197"/>
          <p:cNvSpPr txBox="1">
            <a:spLocks noChangeArrowheads="1"/>
          </p:cNvSpPr>
          <p:nvPr/>
        </p:nvSpPr>
        <p:spPr>
          <a:xfrm>
            <a:off x="446314" y="609600"/>
            <a:ext cx="8088086" cy="1143000"/>
          </a:xfrm>
          <a:prstGeom prst="rect">
            <a:avLst/>
          </a:prstGeom>
        </p:spPr>
        <p:txBody>
          <a:bodyPr vert="horz" anchor="b">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pPr>
              <a:defRPr/>
            </a:pPr>
            <a:r>
              <a:rPr lang="en-US" sz="2800" dirty="0" smtClean="0">
                <a:solidFill>
                  <a:schemeClr val="tx1"/>
                </a:solidFill>
              </a:rPr>
              <a:t>Change in Weight From Baseline </a:t>
            </a:r>
            <a:br>
              <a:rPr lang="en-US" sz="2800" dirty="0" smtClean="0">
                <a:solidFill>
                  <a:schemeClr val="tx1"/>
                </a:solidFill>
              </a:rPr>
            </a:br>
            <a:r>
              <a:rPr lang="en-US" sz="2800" dirty="0" smtClean="0">
                <a:solidFill>
                  <a:schemeClr val="tx1"/>
                </a:solidFill>
              </a:rPr>
              <a:t>58 Weeks After Switch to Low Weight Gain Agent</a:t>
            </a:r>
          </a:p>
        </p:txBody>
      </p:sp>
      <p:graphicFrame>
        <p:nvGraphicFramePr>
          <p:cNvPr id="4" name="Object 198"/>
          <p:cNvGraphicFramePr>
            <a:graphicFrameLocks noChangeAspect="1"/>
          </p:cNvGraphicFramePr>
          <p:nvPr>
            <p:extLst>
              <p:ext uri="{D42A27DB-BD31-4B8C-83A1-F6EECF244321}">
                <p14:modId xmlns:p14="http://schemas.microsoft.com/office/powerpoint/2010/main" val="2300536516"/>
              </p:ext>
            </p:extLst>
          </p:nvPr>
        </p:nvGraphicFramePr>
        <p:xfrm>
          <a:off x="1397000" y="1752600"/>
          <a:ext cx="6527800" cy="4556125"/>
        </p:xfrm>
        <a:graphic>
          <a:graphicData uri="http://schemas.openxmlformats.org/presentationml/2006/ole">
            <mc:AlternateContent xmlns:mc="http://schemas.openxmlformats.org/markup-compatibility/2006">
              <mc:Choice xmlns:v="urn:schemas-microsoft-com:vml" Requires="v">
                <p:oleObj spid="_x0000_s5136" name="Document" r:id="rId3" imgW="5362262" imgH="3328358" progId="Word.Document.8">
                  <p:embed/>
                </p:oleObj>
              </mc:Choice>
              <mc:Fallback>
                <p:oleObj name="Document" r:id="rId3" imgW="5362262" imgH="3328358" progId="Word.Document.8">
                  <p:embed/>
                  <p:pic>
                    <p:nvPicPr>
                      <p:cNvPr id="0" name=""/>
                      <p:cNvPicPr>
                        <a:picLocks noChangeAspect="1" noChangeArrowheads="1"/>
                      </p:cNvPicPr>
                      <p:nvPr/>
                    </p:nvPicPr>
                    <p:blipFill>
                      <a:blip r:embed="rId4"/>
                      <a:srcRect/>
                      <a:stretch>
                        <a:fillRect/>
                      </a:stretch>
                    </p:blipFill>
                    <p:spPr bwMode="auto">
                      <a:xfrm>
                        <a:off x="1397000" y="1752600"/>
                        <a:ext cx="6527800" cy="455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85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638800"/>
            <a:ext cx="822960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000" dirty="0" smtClean="0">
                <a:solidFill>
                  <a:schemeClr val="tx1"/>
                </a:solidFill>
              </a:rPr>
              <a:t>Managing Pre-diabetes</a:t>
            </a:r>
            <a:endParaRPr lang="en-US" sz="4000" dirty="0">
              <a:solidFill>
                <a:schemeClr val="tx1"/>
              </a:solidFill>
            </a:endParaRPr>
          </a:p>
        </p:txBody>
      </p:sp>
      <p:pic>
        <p:nvPicPr>
          <p:cNvPr id="3"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95400"/>
            <a:ext cx="3505200" cy="4038600"/>
          </a:xfrm>
          <a:prstGeom prst="rect">
            <a:avLst/>
          </a:prstGeom>
        </p:spPr>
      </p:pic>
      <p:sp>
        <p:nvSpPr>
          <p:cNvPr id="4" name="Content Placeholder 5"/>
          <p:cNvSpPr txBox="1">
            <a:spLocks/>
          </p:cNvSpPr>
          <p:nvPr/>
        </p:nvSpPr>
        <p:spPr>
          <a:xfrm>
            <a:off x="3886200" y="914400"/>
            <a:ext cx="4738255" cy="5334000"/>
          </a:xfrm>
          <a:prstGeom prst="rect">
            <a:avLst/>
          </a:prstGeom>
        </p:spPr>
        <p:txBody>
          <a:bodyPr>
            <a:normAutofit fontScale="25000" lnSpcReduction="20000"/>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18872" indent="0">
              <a:buFont typeface="Wingdings 2" pitchFamily="18" charset="2"/>
              <a:buNone/>
            </a:pPr>
            <a:r>
              <a:rPr lang="en-US" sz="11200" dirty="0" smtClean="0"/>
              <a:t>Medical Nutrition Therapy </a:t>
            </a:r>
          </a:p>
          <a:p>
            <a:pPr>
              <a:buClr>
                <a:schemeClr val="tx1"/>
              </a:buClr>
              <a:buFont typeface="Wingdings" pitchFamily="2" charset="2"/>
              <a:buChar char="v"/>
            </a:pPr>
            <a:r>
              <a:rPr lang="en-US" sz="11200" dirty="0" smtClean="0"/>
              <a:t>Goal to decease body weight by 5-10%</a:t>
            </a:r>
          </a:p>
          <a:p>
            <a:pPr marL="118872" indent="0">
              <a:buClr>
                <a:schemeClr val="tx1"/>
              </a:buClr>
              <a:buFont typeface="Wingdings 2" pitchFamily="18" charset="2"/>
              <a:buNone/>
            </a:pPr>
            <a:r>
              <a:rPr lang="en-US" sz="11200" dirty="0" smtClean="0"/>
              <a:t>Increase physical activity</a:t>
            </a:r>
          </a:p>
          <a:p>
            <a:pPr marL="118872" indent="0">
              <a:buClr>
                <a:schemeClr val="tx1"/>
              </a:buClr>
              <a:buFont typeface="Wingdings 2" pitchFamily="18" charset="2"/>
              <a:buNone/>
            </a:pPr>
            <a:r>
              <a:rPr lang="en-US" sz="11200" dirty="0" smtClean="0"/>
              <a:t>Pharmacologic treatment </a:t>
            </a:r>
          </a:p>
          <a:p>
            <a:pPr marL="118872" indent="0">
              <a:buClr>
                <a:schemeClr val="tx1"/>
              </a:buClr>
              <a:buFont typeface="Wingdings 2" pitchFamily="18" charset="2"/>
              <a:buNone/>
            </a:pPr>
            <a:endParaRPr lang="en-US" sz="11200" dirty="0" smtClean="0"/>
          </a:p>
          <a:p>
            <a:pPr marL="118872" indent="0">
              <a:buClr>
                <a:schemeClr val="tx1"/>
              </a:buClr>
              <a:buFont typeface="Wingdings 2" pitchFamily="18" charset="2"/>
              <a:buNone/>
            </a:pPr>
            <a:r>
              <a:rPr lang="en-US" sz="11200" i="1" dirty="0" smtClean="0"/>
              <a:t>Physically active individuals have lower risk of mortality in comparison to physically inactivity individuals, independent of adiposity  </a:t>
            </a:r>
          </a:p>
          <a:p>
            <a:pPr marL="118872" indent="0">
              <a:buFont typeface="Wingdings 2" pitchFamily="18" charset="2"/>
              <a:buNone/>
            </a:pPr>
            <a:endParaRPr lang="en-US" dirty="0"/>
          </a:p>
        </p:txBody>
      </p:sp>
    </p:spTree>
    <p:extLst>
      <p:ext uri="{BB962C8B-B14F-4D97-AF65-F5344CB8AC3E}">
        <p14:creationId xmlns:p14="http://schemas.microsoft.com/office/powerpoint/2010/main" val="308826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85800"/>
            <a:ext cx="749808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Insulin Resistance</a:t>
            </a:r>
            <a:endParaRPr lang="en-US" sz="3200" dirty="0">
              <a:solidFill>
                <a:schemeClr val="tx1"/>
              </a:solidFill>
            </a:endParaRPr>
          </a:p>
        </p:txBody>
      </p:sp>
      <p:sp>
        <p:nvSpPr>
          <p:cNvPr id="3" name="Content Placeholder 2"/>
          <p:cNvSpPr txBox="1">
            <a:spLocks/>
          </p:cNvSpPr>
          <p:nvPr/>
        </p:nvSpPr>
        <p:spPr>
          <a:xfrm>
            <a:off x="1066800" y="1219200"/>
            <a:ext cx="4026408" cy="4663440"/>
          </a:xfrm>
          <a:prstGeom prst="rect">
            <a:avLst/>
          </a:prstGeom>
        </p:spPr>
        <p:txBody>
          <a:bodyPr>
            <a:noAutofit/>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chemeClr val="bg2">
                  <a:lumMod val="10000"/>
                </a:schemeClr>
              </a:buClr>
              <a:buFont typeface="Wingdings" pitchFamily="2" charset="2"/>
              <a:buChar char="v"/>
            </a:pPr>
            <a:r>
              <a:rPr lang="en-US" sz="2700" dirty="0" smtClean="0"/>
              <a:t>Body produces insulin, but does not use it properly</a:t>
            </a:r>
          </a:p>
          <a:p>
            <a:pPr>
              <a:buClr>
                <a:schemeClr val="bg2">
                  <a:lumMod val="10000"/>
                </a:schemeClr>
              </a:buClr>
              <a:buFont typeface="Wingdings" pitchFamily="2" charset="2"/>
              <a:buChar char="v"/>
            </a:pPr>
            <a:r>
              <a:rPr lang="en-US" sz="2700" dirty="0" smtClean="0"/>
              <a:t>Cells do not respond properly to insulin</a:t>
            </a:r>
          </a:p>
          <a:p>
            <a:pPr>
              <a:buClr>
                <a:schemeClr val="bg2">
                  <a:lumMod val="10000"/>
                </a:schemeClr>
              </a:buClr>
              <a:buFont typeface="Wingdings" pitchFamily="2" charset="2"/>
              <a:buChar char="v"/>
            </a:pPr>
            <a:r>
              <a:rPr lang="en-US" sz="2700" dirty="0" smtClean="0"/>
              <a:t>Pancreas fails to keep up , excess glucose builds up in the bloodstream</a:t>
            </a:r>
          </a:p>
          <a:p>
            <a:pPr>
              <a:buClr>
                <a:schemeClr val="bg2">
                  <a:lumMod val="10000"/>
                </a:schemeClr>
              </a:buClr>
              <a:buFont typeface="Wingdings" pitchFamily="2" charset="2"/>
              <a:buChar char="v"/>
            </a:pPr>
            <a:r>
              <a:rPr lang="en-US" sz="2700" dirty="0" smtClean="0"/>
              <a:t>Increases chance of Type 2 diabetes and heart disease</a:t>
            </a:r>
            <a:endParaRPr lang="en-US" sz="2700"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447800"/>
            <a:ext cx="3352800" cy="4468269"/>
          </a:xfrm>
          <a:prstGeom prst="rect">
            <a:avLst/>
          </a:prstGeom>
        </p:spPr>
      </p:pic>
    </p:spTree>
    <p:extLst>
      <p:ext uri="{BB962C8B-B14F-4D97-AF65-F5344CB8AC3E}">
        <p14:creationId xmlns:p14="http://schemas.microsoft.com/office/powerpoint/2010/main" val="348154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318277436"/>
              </p:ext>
            </p:extLst>
          </p:nvPr>
        </p:nvGraphicFramePr>
        <p:xfrm>
          <a:off x="457200" y="762000"/>
          <a:ext cx="8199438" cy="4953000"/>
        </p:xfrm>
        <a:graphic>
          <a:graphicData uri="http://schemas.openxmlformats.org/presentationml/2006/ole">
            <mc:AlternateContent xmlns:mc="http://schemas.openxmlformats.org/markup-compatibility/2006">
              <mc:Choice xmlns:v="urn:schemas-microsoft-com:vml" Requires="v">
                <p:oleObj spid="_x0000_s6160" name="Document" r:id="rId3" imgW="6033580" imgH="3644660" progId="Word.Document.8">
                  <p:embed/>
                </p:oleObj>
              </mc:Choice>
              <mc:Fallback>
                <p:oleObj name="Document" r:id="rId3" imgW="6033580" imgH="3644660" progId="Word.Document.8">
                  <p:embed/>
                  <p:pic>
                    <p:nvPicPr>
                      <p:cNvPr id="0" name=""/>
                      <p:cNvPicPr>
                        <a:picLocks noChangeAspect="1" noChangeArrowheads="1"/>
                      </p:cNvPicPr>
                      <p:nvPr/>
                    </p:nvPicPr>
                    <p:blipFill>
                      <a:blip r:embed="rId4"/>
                      <a:srcRect/>
                      <a:stretch>
                        <a:fillRect/>
                      </a:stretch>
                    </p:blipFill>
                    <p:spPr bwMode="blackWhite">
                      <a:xfrm>
                        <a:off x="457200" y="762000"/>
                        <a:ext cx="8199438" cy="4953000"/>
                      </a:xfrm>
                      <a:prstGeom prst="rect">
                        <a:avLst/>
                      </a:prstGeom>
                      <a:noFill/>
                      <a:extLst/>
                    </p:spPr>
                  </p:pic>
                </p:oleObj>
              </mc:Fallback>
            </mc:AlternateContent>
          </a:graphicData>
        </a:graphic>
      </p:graphicFrame>
      <p:sp>
        <p:nvSpPr>
          <p:cNvPr id="3" name="Text Box 3"/>
          <p:cNvSpPr txBox="1">
            <a:spLocks noChangeArrowheads="1"/>
          </p:cNvSpPr>
          <p:nvPr/>
        </p:nvSpPr>
        <p:spPr bwMode="auto">
          <a:xfrm>
            <a:off x="341312" y="5943600"/>
            <a:ext cx="8193088" cy="517525"/>
          </a:xfrm>
          <a:prstGeom prst="rect">
            <a:avLst/>
          </a:prstGeom>
          <a:noFill/>
          <a:ln w="12700">
            <a:noFill/>
            <a:miter lim="800000"/>
            <a:headEnd/>
            <a:tailEnd/>
          </a:ln>
        </p:spPr>
        <p:txBody>
          <a:bodyPr>
            <a:spAutoFit/>
          </a:bodyPr>
          <a:lstStyle/>
          <a:p>
            <a:pPr eaLnBrk="0" hangingPunct="0"/>
            <a:r>
              <a:rPr lang="en-US" sz="1400" dirty="0">
                <a:solidFill>
                  <a:schemeClr val="tx1"/>
                </a:solidFill>
              </a:rPr>
              <a:t>Meyer et al., </a:t>
            </a:r>
            <a:r>
              <a:rPr lang="en-CA" sz="1400" dirty="0">
                <a:solidFill>
                  <a:schemeClr val="tx1"/>
                </a:solidFill>
                <a:cs typeface="Times New Roman" pitchFamily="18" charset="0"/>
              </a:rPr>
              <a:t>Presented at APA annual meeting, May 21-26, 2005. </a:t>
            </a:r>
          </a:p>
          <a:p>
            <a:pPr eaLnBrk="0" hangingPunct="0"/>
            <a:r>
              <a:rPr lang="en-US" sz="1400" dirty="0" err="1">
                <a:solidFill>
                  <a:schemeClr val="tx1"/>
                </a:solidFill>
                <a:cs typeface="Arial" charset="0"/>
              </a:rPr>
              <a:t>McEvoy</a:t>
            </a:r>
            <a:r>
              <a:rPr lang="en-US" sz="1400" dirty="0">
                <a:solidFill>
                  <a:schemeClr val="tx1"/>
                </a:solidFill>
                <a:cs typeface="Arial" charset="0"/>
              </a:rPr>
              <a:t> JP et al. </a:t>
            </a:r>
            <a:r>
              <a:rPr lang="en-US" altLang="zh-TW" sz="1400" i="1" dirty="0" err="1">
                <a:solidFill>
                  <a:schemeClr val="tx1"/>
                </a:solidFill>
                <a:ea typeface="新細明體" charset="-120"/>
              </a:rPr>
              <a:t>Schizophr</a:t>
            </a:r>
            <a:r>
              <a:rPr lang="en-US" altLang="zh-TW" sz="1400" i="1" dirty="0">
                <a:solidFill>
                  <a:schemeClr val="tx1"/>
                </a:solidFill>
                <a:ea typeface="新細明體" charset="-120"/>
              </a:rPr>
              <a:t> Res</a:t>
            </a:r>
            <a:r>
              <a:rPr lang="en-US" altLang="zh-TW" sz="1400" dirty="0">
                <a:solidFill>
                  <a:schemeClr val="tx1"/>
                </a:solidFill>
                <a:ea typeface="新細明體" charset="-120"/>
              </a:rPr>
              <a:t>. 2005;80:19-32.</a:t>
            </a:r>
            <a:endParaRPr lang="en-US" sz="1400" dirty="0">
              <a:solidFill>
                <a:schemeClr val="tx1"/>
              </a:solidFill>
            </a:endParaRPr>
          </a:p>
        </p:txBody>
      </p:sp>
    </p:spTree>
    <p:extLst>
      <p:ext uri="{BB962C8B-B14F-4D97-AF65-F5344CB8AC3E}">
        <p14:creationId xmlns:p14="http://schemas.microsoft.com/office/powerpoint/2010/main" val="3456978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txBox="1">
            <a:spLocks noChangeArrowheads="1"/>
          </p:cNvSpPr>
          <p:nvPr/>
        </p:nvSpPr>
        <p:spPr>
          <a:xfrm>
            <a:off x="304800" y="685800"/>
            <a:ext cx="9220200" cy="114300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Weight and Diabetes are closely related!</a:t>
            </a:r>
          </a:p>
        </p:txBody>
      </p:sp>
      <p:graphicFrame>
        <p:nvGraphicFramePr>
          <p:cNvPr id="3" name="Chart 2"/>
          <p:cNvGraphicFramePr>
            <a:graphicFrameLocks noGrp="1"/>
          </p:cNvGraphicFramePr>
          <p:nvPr>
            <p:extLst>
              <p:ext uri="{D42A27DB-BD31-4B8C-83A1-F6EECF244321}">
                <p14:modId xmlns:p14="http://schemas.microsoft.com/office/powerpoint/2010/main" val="3515533643"/>
              </p:ext>
            </p:extLst>
          </p:nvPr>
        </p:nvGraphicFramePr>
        <p:xfrm>
          <a:off x="533400" y="1371600"/>
          <a:ext cx="8077200" cy="52578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ChangeArrowheads="1"/>
          </p:cNvSpPr>
          <p:nvPr/>
        </p:nvSpPr>
        <p:spPr bwMode="auto">
          <a:xfrm>
            <a:off x="-1066800" y="6611009"/>
            <a:ext cx="7924800" cy="24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nchor="b">
            <a:spAutoFit/>
          </a:bodyPr>
          <a:lstStyle>
            <a:lvl1pPr marL="57150" indent="-57150" eaLnBrk="0" hangingPunct="0">
              <a:defRPr sz="3600" b="1" baseline="30000">
                <a:solidFill>
                  <a:schemeClr val="bg1"/>
                </a:solidFill>
                <a:latin typeface="Arial" pitchFamily="34" charset="0"/>
              </a:defRPr>
            </a:lvl1pPr>
            <a:lvl2pPr marL="742950" indent="-285750" eaLnBrk="0" hangingPunct="0">
              <a:defRPr sz="3600" b="1" baseline="30000">
                <a:solidFill>
                  <a:schemeClr val="bg1"/>
                </a:solidFill>
                <a:latin typeface="Arial" pitchFamily="34" charset="0"/>
              </a:defRPr>
            </a:lvl2pPr>
            <a:lvl3pPr marL="1143000" indent="-228600" eaLnBrk="0" hangingPunct="0">
              <a:defRPr sz="3600" b="1" baseline="30000">
                <a:solidFill>
                  <a:schemeClr val="bg1"/>
                </a:solidFill>
                <a:latin typeface="Arial" pitchFamily="34" charset="0"/>
              </a:defRPr>
            </a:lvl3pPr>
            <a:lvl4pPr marL="1600200" indent="-228600" eaLnBrk="0" hangingPunct="0">
              <a:defRPr sz="3600" b="1" baseline="30000">
                <a:solidFill>
                  <a:schemeClr val="bg1"/>
                </a:solidFill>
                <a:latin typeface="Arial" pitchFamily="34" charset="0"/>
              </a:defRPr>
            </a:lvl4pPr>
            <a:lvl5pPr marL="2057400" indent="-228600" eaLnBrk="0" hangingPunct="0">
              <a:defRPr sz="3600" b="1" baseline="30000">
                <a:solidFill>
                  <a:schemeClr val="bg1"/>
                </a:solidFill>
                <a:latin typeface="Arial" pitchFamily="34" charset="0"/>
              </a:defRPr>
            </a:lvl5pPr>
            <a:lvl6pPr marL="2514600" indent="-228600" eaLnBrk="0" fontAlgn="base" hangingPunct="0">
              <a:spcBef>
                <a:spcPct val="0"/>
              </a:spcBef>
              <a:spcAft>
                <a:spcPct val="0"/>
              </a:spcAft>
              <a:defRPr sz="3600" b="1" baseline="30000">
                <a:solidFill>
                  <a:schemeClr val="bg1"/>
                </a:solidFill>
                <a:latin typeface="Arial" pitchFamily="34" charset="0"/>
              </a:defRPr>
            </a:lvl6pPr>
            <a:lvl7pPr marL="2971800" indent="-228600" eaLnBrk="0" fontAlgn="base" hangingPunct="0">
              <a:spcBef>
                <a:spcPct val="0"/>
              </a:spcBef>
              <a:spcAft>
                <a:spcPct val="0"/>
              </a:spcAft>
              <a:defRPr sz="3600" b="1" baseline="30000">
                <a:solidFill>
                  <a:schemeClr val="bg1"/>
                </a:solidFill>
                <a:latin typeface="Arial" pitchFamily="34" charset="0"/>
              </a:defRPr>
            </a:lvl7pPr>
            <a:lvl8pPr marL="3429000" indent="-228600" eaLnBrk="0" fontAlgn="base" hangingPunct="0">
              <a:spcBef>
                <a:spcPct val="0"/>
              </a:spcBef>
              <a:spcAft>
                <a:spcPct val="0"/>
              </a:spcAft>
              <a:defRPr sz="3600" b="1" baseline="30000">
                <a:solidFill>
                  <a:schemeClr val="bg1"/>
                </a:solidFill>
                <a:latin typeface="Arial" pitchFamily="34" charset="0"/>
              </a:defRPr>
            </a:lvl8pPr>
            <a:lvl9pPr marL="3886200" indent="-228600" eaLnBrk="0" fontAlgn="base" hangingPunct="0">
              <a:spcBef>
                <a:spcPct val="0"/>
              </a:spcBef>
              <a:spcAft>
                <a:spcPct val="0"/>
              </a:spcAft>
              <a:defRPr sz="3600" b="1" baseline="30000">
                <a:solidFill>
                  <a:schemeClr val="bg1"/>
                </a:solidFill>
                <a:latin typeface="Arial" pitchFamily="34" charset="0"/>
              </a:defRPr>
            </a:lvl9pPr>
          </a:lstStyle>
          <a:p>
            <a:pPr algn="r" fontAlgn="base">
              <a:lnSpc>
                <a:spcPct val="70000"/>
              </a:lnSpc>
              <a:spcBef>
                <a:spcPct val="0"/>
              </a:spcBef>
              <a:spcAft>
                <a:spcPts val="500"/>
              </a:spcAft>
            </a:pPr>
            <a:r>
              <a:rPr lang="en-US" sz="1400" b="0" dirty="0" err="1">
                <a:solidFill>
                  <a:schemeClr val="tx1"/>
                </a:solidFill>
                <a:latin typeface="Georgia" pitchFamily="18" charset="0"/>
              </a:rPr>
              <a:t>Mokdad</a:t>
            </a:r>
            <a:r>
              <a:rPr lang="en-US" sz="1400" b="0" dirty="0">
                <a:solidFill>
                  <a:schemeClr val="tx1"/>
                </a:solidFill>
                <a:latin typeface="Georgia" pitchFamily="18" charset="0"/>
              </a:rPr>
              <a:t> et al. </a:t>
            </a:r>
            <a:r>
              <a:rPr lang="en-US" sz="1400" b="0" i="1" dirty="0">
                <a:solidFill>
                  <a:schemeClr val="tx1"/>
                </a:solidFill>
                <a:latin typeface="Georgia" pitchFamily="18" charset="0"/>
              </a:rPr>
              <a:t>Diabetes Care</a:t>
            </a:r>
            <a:r>
              <a:rPr lang="en-US" sz="1400" b="0" dirty="0">
                <a:solidFill>
                  <a:schemeClr val="tx1"/>
                </a:solidFill>
                <a:latin typeface="Georgia" pitchFamily="18" charset="0"/>
              </a:rPr>
              <a:t>. 2000;23:1278; </a:t>
            </a:r>
            <a:r>
              <a:rPr lang="en-US" sz="1400" b="0" dirty="0" err="1">
                <a:solidFill>
                  <a:schemeClr val="tx1"/>
                </a:solidFill>
                <a:latin typeface="Georgia" pitchFamily="18" charset="0"/>
              </a:rPr>
              <a:t>Mokdad</a:t>
            </a:r>
            <a:r>
              <a:rPr lang="en-US" sz="1400" b="0" dirty="0">
                <a:solidFill>
                  <a:schemeClr val="tx1"/>
                </a:solidFill>
                <a:latin typeface="Georgia" pitchFamily="18" charset="0"/>
              </a:rPr>
              <a:t> et al. </a:t>
            </a:r>
            <a:r>
              <a:rPr lang="en-US" sz="1400" b="0" i="1" dirty="0">
                <a:solidFill>
                  <a:schemeClr val="tx1"/>
                </a:solidFill>
                <a:latin typeface="Georgia" pitchFamily="18" charset="0"/>
              </a:rPr>
              <a:t>JAMA. </a:t>
            </a:r>
            <a:r>
              <a:rPr lang="en-US" sz="1400" b="0" dirty="0">
                <a:solidFill>
                  <a:schemeClr val="tx1"/>
                </a:solidFill>
                <a:latin typeface="Georgia" pitchFamily="18" charset="0"/>
              </a:rPr>
              <a:t>1999;282:1519;</a:t>
            </a:r>
            <a:r>
              <a:rPr lang="en-US" sz="1400" b="0" baseline="0" dirty="0">
                <a:solidFill>
                  <a:schemeClr val="tx1"/>
                </a:solidFill>
                <a:latin typeface="Georgia" pitchFamily="18" charset="0"/>
              </a:rPr>
              <a:t> </a:t>
            </a:r>
            <a:r>
              <a:rPr lang="en-US" sz="1400" b="0" dirty="0" err="1">
                <a:solidFill>
                  <a:schemeClr val="tx1"/>
                </a:solidFill>
                <a:latin typeface="Georgia" pitchFamily="18" charset="0"/>
              </a:rPr>
              <a:t>Mokdad</a:t>
            </a:r>
            <a:r>
              <a:rPr lang="en-US" sz="1400" b="0" dirty="0">
                <a:solidFill>
                  <a:schemeClr val="tx1"/>
                </a:solidFill>
                <a:latin typeface="Georgia" pitchFamily="18" charset="0"/>
              </a:rPr>
              <a:t> et al. </a:t>
            </a:r>
            <a:r>
              <a:rPr lang="en-US" sz="1400" b="0" i="1" dirty="0">
                <a:solidFill>
                  <a:schemeClr val="tx1"/>
                </a:solidFill>
                <a:latin typeface="Georgia" pitchFamily="18" charset="0"/>
              </a:rPr>
              <a:t>JAMA.</a:t>
            </a:r>
            <a:r>
              <a:rPr lang="en-US" sz="1400" b="0" dirty="0">
                <a:solidFill>
                  <a:schemeClr val="tx1"/>
                </a:solidFill>
                <a:latin typeface="Georgia" pitchFamily="18" charset="0"/>
              </a:rPr>
              <a:t> 2001;286:1195.</a:t>
            </a:r>
          </a:p>
        </p:txBody>
      </p:sp>
    </p:spTree>
    <p:extLst>
      <p:ext uri="{BB962C8B-B14F-4D97-AF65-F5344CB8AC3E}">
        <p14:creationId xmlns:p14="http://schemas.microsoft.com/office/powerpoint/2010/main" val="4245840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6725" y="5874078"/>
            <a:ext cx="8135938" cy="523220"/>
          </a:xfrm>
          <a:prstGeom prst="rect">
            <a:avLst/>
          </a:prstGeom>
          <a:noFill/>
          <a:ln w="12700">
            <a:noFill/>
            <a:miter lim="800000"/>
            <a:headEnd/>
            <a:tailEnd/>
          </a:ln>
        </p:spPr>
        <p:txBody>
          <a:bodyPr anchor="ctr">
            <a:spAutoFit/>
          </a:bodyPr>
          <a:lstStyle/>
          <a:p>
            <a:r>
              <a:rPr lang="en-US" sz="1400" dirty="0">
                <a:cs typeface="Arial" charset="0"/>
              </a:rPr>
              <a:t>Adapted from: International Diabetes Center (IDC). Available at: </a:t>
            </a:r>
            <a:r>
              <a:rPr lang="en-US" sz="1400" dirty="0">
                <a:cs typeface="Arial" charset="0"/>
                <a:hlinkClick r:id="rId2"/>
              </a:rPr>
              <a:t>www.parknicollet.com/diabetes/disease/diagnosing.cfm</a:t>
            </a:r>
            <a:r>
              <a:rPr lang="en-US" sz="1400" dirty="0">
                <a:cs typeface="Arial" charset="0"/>
              </a:rPr>
              <a:t>. Accessed March 26, 2006.</a:t>
            </a:r>
          </a:p>
        </p:txBody>
      </p:sp>
      <p:sp>
        <p:nvSpPr>
          <p:cNvPr id="3" name="Rectangle 3"/>
          <p:cNvSpPr>
            <a:spLocks noChangeArrowheads="1"/>
          </p:cNvSpPr>
          <p:nvPr/>
        </p:nvSpPr>
        <p:spPr bwMode="invGray">
          <a:xfrm>
            <a:off x="2819400" y="3762375"/>
            <a:ext cx="4711700" cy="1296988"/>
          </a:xfrm>
          <a:prstGeom prst="rect">
            <a:avLst/>
          </a:prstGeom>
          <a:solidFill>
            <a:schemeClr val="bg2"/>
          </a:solidFill>
          <a:ln w="25400">
            <a:solidFill>
              <a:schemeClr val="tx1"/>
            </a:solidFill>
            <a:miter lim="800000"/>
            <a:headEnd/>
            <a:tailEnd/>
          </a:ln>
        </p:spPr>
        <p:txBody>
          <a:bodyPr wrap="none" anchor="ctr"/>
          <a:lstStyle/>
          <a:p>
            <a:endParaRPr lang="en-US">
              <a:solidFill>
                <a:prstClr val="black"/>
              </a:solidFill>
            </a:endParaRPr>
          </a:p>
        </p:txBody>
      </p:sp>
      <p:sp>
        <p:nvSpPr>
          <p:cNvPr id="4" name="Line 4"/>
          <p:cNvSpPr>
            <a:spLocks noChangeShapeType="1"/>
          </p:cNvSpPr>
          <p:nvPr/>
        </p:nvSpPr>
        <p:spPr bwMode="auto">
          <a:xfrm flipV="1">
            <a:off x="2797175" y="4570413"/>
            <a:ext cx="4773613" cy="9525"/>
          </a:xfrm>
          <a:prstGeom prst="line">
            <a:avLst/>
          </a:prstGeom>
          <a:noFill/>
          <a:ln w="12700">
            <a:solidFill>
              <a:srgbClr val="99CCFF"/>
            </a:solidFill>
            <a:prstDash val="sysDot"/>
            <a:round/>
            <a:headEnd type="none" w="sm" len="sm"/>
            <a:tailEnd type="none" w="sm" len="sm"/>
          </a:ln>
        </p:spPr>
        <p:txBody>
          <a:bodyPr wrap="none" anchor="ctr"/>
          <a:lstStyle/>
          <a:p>
            <a:endParaRPr lang="en-US">
              <a:solidFill>
                <a:prstClr val="black"/>
              </a:solidFill>
            </a:endParaRPr>
          </a:p>
        </p:txBody>
      </p:sp>
      <p:sp>
        <p:nvSpPr>
          <p:cNvPr id="5" name="Rectangle 5"/>
          <p:cNvSpPr>
            <a:spLocks noChangeArrowheads="1"/>
          </p:cNvSpPr>
          <p:nvPr/>
        </p:nvSpPr>
        <p:spPr bwMode="auto">
          <a:xfrm>
            <a:off x="3775075" y="5426075"/>
            <a:ext cx="2992438" cy="396875"/>
          </a:xfrm>
          <a:prstGeom prst="rect">
            <a:avLst/>
          </a:prstGeom>
          <a:noFill/>
          <a:ln w="9525">
            <a:noFill/>
            <a:miter lim="800000"/>
            <a:headEnd/>
            <a:tailEnd/>
          </a:ln>
        </p:spPr>
        <p:txBody>
          <a:bodyPr lIns="92075" tIns="46038" rIns="92075" bIns="46038">
            <a:spAutoFit/>
          </a:bodyPr>
          <a:lstStyle/>
          <a:p>
            <a:pPr algn="ctr"/>
            <a:r>
              <a:rPr lang="en-US" sz="2000">
                <a:solidFill>
                  <a:prstClr val="black"/>
                </a:solidFill>
                <a:cs typeface="Arial" charset="0"/>
              </a:rPr>
              <a:t>Years of Diabetes</a:t>
            </a:r>
          </a:p>
        </p:txBody>
      </p:sp>
      <p:sp>
        <p:nvSpPr>
          <p:cNvPr id="6" name="Rectangle 6"/>
          <p:cNvSpPr>
            <a:spLocks noChangeArrowheads="1"/>
          </p:cNvSpPr>
          <p:nvPr/>
        </p:nvSpPr>
        <p:spPr bwMode="blackWhite">
          <a:xfrm>
            <a:off x="2820988" y="1558925"/>
            <a:ext cx="4732337" cy="501650"/>
          </a:xfrm>
          <a:prstGeom prst="rect">
            <a:avLst/>
          </a:prstGeom>
          <a:noFill/>
          <a:ln w="9525">
            <a:noFill/>
            <a:miter lim="800000"/>
            <a:headEnd/>
            <a:tailEnd/>
          </a:ln>
          <a:effectLst/>
        </p:spPr>
        <p:txBody>
          <a:bodyPr wrap="none" lIns="92075" tIns="46038" rIns="92075" bIns="46038" anchor="ctr"/>
          <a:lstStyle/>
          <a:p>
            <a:pPr>
              <a:defRPr/>
            </a:pPr>
            <a:r>
              <a:rPr lang="en-US" sz="2000" dirty="0">
                <a:solidFill>
                  <a:prstClr val="black"/>
                </a:solidFill>
                <a:cs typeface="Arial" charset="0"/>
              </a:rPr>
              <a:t>				   Uncontrolled </a:t>
            </a:r>
          </a:p>
          <a:p>
            <a:pPr>
              <a:defRPr/>
            </a:pPr>
            <a:r>
              <a:rPr lang="en-US" sz="2000" dirty="0">
                <a:solidFill>
                  <a:prstClr val="black"/>
                </a:solidFill>
                <a:cs typeface="Arial" charset="0"/>
              </a:rPr>
              <a:t>Obesity         IGT       Diabetes	 Hyperglycemia	</a:t>
            </a:r>
            <a:r>
              <a:rPr lang="en-US" sz="2000" dirty="0">
                <a:solidFill>
                  <a:prstClr val="black"/>
                </a:solidFill>
                <a:effectLst>
                  <a:outerShdw blurRad="38100" dist="38100" dir="2700000" algn="tl">
                    <a:srgbClr val="000000"/>
                  </a:outerShdw>
                </a:effectLst>
                <a:cs typeface="Arial" charset="0"/>
              </a:rPr>
              <a:t>  </a:t>
            </a:r>
          </a:p>
        </p:txBody>
      </p:sp>
      <p:sp>
        <p:nvSpPr>
          <p:cNvPr id="7" name="Rectangle 7"/>
          <p:cNvSpPr>
            <a:spLocks noChangeArrowheads="1"/>
          </p:cNvSpPr>
          <p:nvPr/>
        </p:nvSpPr>
        <p:spPr bwMode="auto">
          <a:xfrm>
            <a:off x="501650" y="3897313"/>
            <a:ext cx="1935163" cy="701675"/>
          </a:xfrm>
          <a:prstGeom prst="rect">
            <a:avLst/>
          </a:prstGeom>
          <a:noFill/>
          <a:ln w="9525">
            <a:noFill/>
            <a:miter lim="800000"/>
            <a:headEnd/>
            <a:tailEnd/>
          </a:ln>
        </p:spPr>
        <p:txBody>
          <a:bodyPr lIns="92075" tIns="46038" rIns="92075" bIns="46038">
            <a:spAutoFit/>
          </a:bodyPr>
          <a:lstStyle/>
          <a:p>
            <a:pPr algn="ctr"/>
            <a:r>
              <a:rPr lang="en-US" sz="2000">
                <a:solidFill>
                  <a:prstClr val="black"/>
                </a:solidFill>
                <a:cs typeface="Arial" charset="0"/>
              </a:rPr>
              <a:t>Relative </a:t>
            </a:r>
            <a:r>
              <a:rPr lang="en-US" sz="2000">
                <a:solidFill>
                  <a:prstClr val="black"/>
                </a:solidFill>
                <a:cs typeface="Arial" charset="0"/>
                <a:sym typeface="Symbol" pitchFamily="18" charset="2"/>
              </a:rPr>
              <a:t>-Cell </a:t>
            </a:r>
            <a:r>
              <a:rPr lang="en-US" sz="2000">
                <a:solidFill>
                  <a:prstClr val="black"/>
                </a:solidFill>
                <a:cs typeface="Arial" charset="0"/>
              </a:rPr>
              <a:t>Function</a:t>
            </a:r>
          </a:p>
        </p:txBody>
      </p:sp>
      <p:sp>
        <p:nvSpPr>
          <p:cNvPr id="8" name="Rectangle 9"/>
          <p:cNvSpPr>
            <a:spLocks noChangeArrowheads="1"/>
          </p:cNvSpPr>
          <p:nvPr/>
        </p:nvSpPr>
        <p:spPr bwMode="auto">
          <a:xfrm>
            <a:off x="3214688" y="5135563"/>
            <a:ext cx="366712"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-20</a:t>
            </a:r>
          </a:p>
        </p:txBody>
      </p:sp>
      <p:sp>
        <p:nvSpPr>
          <p:cNvPr id="9" name="Rectangle 10"/>
          <p:cNvSpPr>
            <a:spLocks noChangeArrowheads="1"/>
          </p:cNvSpPr>
          <p:nvPr/>
        </p:nvSpPr>
        <p:spPr bwMode="auto">
          <a:xfrm>
            <a:off x="3836988" y="5135563"/>
            <a:ext cx="366712"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-10</a:t>
            </a:r>
          </a:p>
        </p:txBody>
      </p:sp>
      <p:sp>
        <p:nvSpPr>
          <p:cNvPr id="10" name="Rectangle 11"/>
          <p:cNvSpPr>
            <a:spLocks noChangeArrowheads="1"/>
          </p:cNvSpPr>
          <p:nvPr/>
        </p:nvSpPr>
        <p:spPr bwMode="auto">
          <a:xfrm>
            <a:off x="4583113" y="5135563"/>
            <a:ext cx="141287"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0</a:t>
            </a:r>
          </a:p>
        </p:txBody>
      </p:sp>
      <p:sp>
        <p:nvSpPr>
          <p:cNvPr id="11" name="Rectangle 12"/>
          <p:cNvSpPr>
            <a:spLocks noChangeArrowheads="1"/>
          </p:cNvSpPr>
          <p:nvPr/>
        </p:nvSpPr>
        <p:spPr bwMode="auto">
          <a:xfrm>
            <a:off x="5127625" y="5135563"/>
            <a:ext cx="282575"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10</a:t>
            </a:r>
          </a:p>
        </p:txBody>
      </p:sp>
      <p:sp>
        <p:nvSpPr>
          <p:cNvPr id="12" name="Rectangle 13"/>
          <p:cNvSpPr>
            <a:spLocks noChangeArrowheads="1"/>
          </p:cNvSpPr>
          <p:nvPr/>
        </p:nvSpPr>
        <p:spPr bwMode="auto">
          <a:xfrm>
            <a:off x="5773738" y="5135563"/>
            <a:ext cx="282575"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20</a:t>
            </a:r>
          </a:p>
        </p:txBody>
      </p:sp>
      <p:sp>
        <p:nvSpPr>
          <p:cNvPr id="13" name="Rectangle 14"/>
          <p:cNvSpPr>
            <a:spLocks noChangeArrowheads="1"/>
          </p:cNvSpPr>
          <p:nvPr/>
        </p:nvSpPr>
        <p:spPr bwMode="auto">
          <a:xfrm>
            <a:off x="6411913" y="5135563"/>
            <a:ext cx="282575" cy="304800"/>
          </a:xfrm>
          <a:prstGeom prst="rect">
            <a:avLst/>
          </a:prstGeom>
          <a:noFill/>
          <a:ln w="9525">
            <a:noFill/>
            <a:miter lim="800000"/>
            <a:headEnd/>
            <a:tailEnd/>
          </a:ln>
        </p:spPr>
        <p:txBody>
          <a:bodyPr wrap="none" lIns="0" tIns="0" rIns="0" bIns="0">
            <a:spAutoFit/>
          </a:bodyPr>
          <a:lstStyle/>
          <a:p>
            <a:pPr algn="ctr"/>
            <a:r>
              <a:rPr lang="en-US" sz="2000">
                <a:solidFill>
                  <a:prstClr val="black"/>
                </a:solidFill>
                <a:cs typeface="Arial" charset="0"/>
              </a:rPr>
              <a:t>30</a:t>
            </a:r>
          </a:p>
        </p:txBody>
      </p:sp>
      <p:sp>
        <p:nvSpPr>
          <p:cNvPr id="14" name="Rectangle 15"/>
          <p:cNvSpPr>
            <a:spLocks noChangeArrowheads="1"/>
          </p:cNvSpPr>
          <p:nvPr/>
        </p:nvSpPr>
        <p:spPr bwMode="auto">
          <a:xfrm>
            <a:off x="887413" y="2417763"/>
            <a:ext cx="1268412" cy="701675"/>
          </a:xfrm>
          <a:prstGeom prst="rect">
            <a:avLst/>
          </a:prstGeom>
          <a:noFill/>
          <a:ln w="9525">
            <a:noFill/>
            <a:miter lim="800000"/>
            <a:headEnd/>
            <a:tailEnd/>
          </a:ln>
        </p:spPr>
        <p:txBody>
          <a:bodyPr lIns="92075" tIns="46038" rIns="92075" bIns="46038">
            <a:spAutoFit/>
          </a:bodyPr>
          <a:lstStyle/>
          <a:p>
            <a:pPr algn="ctr"/>
            <a:r>
              <a:rPr lang="en-US" sz="2000" dirty="0">
                <a:solidFill>
                  <a:prstClr val="black"/>
                </a:solidFill>
                <a:cs typeface="Arial" charset="0"/>
              </a:rPr>
              <a:t>Plasma</a:t>
            </a:r>
          </a:p>
          <a:p>
            <a:pPr algn="ctr"/>
            <a:r>
              <a:rPr lang="en-US" sz="2000" dirty="0">
                <a:solidFill>
                  <a:prstClr val="black"/>
                </a:solidFill>
                <a:cs typeface="Arial" charset="0"/>
              </a:rPr>
              <a:t>Glucose</a:t>
            </a:r>
          </a:p>
        </p:txBody>
      </p:sp>
      <p:sp>
        <p:nvSpPr>
          <p:cNvPr id="15" name="Rectangle 16"/>
          <p:cNvSpPr>
            <a:spLocks noChangeArrowheads="1"/>
          </p:cNvSpPr>
          <p:nvPr/>
        </p:nvSpPr>
        <p:spPr bwMode="auto">
          <a:xfrm>
            <a:off x="5510213" y="3946525"/>
            <a:ext cx="2039937" cy="366713"/>
          </a:xfrm>
          <a:prstGeom prst="rect">
            <a:avLst/>
          </a:prstGeom>
          <a:noFill/>
          <a:ln w="9525">
            <a:noFill/>
            <a:miter lim="800000"/>
            <a:headEnd/>
            <a:tailEnd/>
          </a:ln>
        </p:spPr>
        <p:txBody>
          <a:bodyPr wrap="none" lIns="92075" tIns="46038" rIns="92075" bIns="46038">
            <a:spAutoFit/>
          </a:bodyPr>
          <a:lstStyle/>
          <a:p>
            <a:r>
              <a:rPr lang="en-US">
                <a:solidFill>
                  <a:prstClr val="black"/>
                </a:solidFill>
                <a:cs typeface="Arial" charset="0"/>
              </a:rPr>
              <a:t>Insulin Resistance</a:t>
            </a:r>
          </a:p>
        </p:txBody>
      </p:sp>
      <p:sp>
        <p:nvSpPr>
          <p:cNvPr id="16" name="Rectangle 17"/>
          <p:cNvSpPr>
            <a:spLocks noChangeArrowheads="1"/>
          </p:cNvSpPr>
          <p:nvPr/>
        </p:nvSpPr>
        <p:spPr bwMode="auto">
          <a:xfrm>
            <a:off x="6096000" y="4562475"/>
            <a:ext cx="1455737" cy="366713"/>
          </a:xfrm>
          <a:prstGeom prst="rect">
            <a:avLst/>
          </a:prstGeom>
          <a:noFill/>
          <a:ln w="9525">
            <a:noFill/>
            <a:miter lim="800000"/>
            <a:headEnd/>
            <a:tailEnd/>
          </a:ln>
        </p:spPr>
        <p:txBody>
          <a:bodyPr wrap="none" lIns="92075" tIns="46038" rIns="92075" bIns="46038">
            <a:spAutoFit/>
          </a:bodyPr>
          <a:lstStyle/>
          <a:p>
            <a:r>
              <a:rPr lang="en-US" dirty="0">
                <a:solidFill>
                  <a:prstClr val="black"/>
                </a:solidFill>
                <a:cs typeface="Arial" charset="0"/>
              </a:rPr>
              <a:t>Insulin Level</a:t>
            </a:r>
          </a:p>
        </p:txBody>
      </p:sp>
      <p:sp>
        <p:nvSpPr>
          <p:cNvPr id="17" name="Rectangle 18"/>
          <p:cNvSpPr>
            <a:spLocks noChangeArrowheads="1"/>
          </p:cNvSpPr>
          <p:nvPr/>
        </p:nvSpPr>
        <p:spPr bwMode="auto">
          <a:xfrm>
            <a:off x="1358900" y="3108325"/>
            <a:ext cx="1370013" cy="304800"/>
          </a:xfrm>
          <a:prstGeom prst="rect">
            <a:avLst/>
          </a:prstGeom>
          <a:noFill/>
          <a:ln w="9525">
            <a:noFill/>
            <a:miter lim="800000"/>
            <a:headEnd/>
            <a:tailEnd/>
          </a:ln>
        </p:spPr>
        <p:txBody>
          <a:bodyPr wrap="none" lIns="0" tIns="0" rIns="0" bIns="0">
            <a:spAutoFit/>
          </a:bodyPr>
          <a:lstStyle/>
          <a:p>
            <a:pPr algn="r"/>
            <a:r>
              <a:rPr lang="en-US" sz="2000">
                <a:solidFill>
                  <a:prstClr val="black"/>
                </a:solidFill>
                <a:cs typeface="Arial" charset="0"/>
              </a:rPr>
              <a:t>126 (mg/dL)</a:t>
            </a:r>
          </a:p>
        </p:txBody>
      </p:sp>
      <p:sp>
        <p:nvSpPr>
          <p:cNvPr id="18" name="Rectangle 24"/>
          <p:cNvSpPr>
            <a:spLocks noChangeArrowheads="1"/>
          </p:cNvSpPr>
          <p:nvPr/>
        </p:nvSpPr>
        <p:spPr bwMode="invGray">
          <a:xfrm>
            <a:off x="2805113" y="2163763"/>
            <a:ext cx="4713287" cy="1450975"/>
          </a:xfrm>
          <a:prstGeom prst="rect">
            <a:avLst/>
          </a:prstGeom>
          <a:solidFill>
            <a:schemeClr val="bg2"/>
          </a:solidFill>
          <a:ln w="25400">
            <a:solidFill>
              <a:schemeClr val="tx1"/>
            </a:solidFill>
            <a:miter lim="800000"/>
            <a:headEnd/>
            <a:tailEnd/>
          </a:ln>
        </p:spPr>
        <p:txBody>
          <a:bodyPr wrap="none" anchor="ctr"/>
          <a:lstStyle/>
          <a:p>
            <a:endParaRPr lang="en-US">
              <a:solidFill>
                <a:prstClr val="black"/>
              </a:solidFill>
            </a:endParaRPr>
          </a:p>
        </p:txBody>
      </p:sp>
      <p:grpSp>
        <p:nvGrpSpPr>
          <p:cNvPr id="19" name="Group 25"/>
          <p:cNvGrpSpPr>
            <a:grpSpLocks/>
          </p:cNvGrpSpPr>
          <p:nvPr/>
        </p:nvGrpSpPr>
        <p:grpSpPr bwMode="auto">
          <a:xfrm>
            <a:off x="3124200" y="2393950"/>
            <a:ext cx="3914775" cy="2579688"/>
            <a:chOff x="2459" y="1324"/>
            <a:chExt cx="3004" cy="1843"/>
          </a:xfrm>
        </p:grpSpPr>
        <p:sp>
          <p:nvSpPr>
            <p:cNvPr id="20" name="Freeform 26"/>
            <p:cNvSpPr>
              <a:spLocks/>
            </p:cNvSpPr>
            <p:nvPr/>
          </p:nvSpPr>
          <p:spPr bwMode="auto">
            <a:xfrm>
              <a:off x="2459" y="2416"/>
              <a:ext cx="2983" cy="416"/>
            </a:xfrm>
            <a:custGeom>
              <a:avLst/>
              <a:gdLst>
                <a:gd name="T0" fmla="*/ 0 w 3601"/>
                <a:gd name="T1" fmla="*/ 317 h 456"/>
                <a:gd name="T2" fmla="*/ 53 w 3601"/>
                <a:gd name="T3" fmla="*/ 249 h 456"/>
                <a:gd name="T4" fmla="*/ 106 w 3601"/>
                <a:gd name="T5" fmla="*/ 183 h 456"/>
                <a:gd name="T6" fmla="*/ 158 w 3601"/>
                <a:gd name="T7" fmla="*/ 122 h 456"/>
                <a:gd name="T8" fmla="*/ 185 w 3601"/>
                <a:gd name="T9" fmla="*/ 94 h 456"/>
                <a:gd name="T10" fmla="*/ 210 w 3601"/>
                <a:gd name="T11" fmla="*/ 72 h 456"/>
                <a:gd name="T12" fmla="*/ 238 w 3601"/>
                <a:gd name="T13" fmla="*/ 56 h 456"/>
                <a:gd name="T14" fmla="*/ 263 w 3601"/>
                <a:gd name="T15" fmla="*/ 39 h 456"/>
                <a:gd name="T16" fmla="*/ 316 w 3601"/>
                <a:gd name="T17" fmla="*/ 22 h 456"/>
                <a:gd name="T18" fmla="*/ 373 w 3601"/>
                <a:gd name="T19" fmla="*/ 12 h 456"/>
                <a:gd name="T20" fmla="*/ 426 w 3601"/>
                <a:gd name="T21" fmla="*/ 5 h 456"/>
                <a:gd name="T22" fmla="*/ 478 w 3601"/>
                <a:gd name="T23" fmla="*/ 0 h 456"/>
                <a:gd name="T24" fmla="*/ 531 w 3601"/>
                <a:gd name="T25" fmla="*/ 0 h 456"/>
                <a:gd name="T26" fmla="*/ 637 w 3601"/>
                <a:gd name="T27" fmla="*/ 5 h 456"/>
                <a:gd name="T28" fmla="*/ 848 w 3601"/>
                <a:gd name="T29" fmla="*/ 5 h 456"/>
                <a:gd name="T30" fmla="*/ 1059 w 3601"/>
                <a:gd name="T31" fmla="*/ 5 h 456"/>
                <a:gd name="T32" fmla="*/ 1270 w 3601"/>
                <a:gd name="T33" fmla="*/ 5 h 456"/>
                <a:gd name="T34" fmla="*/ 1376 w 3601"/>
                <a:gd name="T35" fmla="*/ 5 h 456"/>
                <a:gd name="T36" fmla="*/ 1485 w 3601"/>
                <a:gd name="T37" fmla="*/ 5 h 456"/>
                <a:gd name="T38" fmla="*/ 1696 w 3601"/>
                <a:gd name="T39" fmla="*/ 5 h 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1"/>
                <a:gd name="T61" fmla="*/ 0 h 456"/>
                <a:gd name="T62" fmla="*/ 3601 w 3601"/>
                <a:gd name="T63" fmla="*/ 456 h 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1" h="456">
                  <a:moveTo>
                    <a:pt x="0" y="456"/>
                  </a:moveTo>
                  <a:lnTo>
                    <a:pt x="112" y="360"/>
                  </a:lnTo>
                  <a:lnTo>
                    <a:pt x="224" y="264"/>
                  </a:lnTo>
                  <a:lnTo>
                    <a:pt x="336" y="176"/>
                  </a:lnTo>
                  <a:lnTo>
                    <a:pt x="392" y="136"/>
                  </a:lnTo>
                  <a:lnTo>
                    <a:pt x="448" y="104"/>
                  </a:lnTo>
                  <a:lnTo>
                    <a:pt x="504" y="80"/>
                  </a:lnTo>
                  <a:lnTo>
                    <a:pt x="560" y="56"/>
                  </a:lnTo>
                  <a:lnTo>
                    <a:pt x="672" y="32"/>
                  </a:lnTo>
                  <a:lnTo>
                    <a:pt x="792" y="16"/>
                  </a:lnTo>
                  <a:lnTo>
                    <a:pt x="904" y="8"/>
                  </a:lnTo>
                  <a:lnTo>
                    <a:pt x="1016" y="0"/>
                  </a:lnTo>
                  <a:lnTo>
                    <a:pt x="1128" y="0"/>
                  </a:lnTo>
                  <a:lnTo>
                    <a:pt x="1352" y="8"/>
                  </a:lnTo>
                  <a:lnTo>
                    <a:pt x="1801" y="8"/>
                  </a:lnTo>
                  <a:lnTo>
                    <a:pt x="2249" y="8"/>
                  </a:lnTo>
                  <a:lnTo>
                    <a:pt x="2697" y="8"/>
                  </a:lnTo>
                  <a:lnTo>
                    <a:pt x="2921" y="8"/>
                  </a:lnTo>
                  <a:lnTo>
                    <a:pt x="3153" y="8"/>
                  </a:lnTo>
                  <a:lnTo>
                    <a:pt x="3601" y="8"/>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solidFill>
                  <a:prstClr val="black"/>
                </a:solidFill>
              </a:endParaRPr>
            </a:p>
          </p:txBody>
        </p:sp>
        <p:sp>
          <p:nvSpPr>
            <p:cNvPr id="21" name="Freeform 27"/>
            <p:cNvSpPr>
              <a:spLocks/>
            </p:cNvSpPr>
            <p:nvPr/>
          </p:nvSpPr>
          <p:spPr bwMode="auto">
            <a:xfrm>
              <a:off x="2459" y="2511"/>
              <a:ext cx="2983" cy="656"/>
            </a:xfrm>
            <a:custGeom>
              <a:avLst/>
              <a:gdLst>
                <a:gd name="T0" fmla="*/ 0 w 3601"/>
                <a:gd name="T1" fmla="*/ 270 h 720"/>
                <a:gd name="T2" fmla="*/ 53 w 3601"/>
                <a:gd name="T3" fmla="*/ 215 h 720"/>
                <a:gd name="T4" fmla="*/ 106 w 3601"/>
                <a:gd name="T5" fmla="*/ 159 h 720"/>
                <a:gd name="T6" fmla="*/ 158 w 3601"/>
                <a:gd name="T7" fmla="*/ 105 h 720"/>
                <a:gd name="T8" fmla="*/ 185 w 3601"/>
                <a:gd name="T9" fmla="*/ 82 h 720"/>
                <a:gd name="T10" fmla="*/ 210 w 3601"/>
                <a:gd name="T11" fmla="*/ 66 h 720"/>
                <a:gd name="T12" fmla="*/ 263 w 3601"/>
                <a:gd name="T13" fmla="*/ 33 h 720"/>
                <a:gd name="T14" fmla="*/ 316 w 3601"/>
                <a:gd name="T15" fmla="*/ 12 h 720"/>
                <a:gd name="T16" fmla="*/ 373 w 3601"/>
                <a:gd name="T17" fmla="*/ 0 h 720"/>
                <a:gd name="T18" fmla="*/ 426 w 3601"/>
                <a:gd name="T19" fmla="*/ 0 h 720"/>
                <a:gd name="T20" fmla="*/ 452 w 3601"/>
                <a:gd name="T21" fmla="*/ 5 h 720"/>
                <a:gd name="T22" fmla="*/ 478 w 3601"/>
                <a:gd name="T23" fmla="*/ 16 h 720"/>
                <a:gd name="T24" fmla="*/ 531 w 3601"/>
                <a:gd name="T25" fmla="*/ 56 h 720"/>
                <a:gd name="T26" fmla="*/ 584 w 3601"/>
                <a:gd name="T27" fmla="*/ 94 h 720"/>
                <a:gd name="T28" fmla="*/ 637 w 3601"/>
                <a:gd name="T29" fmla="*/ 132 h 720"/>
                <a:gd name="T30" fmla="*/ 690 w 3601"/>
                <a:gd name="T31" fmla="*/ 166 h 720"/>
                <a:gd name="T32" fmla="*/ 742 w 3601"/>
                <a:gd name="T33" fmla="*/ 204 h 720"/>
                <a:gd name="T34" fmla="*/ 795 w 3601"/>
                <a:gd name="T35" fmla="*/ 237 h 720"/>
                <a:gd name="T36" fmla="*/ 848 w 3601"/>
                <a:gd name="T37" fmla="*/ 270 h 720"/>
                <a:gd name="T38" fmla="*/ 901 w 3601"/>
                <a:gd name="T39" fmla="*/ 292 h 720"/>
                <a:gd name="T40" fmla="*/ 953 w 3601"/>
                <a:gd name="T41" fmla="*/ 313 h 720"/>
                <a:gd name="T42" fmla="*/ 1059 w 3601"/>
                <a:gd name="T43" fmla="*/ 347 h 720"/>
                <a:gd name="T44" fmla="*/ 1165 w 3601"/>
                <a:gd name="T45" fmla="*/ 375 h 720"/>
                <a:gd name="T46" fmla="*/ 1270 w 3601"/>
                <a:gd name="T47" fmla="*/ 403 h 720"/>
                <a:gd name="T48" fmla="*/ 1376 w 3601"/>
                <a:gd name="T49" fmla="*/ 430 h 720"/>
                <a:gd name="T50" fmla="*/ 1485 w 3601"/>
                <a:gd name="T51" fmla="*/ 453 h 720"/>
                <a:gd name="T52" fmla="*/ 1696 w 3601"/>
                <a:gd name="T53" fmla="*/ 497 h 7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1"/>
                <a:gd name="T82" fmla="*/ 0 h 720"/>
                <a:gd name="T83" fmla="*/ 3601 w 3601"/>
                <a:gd name="T84" fmla="*/ 720 h 7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1" h="720">
                  <a:moveTo>
                    <a:pt x="0" y="392"/>
                  </a:moveTo>
                  <a:lnTo>
                    <a:pt x="112" y="312"/>
                  </a:lnTo>
                  <a:lnTo>
                    <a:pt x="224" y="232"/>
                  </a:lnTo>
                  <a:lnTo>
                    <a:pt x="336" y="152"/>
                  </a:lnTo>
                  <a:lnTo>
                    <a:pt x="392" y="120"/>
                  </a:lnTo>
                  <a:lnTo>
                    <a:pt x="448" y="96"/>
                  </a:lnTo>
                  <a:lnTo>
                    <a:pt x="560" y="48"/>
                  </a:lnTo>
                  <a:lnTo>
                    <a:pt x="672" y="16"/>
                  </a:lnTo>
                  <a:lnTo>
                    <a:pt x="792" y="0"/>
                  </a:lnTo>
                  <a:lnTo>
                    <a:pt x="904" y="0"/>
                  </a:lnTo>
                  <a:lnTo>
                    <a:pt x="960" y="8"/>
                  </a:lnTo>
                  <a:lnTo>
                    <a:pt x="1016" y="24"/>
                  </a:lnTo>
                  <a:lnTo>
                    <a:pt x="1128" y="80"/>
                  </a:lnTo>
                  <a:lnTo>
                    <a:pt x="1240" y="136"/>
                  </a:lnTo>
                  <a:lnTo>
                    <a:pt x="1352" y="192"/>
                  </a:lnTo>
                  <a:lnTo>
                    <a:pt x="1464" y="240"/>
                  </a:lnTo>
                  <a:lnTo>
                    <a:pt x="1576" y="296"/>
                  </a:lnTo>
                  <a:lnTo>
                    <a:pt x="1689" y="344"/>
                  </a:lnTo>
                  <a:lnTo>
                    <a:pt x="1801" y="392"/>
                  </a:lnTo>
                  <a:lnTo>
                    <a:pt x="1913" y="424"/>
                  </a:lnTo>
                  <a:lnTo>
                    <a:pt x="2025" y="456"/>
                  </a:lnTo>
                  <a:lnTo>
                    <a:pt x="2249" y="504"/>
                  </a:lnTo>
                  <a:lnTo>
                    <a:pt x="2473" y="544"/>
                  </a:lnTo>
                  <a:lnTo>
                    <a:pt x="2697" y="584"/>
                  </a:lnTo>
                  <a:lnTo>
                    <a:pt x="2921" y="624"/>
                  </a:lnTo>
                  <a:lnTo>
                    <a:pt x="3153" y="656"/>
                  </a:lnTo>
                  <a:lnTo>
                    <a:pt x="3601" y="72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solidFill>
                  <a:prstClr val="black"/>
                </a:solidFill>
              </a:endParaRPr>
            </a:p>
          </p:txBody>
        </p:sp>
        <p:sp>
          <p:nvSpPr>
            <p:cNvPr id="22" name="Freeform 28"/>
            <p:cNvSpPr>
              <a:spLocks/>
            </p:cNvSpPr>
            <p:nvPr/>
          </p:nvSpPr>
          <p:spPr bwMode="auto">
            <a:xfrm>
              <a:off x="2505" y="1324"/>
              <a:ext cx="2955" cy="702"/>
            </a:xfrm>
            <a:custGeom>
              <a:avLst/>
              <a:gdLst>
                <a:gd name="T0" fmla="*/ 0 w 2955"/>
                <a:gd name="T1" fmla="*/ 702 h 702"/>
                <a:gd name="T2" fmla="*/ 390 w 2955"/>
                <a:gd name="T3" fmla="*/ 699 h 702"/>
                <a:gd name="T4" fmla="*/ 513 w 2955"/>
                <a:gd name="T5" fmla="*/ 690 h 702"/>
                <a:gd name="T6" fmla="*/ 687 w 2955"/>
                <a:gd name="T7" fmla="*/ 681 h 702"/>
                <a:gd name="T8" fmla="*/ 777 w 2955"/>
                <a:gd name="T9" fmla="*/ 648 h 702"/>
                <a:gd name="T10" fmla="*/ 894 w 2955"/>
                <a:gd name="T11" fmla="*/ 588 h 702"/>
                <a:gd name="T12" fmla="*/ 1074 w 2955"/>
                <a:gd name="T13" fmla="*/ 462 h 702"/>
                <a:gd name="T14" fmla="*/ 1224 w 2955"/>
                <a:gd name="T15" fmla="*/ 411 h 702"/>
                <a:gd name="T16" fmla="*/ 1413 w 2955"/>
                <a:gd name="T17" fmla="*/ 393 h 702"/>
                <a:gd name="T18" fmla="*/ 1773 w 2955"/>
                <a:gd name="T19" fmla="*/ 342 h 702"/>
                <a:gd name="T20" fmla="*/ 2115 w 2955"/>
                <a:gd name="T21" fmla="*/ 252 h 702"/>
                <a:gd name="T22" fmla="*/ 2232 w 2955"/>
                <a:gd name="T23" fmla="*/ 219 h 702"/>
                <a:gd name="T24" fmla="*/ 2556 w 2955"/>
                <a:gd name="T25" fmla="*/ 138 h 702"/>
                <a:gd name="T26" fmla="*/ 2703 w 2955"/>
                <a:gd name="T27" fmla="*/ 93 h 702"/>
                <a:gd name="T28" fmla="*/ 2874 w 2955"/>
                <a:gd name="T29" fmla="*/ 24 h 702"/>
                <a:gd name="T30" fmla="*/ 2955 w 2955"/>
                <a:gd name="T31" fmla="*/ 0 h 7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55"/>
                <a:gd name="T49" fmla="*/ 0 h 702"/>
                <a:gd name="T50" fmla="*/ 2955 w 2955"/>
                <a:gd name="T51" fmla="*/ 702 h 7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55" h="702">
                  <a:moveTo>
                    <a:pt x="0" y="702"/>
                  </a:moveTo>
                  <a:cubicBezTo>
                    <a:pt x="152" y="701"/>
                    <a:pt x="305" y="701"/>
                    <a:pt x="390" y="699"/>
                  </a:cubicBezTo>
                  <a:cubicBezTo>
                    <a:pt x="475" y="697"/>
                    <a:pt x="464" y="693"/>
                    <a:pt x="513" y="690"/>
                  </a:cubicBezTo>
                  <a:cubicBezTo>
                    <a:pt x="562" y="687"/>
                    <a:pt x="643" y="688"/>
                    <a:pt x="687" y="681"/>
                  </a:cubicBezTo>
                  <a:cubicBezTo>
                    <a:pt x="731" y="674"/>
                    <a:pt x="743" y="663"/>
                    <a:pt x="777" y="648"/>
                  </a:cubicBezTo>
                  <a:cubicBezTo>
                    <a:pt x="811" y="633"/>
                    <a:pt x="845" y="619"/>
                    <a:pt x="894" y="588"/>
                  </a:cubicBezTo>
                  <a:cubicBezTo>
                    <a:pt x="943" y="557"/>
                    <a:pt x="1019" y="491"/>
                    <a:pt x="1074" y="462"/>
                  </a:cubicBezTo>
                  <a:cubicBezTo>
                    <a:pt x="1129" y="433"/>
                    <a:pt x="1168" y="422"/>
                    <a:pt x="1224" y="411"/>
                  </a:cubicBezTo>
                  <a:cubicBezTo>
                    <a:pt x="1280" y="400"/>
                    <a:pt x="1322" y="404"/>
                    <a:pt x="1413" y="393"/>
                  </a:cubicBezTo>
                  <a:cubicBezTo>
                    <a:pt x="1504" y="382"/>
                    <a:pt x="1656" y="366"/>
                    <a:pt x="1773" y="342"/>
                  </a:cubicBezTo>
                  <a:cubicBezTo>
                    <a:pt x="1890" y="318"/>
                    <a:pt x="2039" y="272"/>
                    <a:pt x="2115" y="252"/>
                  </a:cubicBezTo>
                  <a:cubicBezTo>
                    <a:pt x="2191" y="232"/>
                    <a:pt x="2159" y="238"/>
                    <a:pt x="2232" y="219"/>
                  </a:cubicBezTo>
                  <a:cubicBezTo>
                    <a:pt x="2305" y="200"/>
                    <a:pt x="2477" y="159"/>
                    <a:pt x="2556" y="138"/>
                  </a:cubicBezTo>
                  <a:cubicBezTo>
                    <a:pt x="2635" y="117"/>
                    <a:pt x="2650" y="112"/>
                    <a:pt x="2703" y="93"/>
                  </a:cubicBezTo>
                  <a:cubicBezTo>
                    <a:pt x="2756" y="74"/>
                    <a:pt x="2832" y="39"/>
                    <a:pt x="2874" y="24"/>
                  </a:cubicBezTo>
                  <a:cubicBezTo>
                    <a:pt x="2916" y="9"/>
                    <a:pt x="2941" y="4"/>
                    <a:pt x="2955" y="0"/>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US">
                <a:solidFill>
                  <a:prstClr val="black"/>
                </a:solidFill>
              </a:endParaRPr>
            </a:p>
          </p:txBody>
        </p:sp>
        <p:sp>
          <p:nvSpPr>
            <p:cNvPr id="23" name="Freeform 29"/>
            <p:cNvSpPr>
              <a:spLocks/>
            </p:cNvSpPr>
            <p:nvPr/>
          </p:nvSpPr>
          <p:spPr bwMode="auto">
            <a:xfrm>
              <a:off x="2464" y="1444"/>
              <a:ext cx="2999" cy="621"/>
            </a:xfrm>
            <a:custGeom>
              <a:avLst/>
              <a:gdLst>
                <a:gd name="T0" fmla="*/ 47 w 2999"/>
                <a:gd name="T1" fmla="*/ 621 h 621"/>
                <a:gd name="T2" fmla="*/ 65 w 2999"/>
                <a:gd name="T3" fmla="*/ 618 h 621"/>
                <a:gd name="T4" fmla="*/ 440 w 2999"/>
                <a:gd name="T5" fmla="*/ 609 h 621"/>
                <a:gd name="T6" fmla="*/ 605 w 2999"/>
                <a:gd name="T7" fmla="*/ 594 h 621"/>
                <a:gd name="T8" fmla="*/ 746 w 2999"/>
                <a:gd name="T9" fmla="*/ 591 h 621"/>
                <a:gd name="T10" fmla="*/ 1160 w 2999"/>
                <a:gd name="T11" fmla="*/ 492 h 621"/>
                <a:gd name="T12" fmla="*/ 1433 w 2999"/>
                <a:gd name="T13" fmla="*/ 480 h 621"/>
                <a:gd name="T14" fmla="*/ 1496 w 2999"/>
                <a:gd name="T15" fmla="*/ 474 h 621"/>
                <a:gd name="T16" fmla="*/ 1763 w 2999"/>
                <a:gd name="T17" fmla="*/ 402 h 621"/>
                <a:gd name="T18" fmla="*/ 1904 w 2999"/>
                <a:gd name="T19" fmla="*/ 354 h 621"/>
                <a:gd name="T20" fmla="*/ 2111 w 2999"/>
                <a:gd name="T21" fmla="*/ 309 h 621"/>
                <a:gd name="T22" fmla="*/ 2246 w 2999"/>
                <a:gd name="T23" fmla="*/ 270 h 621"/>
                <a:gd name="T24" fmla="*/ 2420 w 2999"/>
                <a:gd name="T25" fmla="*/ 210 h 621"/>
                <a:gd name="T26" fmla="*/ 2795 w 2999"/>
                <a:gd name="T27" fmla="*/ 78 h 621"/>
                <a:gd name="T28" fmla="*/ 2957 w 2999"/>
                <a:gd name="T29" fmla="*/ 12 h 621"/>
                <a:gd name="T30" fmla="*/ 2999 w 2999"/>
                <a:gd name="T31" fmla="*/ 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99"/>
                <a:gd name="T49" fmla="*/ 0 h 621"/>
                <a:gd name="T50" fmla="*/ 2999 w 2999"/>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99" h="621">
                  <a:moveTo>
                    <a:pt x="47" y="621"/>
                  </a:moveTo>
                  <a:cubicBezTo>
                    <a:pt x="23" y="620"/>
                    <a:pt x="0" y="620"/>
                    <a:pt x="65" y="618"/>
                  </a:cubicBezTo>
                  <a:cubicBezTo>
                    <a:pt x="130" y="616"/>
                    <a:pt x="350" y="613"/>
                    <a:pt x="440" y="609"/>
                  </a:cubicBezTo>
                  <a:cubicBezTo>
                    <a:pt x="530" y="605"/>
                    <a:pt x="554" y="597"/>
                    <a:pt x="605" y="594"/>
                  </a:cubicBezTo>
                  <a:cubicBezTo>
                    <a:pt x="656" y="591"/>
                    <a:pt x="654" y="608"/>
                    <a:pt x="746" y="591"/>
                  </a:cubicBezTo>
                  <a:cubicBezTo>
                    <a:pt x="838" y="574"/>
                    <a:pt x="1046" y="510"/>
                    <a:pt x="1160" y="492"/>
                  </a:cubicBezTo>
                  <a:cubicBezTo>
                    <a:pt x="1274" y="474"/>
                    <a:pt x="1377" y="483"/>
                    <a:pt x="1433" y="480"/>
                  </a:cubicBezTo>
                  <a:cubicBezTo>
                    <a:pt x="1489" y="477"/>
                    <a:pt x="1441" y="487"/>
                    <a:pt x="1496" y="474"/>
                  </a:cubicBezTo>
                  <a:cubicBezTo>
                    <a:pt x="1551" y="461"/>
                    <a:pt x="1695" y="422"/>
                    <a:pt x="1763" y="402"/>
                  </a:cubicBezTo>
                  <a:cubicBezTo>
                    <a:pt x="1831" y="382"/>
                    <a:pt x="1846" y="370"/>
                    <a:pt x="1904" y="354"/>
                  </a:cubicBezTo>
                  <a:cubicBezTo>
                    <a:pt x="1962" y="338"/>
                    <a:pt x="2054" y="323"/>
                    <a:pt x="2111" y="309"/>
                  </a:cubicBezTo>
                  <a:cubicBezTo>
                    <a:pt x="2168" y="295"/>
                    <a:pt x="2194" y="286"/>
                    <a:pt x="2246" y="270"/>
                  </a:cubicBezTo>
                  <a:cubicBezTo>
                    <a:pt x="2298" y="254"/>
                    <a:pt x="2329" y="242"/>
                    <a:pt x="2420" y="210"/>
                  </a:cubicBezTo>
                  <a:cubicBezTo>
                    <a:pt x="2511" y="178"/>
                    <a:pt x="2706" y="111"/>
                    <a:pt x="2795" y="78"/>
                  </a:cubicBezTo>
                  <a:cubicBezTo>
                    <a:pt x="2884" y="45"/>
                    <a:pt x="2923" y="24"/>
                    <a:pt x="2957" y="12"/>
                  </a:cubicBezTo>
                  <a:cubicBezTo>
                    <a:pt x="2991" y="0"/>
                    <a:pt x="2995" y="3"/>
                    <a:pt x="2999" y="6"/>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US">
                <a:solidFill>
                  <a:prstClr val="black"/>
                </a:solidFill>
              </a:endParaRPr>
            </a:p>
          </p:txBody>
        </p:sp>
      </p:grpSp>
      <p:sp>
        <p:nvSpPr>
          <p:cNvPr id="24" name="Rectangle 42"/>
          <p:cNvSpPr>
            <a:spLocks noChangeArrowheads="1"/>
          </p:cNvSpPr>
          <p:nvPr/>
        </p:nvSpPr>
        <p:spPr bwMode="auto">
          <a:xfrm>
            <a:off x="457200" y="5562600"/>
            <a:ext cx="2857500" cy="304800"/>
          </a:xfrm>
          <a:prstGeom prst="rect">
            <a:avLst/>
          </a:prstGeom>
          <a:noFill/>
          <a:ln w="9525" algn="ctr">
            <a:noFill/>
            <a:miter lim="800000"/>
            <a:headEnd/>
            <a:tailEnd/>
          </a:ln>
        </p:spPr>
        <p:txBody>
          <a:bodyPr wrap="none">
            <a:spAutoFit/>
          </a:bodyPr>
          <a:lstStyle/>
          <a:p>
            <a:r>
              <a:rPr lang="en-US" sz="1400" dirty="0">
                <a:cs typeface="Arial" charset="0"/>
              </a:rPr>
              <a:t>IGT = impaired glucose tolerance.</a:t>
            </a:r>
          </a:p>
        </p:txBody>
      </p:sp>
      <p:sp>
        <p:nvSpPr>
          <p:cNvPr id="25" name="Rectangle 43"/>
          <p:cNvSpPr txBox="1">
            <a:spLocks noChangeArrowheads="1"/>
          </p:cNvSpPr>
          <p:nvPr/>
        </p:nvSpPr>
        <p:spPr>
          <a:xfrm>
            <a:off x="609600" y="669925"/>
            <a:ext cx="7543800" cy="549275"/>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pPr>
              <a:defRPr/>
            </a:pPr>
            <a:r>
              <a:rPr lang="en-US" sz="3200" dirty="0" smtClean="0">
                <a:solidFill>
                  <a:schemeClr val="tx1"/>
                </a:solidFill>
              </a:rPr>
              <a:t>Natural History of Type 2 Diabetes</a:t>
            </a:r>
          </a:p>
        </p:txBody>
      </p:sp>
      <p:sp>
        <p:nvSpPr>
          <p:cNvPr id="26" name="Line 44"/>
          <p:cNvSpPr>
            <a:spLocks noChangeShapeType="1"/>
          </p:cNvSpPr>
          <p:nvPr/>
        </p:nvSpPr>
        <p:spPr bwMode="auto">
          <a:xfrm flipV="1">
            <a:off x="4976813" y="2978150"/>
            <a:ext cx="1587" cy="33655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spAutoFit/>
          </a:bodyPr>
          <a:lstStyle/>
          <a:p>
            <a:endParaRPr lang="en-US">
              <a:solidFill>
                <a:prstClr val="black"/>
              </a:solidFill>
            </a:endParaRPr>
          </a:p>
        </p:txBody>
      </p:sp>
      <p:sp>
        <p:nvSpPr>
          <p:cNvPr id="27" name="Line 45"/>
          <p:cNvSpPr>
            <a:spLocks noChangeShapeType="1"/>
          </p:cNvSpPr>
          <p:nvPr/>
        </p:nvSpPr>
        <p:spPr bwMode="auto">
          <a:xfrm flipH="1">
            <a:off x="2995613" y="2933700"/>
            <a:ext cx="1830387" cy="1588"/>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98506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179630074"/>
              </p:ext>
            </p:extLst>
          </p:nvPr>
        </p:nvGraphicFramePr>
        <p:xfrm>
          <a:off x="638175" y="1619250"/>
          <a:ext cx="7667625" cy="4095750"/>
        </p:xfrm>
        <a:graphic>
          <a:graphicData uri="http://schemas.openxmlformats.org/presentationml/2006/ole">
            <mc:AlternateContent xmlns:mc="http://schemas.openxmlformats.org/markup-compatibility/2006">
              <mc:Choice xmlns:v="urn:schemas-microsoft-com:vml" Requires="v">
                <p:oleObj spid="_x0000_s7185" name="Chart" r:id="rId3" imgW="9334500" imgH="4095750" progId="MSGraph.Chart.8">
                  <p:embed followColorScheme="full"/>
                </p:oleObj>
              </mc:Choice>
              <mc:Fallback>
                <p:oleObj name="Chart" r:id="rId3" imgW="9334500" imgH="409575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1619250"/>
                        <a:ext cx="7667625" cy="409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5"/>
          <p:cNvSpPr>
            <a:spLocks noChangeArrowheads="1"/>
          </p:cNvSpPr>
          <p:nvPr/>
        </p:nvSpPr>
        <p:spPr bwMode="auto">
          <a:xfrm>
            <a:off x="465138" y="414337"/>
            <a:ext cx="8450262" cy="1414463"/>
          </a:xfrm>
          <a:prstGeom prst="rect">
            <a:avLst/>
          </a:prstGeom>
          <a:noFill/>
          <a:ln w="9525">
            <a:noFill/>
            <a:miter lim="800000"/>
            <a:headEnd/>
            <a:tailEnd/>
          </a:ln>
          <a:effectLst/>
        </p:spPr>
        <p:txBody>
          <a:bodyPr anchor="ctr"/>
          <a:lstStyle/>
          <a:p>
            <a:pPr>
              <a:lnSpc>
                <a:spcPct val="95000"/>
              </a:lnSpc>
              <a:defRPr/>
            </a:pPr>
            <a:r>
              <a:rPr lang="en-US" sz="3200" b="1" dirty="0">
                <a:solidFill>
                  <a:prstClr val="black"/>
                </a:solidFill>
                <a:effectLst>
                  <a:outerShdw blurRad="38100" dist="38100" dir="2700000" algn="tl">
                    <a:srgbClr val="000000">
                      <a:alpha val="43137"/>
                    </a:srgbClr>
                  </a:outerShdw>
                </a:effectLst>
                <a:latin typeface="+mj-lt"/>
              </a:rPr>
              <a:t>Prevalence of Diabetic Tissue Damage at Diagnosis of Type 2 Diabetes  </a:t>
            </a:r>
          </a:p>
        </p:txBody>
      </p:sp>
      <p:sp>
        <p:nvSpPr>
          <p:cNvPr id="4" name="Text Box 6"/>
          <p:cNvSpPr txBox="1">
            <a:spLocks noChangeArrowheads="1"/>
          </p:cNvSpPr>
          <p:nvPr/>
        </p:nvSpPr>
        <p:spPr bwMode="auto">
          <a:xfrm>
            <a:off x="3124200" y="5486400"/>
            <a:ext cx="4281487" cy="396875"/>
          </a:xfrm>
          <a:prstGeom prst="rect">
            <a:avLst/>
          </a:prstGeom>
          <a:noFill/>
          <a:ln w="28575">
            <a:noFill/>
            <a:miter lim="800000"/>
            <a:headEnd/>
            <a:tailEnd/>
          </a:ln>
          <a:effectLst/>
        </p:spPr>
        <p:txBody>
          <a:bodyPr>
            <a:spAutoFit/>
          </a:bodyPr>
          <a:lstStyle/>
          <a:p>
            <a:pPr algn="ctr">
              <a:spcBef>
                <a:spcPct val="50000"/>
              </a:spcBef>
              <a:defRPr/>
            </a:pPr>
            <a:r>
              <a:rPr lang="en-US" sz="2000" dirty="0">
                <a:effectLst>
                  <a:outerShdw blurRad="38100" dist="38100" dir="2700000" algn="tl">
                    <a:srgbClr val="000000"/>
                  </a:outerShdw>
                </a:effectLst>
              </a:rPr>
              <a:t>Prevalence</a:t>
            </a:r>
          </a:p>
        </p:txBody>
      </p:sp>
      <p:sp>
        <p:nvSpPr>
          <p:cNvPr id="5" name="Text Box 7"/>
          <p:cNvSpPr txBox="1">
            <a:spLocks noChangeArrowheads="1"/>
          </p:cNvSpPr>
          <p:nvPr/>
        </p:nvSpPr>
        <p:spPr bwMode="auto">
          <a:xfrm>
            <a:off x="304800" y="6505575"/>
            <a:ext cx="5257800" cy="276225"/>
          </a:xfrm>
          <a:prstGeom prst="rect">
            <a:avLst/>
          </a:prstGeom>
          <a:noFill/>
          <a:ln w="28575">
            <a:noFill/>
            <a:miter lim="800000"/>
            <a:headEnd/>
            <a:tailEnd/>
          </a:ln>
        </p:spPr>
        <p:txBody>
          <a:bodyPr>
            <a:spAutoFit/>
          </a:bodyPr>
          <a:lstStyle/>
          <a:p>
            <a:pPr>
              <a:spcBef>
                <a:spcPct val="50000"/>
              </a:spcBef>
            </a:pPr>
            <a:r>
              <a:rPr lang="en-US" sz="1200" dirty="0" err="1"/>
              <a:t>Dagogo</a:t>
            </a:r>
            <a:r>
              <a:rPr lang="en-US" sz="1200" dirty="0"/>
              <a:t>-Jack et al. </a:t>
            </a:r>
            <a:r>
              <a:rPr lang="en-US" sz="1200" i="1" dirty="0"/>
              <a:t>Arch </a:t>
            </a:r>
            <a:r>
              <a:rPr lang="en-US" sz="1200" i="1" dirty="0" err="1"/>
              <a:t>Int</a:t>
            </a:r>
            <a:r>
              <a:rPr lang="en-US" sz="1200" i="1" dirty="0"/>
              <a:t> Med</a:t>
            </a:r>
            <a:r>
              <a:rPr lang="en-US" sz="1200" dirty="0"/>
              <a:t>. 1997;157:1802-1817.</a:t>
            </a:r>
          </a:p>
        </p:txBody>
      </p:sp>
    </p:spTree>
    <p:extLst>
      <p:ext uri="{BB962C8B-B14F-4D97-AF65-F5344CB8AC3E}">
        <p14:creationId xmlns:p14="http://schemas.microsoft.com/office/powerpoint/2010/main" val="3437761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86896" y="1066800"/>
            <a:ext cx="2647504" cy="31242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4400" dirty="0" smtClean="0">
                <a:solidFill>
                  <a:schemeClr val="tx1"/>
                </a:solidFill>
              </a:rPr>
              <a:t>Is this DMH Net or DM 3700?</a:t>
            </a:r>
            <a:endParaRPr lang="en-US" sz="4400"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025" r="8025"/>
          <a:stretch>
            <a:fillRect/>
          </a:stretch>
        </p:blipFill>
        <p:spPr bwMode="auto">
          <a:xfrm>
            <a:off x="838200" y="1143003"/>
            <a:ext cx="4419600" cy="351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txBox="1">
            <a:spLocks/>
          </p:cNvSpPr>
          <p:nvPr/>
        </p:nvSpPr>
        <p:spPr>
          <a:xfrm>
            <a:off x="838200" y="4800600"/>
            <a:ext cx="4419600" cy="7620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spcBef>
                <a:spcPct val="50000"/>
              </a:spcBef>
              <a:buClr>
                <a:srgbClr val="AA8A14"/>
              </a:buClr>
              <a:buSzPct val="90000"/>
            </a:pPr>
            <a:r>
              <a:rPr lang="en-US" sz="3200" smtClean="0">
                <a:solidFill>
                  <a:srgbClr val="333333"/>
                </a:solidFill>
                <a:latin typeface="Calibri" pitchFamily="34" charset="0"/>
                <a:cs typeface="Times New Roman" pitchFamily="18" charset="0"/>
              </a:rPr>
              <a:t>Questions?</a:t>
            </a:r>
          </a:p>
          <a:p>
            <a:endParaRPr lang="en-US" dirty="0"/>
          </a:p>
        </p:txBody>
      </p:sp>
    </p:spTree>
    <p:extLst>
      <p:ext uri="{BB962C8B-B14F-4D97-AF65-F5344CB8AC3E}">
        <p14:creationId xmlns:p14="http://schemas.microsoft.com/office/powerpoint/2010/main" val="321547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381000"/>
            <a:ext cx="7790688" cy="1143000"/>
          </a:xfrm>
          <a:prstGeom prst="rect">
            <a:avLst/>
          </a:prstGeom>
        </p:spPr>
        <p:txBody>
          <a:bodyPr>
            <a:noAutofit/>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Laboratory Definitions</a:t>
            </a:r>
          </a:p>
        </p:txBody>
      </p:sp>
      <p:sp>
        <p:nvSpPr>
          <p:cNvPr id="3" name="Rectangle 3"/>
          <p:cNvSpPr txBox="1">
            <a:spLocks noChangeArrowheads="1"/>
          </p:cNvSpPr>
          <p:nvPr/>
        </p:nvSpPr>
        <p:spPr>
          <a:xfrm>
            <a:off x="914400" y="1600200"/>
            <a:ext cx="7866888" cy="45720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itchFamily="2" charset="2"/>
              <a:buChar char="v"/>
            </a:pPr>
            <a:r>
              <a:rPr lang="en-US" sz="3200" dirty="0" smtClean="0"/>
              <a:t>Random glucose &gt; 200 mg/</a:t>
            </a:r>
            <a:r>
              <a:rPr lang="en-US" sz="3200" dirty="0" err="1" smtClean="0"/>
              <a:t>dL</a:t>
            </a:r>
            <a:r>
              <a:rPr lang="en-US" sz="3200" dirty="0" smtClean="0"/>
              <a:t>  </a:t>
            </a:r>
            <a:r>
              <a:rPr lang="en-US" sz="3200" b="1" dirty="0" smtClean="0"/>
              <a:t>OR</a:t>
            </a:r>
          </a:p>
          <a:p>
            <a:pPr>
              <a:buFont typeface="Wingdings" pitchFamily="2" charset="2"/>
              <a:buChar char="v"/>
            </a:pPr>
            <a:r>
              <a:rPr lang="en-US" sz="3200" dirty="0" smtClean="0"/>
              <a:t>Fasting glucose  &gt; 125 mg/</a:t>
            </a:r>
            <a:r>
              <a:rPr lang="en-US" sz="3200" dirty="0" err="1" smtClean="0"/>
              <a:t>dL</a:t>
            </a:r>
            <a:r>
              <a:rPr lang="en-US" sz="3200" dirty="0" smtClean="0"/>
              <a:t>   </a:t>
            </a:r>
            <a:r>
              <a:rPr lang="en-US" sz="3200" b="1" dirty="0" smtClean="0"/>
              <a:t>OR</a:t>
            </a:r>
          </a:p>
          <a:p>
            <a:pPr>
              <a:buFont typeface="Wingdings" pitchFamily="2" charset="2"/>
              <a:buChar char="v"/>
            </a:pPr>
            <a:r>
              <a:rPr lang="en-US" sz="3200" dirty="0" smtClean="0"/>
              <a:t>Positive glucose tolerance test</a:t>
            </a:r>
          </a:p>
          <a:p>
            <a:pPr lvl="1">
              <a:buFont typeface="Arial" pitchFamily="34" charset="0"/>
              <a:buChar char="•"/>
            </a:pPr>
            <a:r>
              <a:rPr lang="en-US" sz="2800" dirty="0" smtClean="0"/>
              <a:t>After fasting subject is given 75 </a:t>
            </a:r>
            <a:r>
              <a:rPr lang="en-US" sz="2800" dirty="0" err="1" smtClean="0"/>
              <a:t>gm</a:t>
            </a:r>
            <a:r>
              <a:rPr lang="en-US" sz="2800" dirty="0" smtClean="0"/>
              <a:t> of glucose</a:t>
            </a:r>
          </a:p>
          <a:p>
            <a:pPr lvl="1">
              <a:buFont typeface="Arial" pitchFamily="34" charset="0"/>
              <a:buChar char="•"/>
            </a:pPr>
            <a:r>
              <a:rPr lang="en-US" sz="2800" dirty="0" smtClean="0"/>
              <a:t>2 hour glucose &gt; 200 mg/</a:t>
            </a:r>
            <a:r>
              <a:rPr lang="en-US" sz="2800" dirty="0" err="1" smtClean="0"/>
              <a:t>dL</a:t>
            </a:r>
            <a:endParaRPr lang="en-US" sz="2800" dirty="0" smtClean="0"/>
          </a:p>
          <a:p>
            <a:pPr>
              <a:buFont typeface="Wingdings" pitchFamily="2" charset="2"/>
              <a:buChar char="v"/>
            </a:pPr>
            <a:r>
              <a:rPr lang="en-US" sz="3200" dirty="0" smtClean="0"/>
              <a:t>“Impaired” glucose tolerance test</a:t>
            </a:r>
          </a:p>
          <a:p>
            <a:pPr lvl="1">
              <a:buFont typeface="Arial" pitchFamily="34" charset="0"/>
              <a:buChar char="•"/>
            </a:pPr>
            <a:r>
              <a:rPr lang="en-US" sz="2800" dirty="0" smtClean="0"/>
              <a:t>2 hour glucose 140 – 200 mg/</a:t>
            </a:r>
            <a:r>
              <a:rPr lang="en-US" sz="2800" dirty="0" err="1" smtClean="0"/>
              <a:t>dL</a:t>
            </a:r>
            <a:endParaRPr lang="en-US" sz="2800" dirty="0" smtClean="0"/>
          </a:p>
        </p:txBody>
      </p:sp>
    </p:spTree>
    <p:extLst>
      <p:ext uri="{BB962C8B-B14F-4D97-AF65-F5344CB8AC3E}">
        <p14:creationId xmlns:p14="http://schemas.microsoft.com/office/powerpoint/2010/main" val="1518840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685800"/>
            <a:ext cx="749808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Types of Diabetes	</a:t>
            </a:r>
            <a:endParaRPr lang="en-US" sz="3200" dirty="0">
              <a:solidFill>
                <a:schemeClr val="tx1"/>
              </a:solidFill>
            </a:endParaRPr>
          </a:p>
        </p:txBody>
      </p:sp>
      <p:sp>
        <p:nvSpPr>
          <p:cNvPr id="3" name="Content Placeholder 2"/>
          <p:cNvSpPr txBox="1">
            <a:spLocks/>
          </p:cNvSpPr>
          <p:nvPr/>
        </p:nvSpPr>
        <p:spPr>
          <a:xfrm>
            <a:off x="762000" y="1341437"/>
            <a:ext cx="7924800" cy="4525963"/>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US" sz="3200" dirty="0" smtClean="0"/>
              <a:t>Type 1: a disorder of the body ’s immune system</a:t>
            </a:r>
          </a:p>
          <a:p>
            <a:r>
              <a:rPr lang="en-US" sz="3200" dirty="0" smtClean="0"/>
              <a:t>Type 2: adult-onset diabetes</a:t>
            </a:r>
          </a:p>
          <a:p>
            <a:r>
              <a:rPr lang="en-US" sz="3200" dirty="0" smtClean="0"/>
              <a:t>Gestational diabetes: glucose intolerance related to pregnancy</a:t>
            </a:r>
          </a:p>
          <a:p>
            <a:r>
              <a:rPr lang="en-US" sz="3200" dirty="0" err="1" smtClean="0"/>
              <a:t>Prediabetes</a:t>
            </a:r>
            <a:r>
              <a:rPr lang="en-US" sz="3200" dirty="0" smtClean="0"/>
              <a:t>: Hyperglycemia not sufficient to meet diagnostic criteria for diabetes, </a:t>
            </a:r>
          </a:p>
          <a:p>
            <a:pPr marL="0" indent="0" algn="ctr">
              <a:buFont typeface="Wingdings 2" pitchFamily="18" charset="2"/>
              <a:buNone/>
            </a:pPr>
            <a:r>
              <a:rPr lang="en-US" sz="3200" dirty="0" smtClean="0"/>
              <a:t>      </a:t>
            </a:r>
            <a:r>
              <a:rPr lang="en-US" sz="3200" i="1" dirty="0" smtClean="0"/>
              <a:t>Is risk factor for future diabetes</a:t>
            </a:r>
            <a:endParaRPr lang="en-US" sz="3200" i="1" dirty="0"/>
          </a:p>
        </p:txBody>
      </p:sp>
      <p:sp>
        <p:nvSpPr>
          <p:cNvPr id="4" name="TextBox 3"/>
          <p:cNvSpPr txBox="1"/>
          <p:nvPr/>
        </p:nvSpPr>
        <p:spPr>
          <a:xfrm>
            <a:off x="6705600" y="6504801"/>
            <a:ext cx="2380973" cy="276999"/>
          </a:xfrm>
          <a:prstGeom prst="rect">
            <a:avLst/>
          </a:prstGeom>
          <a:noFill/>
        </p:spPr>
        <p:txBody>
          <a:bodyPr wrap="none" rtlCol="0">
            <a:spAutoFit/>
          </a:bodyPr>
          <a:lstStyle/>
          <a:p>
            <a:r>
              <a:rPr lang="en-US" sz="1200" dirty="0" smtClean="0"/>
              <a:t>Lily- Diabetes Fundamentals</a:t>
            </a:r>
            <a:endParaRPr lang="en-US" sz="1200" dirty="0"/>
          </a:p>
        </p:txBody>
      </p:sp>
    </p:spTree>
    <p:extLst>
      <p:ext uri="{BB962C8B-B14F-4D97-AF65-F5344CB8AC3E}">
        <p14:creationId xmlns:p14="http://schemas.microsoft.com/office/powerpoint/2010/main" val="1642681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85800"/>
            <a:ext cx="749808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rPr>
              <a:t>Diabetes and Children	</a:t>
            </a:r>
            <a:endParaRPr lang="en-US" sz="3200"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036" y="2133600"/>
            <a:ext cx="2504397" cy="2705100"/>
          </a:xfrm>
          <a:prstGeom prst="rect">
            <a:avLst/>
          </a:prstGeom>
        </p:spPr>
      </p:pic>
      <p:sp>
        <p:nvSpPr>
          <p:cNvPr id="4" name="Content Placeholder 2"/>
          <p:cNvSpPr txBox="1">
            <a:spLocks/>
          </p:cNvSpPr>
          <p:nvPr/>
        </p:nvSpPr>
        <p:spPr>
          <a:xfrm>
            <a:off x="533400" y="1295400"/>
            <a:ext cx="7498080" cy="4800600"/>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BA3A"/>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BA3A"/>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BCAF7E"/>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US" sz="3200" dirty="0" smtClean="0"/>
              <a:t>Type 1 diabetes was formerly referred to as juvenile diabetes</a:t>
            </a:r>
          </a:p>
          <a:p>
            <a:r>
              <a:rPr lang="en-US" sz="3200" dirty="0" smtClean="0"/>
              <a:t>One in every 400-600 children has type 1 diabetes</a:t>
            </a:r>
          </a:p>
          <a:p>
            <a:r>
              <a:rPr lang="en-US" sz="3200" dirty="0" smtClean="0"/>
              <a:t>Type 2 diabetes in children is on the rise due to the childhood obesity epidemic</a:t>
            </a:r>
          </a:p>
          <a:p>
            <a:r>
              <a:rPr lang="en-US" sz="3200" dirty="0" smtClean="0"/>
              <a:t>Managing diabetes in children- there are several special things to consider</a:t>
            </a:r>
            <a:endParaRPr lang="en-US" sz="3200" dirty="0"/>
          </a:p>
        </p:txBody>
      </p:sp>
    </p:spTree>
    <p:extLst>
      <p:ext uri="{BB962C8B-B14F-4D97-AF65-F5344CB8AC3E}">
        <p14:creationId xmlns:p14="http://schemas.microsoft.com/office/powerpoint/2010/main" val="3449498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990600"/>
            <a:ext cx="7696200" cy="838200"/>
          </a:xfrm>
          <a:prstGeom prst="rect">
            <a:avLst/>
          </a:prstGeom>
          <a:noFill/>
          <a:ln>
            <a:miter lim="800000"/>
            <a:headEnd/>
            <a:tailEnd/>
          </a:ln>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pPr>
              <a:spcBef>
                <a:spcPct val="50000"/>
              </a:spcBef>
            </a:pPr>
            <a:r>
              <a:rPr lang="en-US" sz="2400" b="0" dirty="0" smtClean="0">
                <a:solidFill>
                  <a:schemeClr val="tx1"/>
                </a:solidFill>
                <a:latin typeface="+mn-lt"/>
              </a:rPr>
              <a:t>Epidemic of Diabetes</a:t>
            </a:r>
            <a:r>
              <a:rPr lang="en-US" sz="2000" b="0" dirty="0" smtClean="0">
                <a:solidFill>
                  <a:schemeClr val="tx1"/>
                </a:solidFill>
                <a:latin typeface="+mn-lt"/>
              </a:rPr>
              <a:t/>
            </a:r>
            <a:br>
              <a:rPr lang="en-US" sz="2000" b="0" dirty="0" smtClean="0">
                <a:solidFill>
                  <a:schemeClr val="tx1"/>
                </a:solidFill>
                <a:latin typeface="+mn-lt"/>
              </a:rPr>
            </a:br>
            <a:r>
              <a:rPr lang="en-US" sz="2000" b="0" dirty="0" smtClean="0">
                <a:solidFill>
                  <a:schemeClr val="tx1"/>
                </a:solidFill>
                <a:latin typeface="+mn-lt"/>
              </a:rPr>
              <a:t>60% Increase in Diagnosed Diabetes in One Decade</a:t>
            </a:r>
            <a:r>
              <a:rPr lang="en-US" sz="2000" b="0" baseline="30000" dirty="0" smtClean="0">
                <a:solidFill>
                  <a:schemeClr val="tx1"/>
                </a:solidFill>
                <a:latin typeface="+mn-lt"/>
              </a:rPr>
              <a:t>1</a:t>
            </a:r>
            <a:endParaRPr lang="en-US" sz="2000" b="0" dirty="0" smtClean="0">
              <a:solidFill>
                <a:schemeClr val="tx1"/>
              </a:solidFill>
              <a:latin typeface="+mn-lt"/>
            </a:endParaRPr>
          </a:p>
        </p:txBody>
      </p:sp>
      <p:sp>
        <p:nvSpPr>
          <p:cNvPr id="3" name="Text Box 3"/>
          <p:cNvSpPr txBox="1">
            <a:spLocks noChangeArrowheads="1"/>
          </p:cNvSpPr>
          <p:nvPr/>
        </p:nvSpPr>
        <p:spPr bwMode="auto">
          <a:xfrm>
            <a:off x="296985" y="6593312"/>
            <a:ext cx="3894015" cy="264688"/>
          </a:xfrm>
          <a:prstGeom prst="rect">
            <a:avLst/>
          </a:prstGeom>
          <a:noFill/>
          <a:ln w="9525">
            <a:noFill/>
            <a:miter lim="800000"/>
            <a:headEnd/>
            <a:tailEnd/>
          </a:ln>
        </p:spPr>
        <p:txBody>
          <a:bodyPr wrap="none">
            <a:spAutoFit/>
          </a:bodyPr>
          <a:lstStyle/>
          <a:p>
            <a:pPr fontAlgn="auto">
              <a:lnSpc>
                <a:spcPct val="80000"/>
              </a:lnSpc>
              <a:spcBef>
                <a:spcPts val="0"/>
              </a:spcBef>
              <a:spcAft>
                <a:spcPts val="0"/>
              </a:spcAft>
            </a:pPr>
            <a:r>
              <a:rPr lang="en-US" sz="1400" dirty="0" err="1">
                <a:solidFill>
                  <a:prstClr val="black"/>
                </a:solidFill>
              </a:rPr>
              <a:t>Mokdad</a:t>
            </a:r>
            <a:r>
              <a:rPr lang="en-US" sz="1400" dirty="0">
                <a:solidFill>
                  <a:prstClr val="black"/>
                </a:solidFill>
              </a:rPr>
              <a:t> AH, et al. </a:t>
            </a:r>
            <a:r>
              <a:rPr lang="en-US" sz="1400" i="1" dirty="0">
                <a:solidFill>
                  <a:prstClr val="black"/>
                </a:solidFill>
              </a:rPr>
              <a:t>JAMA</a:t>
            </a:r>
            <a:r>
              <a:rPr lang="en-US" sz="1400" dirty="0">
                <a:solidFill>
                  <a:prstClr val="black"/>
                </a:solidFill>
              </a:rPr>
              <a:t> . 2003;289(1):76-79. </a:t>
            </a:r>
          </a:p>
        </p:txBody>
      </p:sp>
      <p:graphicFrame>
        <p:nvGraphicFramePr>
          <p:cNvPr id="4" name="Object 4"/>
          <p:cNvGraphicFramePr>
            <a:graphicFrameLocks noChangeAspect="1"/>
          </p:cNvGraphicFramePr>
          <p:nvPr>
            <p:extLst>
              <p:ext uri="{D42A27DB-BD31-4B8C-83A1-F6EECF244321}">
                <p14:modId xmlns:p14="http://schemas.microsoft.com/office/powerpoint/2010/main" val="2992926055"/>
              </p:ext>
            </p:extLst>
          </p:nvPr>
        </p:nvGraphicFramePr>
        <p:xfrm>
          <a:off x="533400" y="2590800"/>
          <a:ext cx="3648075" cy="2711450"/>
        </p:xfrm>
        <a:graphic>
          <a:graphicData uri="http://schemas.openxmlformats.org/presentationml/2006/ole">
            <mc:AlternateContent xmlns:mc="http://schemas.openxmlformats.org/markup-compatibility/2006">
              <mc:Choice xmlns:v="urn:schemas-microsoft-com:vml" Requires="v">
                <p:oleObj spid="_x0000_s1042" name="Image" r:id="rId3" imgW="5921638" imgH="3913872" progId="">
                  <p:embed/>
                </p:oleObj>
              </mc:Choice>
              <mc:Fallback>
                <p:oleObj name="Image" r:id="rId3" imgW="5921638" imgH="3913872" progId="">
                  <p:embed/>
                  <p:pic>
                    <p:nvPicPr>
                      <p:cNvPr id="0" name=""/>
                      <p:cNvPicPr>
                        <a:picLocks noChangeAspect="1" noChangeArrowheads="1"/>
                      </p:cNvPicPr>
                      <p:nvPr/>
                    </p:nvPicPr>
                    <p:blipFill>
                      <a:blip r:embed="rId4">
                        <a:clrChange>
                          <a:clrFrom>
                            <a:srgbClr val="3D117B"/>
                          </a:clrFrom>
                          <a:clrTo>
                            <a:srgbClr val="3D117B">
                              <a:alpha val="0"/>
                            </a:srgbClr>
                          </a:clrTo>
                        </a:clrChange>
                        <a:extLst>
                          <a:ext uri="{28A0092B-C50C-407E-A947-70E740481C1C}">
                            <a14:useLocalDpi xmlns:a14="http://schemas.microsoft.com/office/drawing/2010/main" val="0"/>
                          </a:ext>
                        </a:extLst>
                      </a:blip>
                      <a:srcRect/>
                      <a:stretch>
                        <a:fillRect/>
                      </a:stretch>
                    </p:blipFill>
                    <p:spPr bwMode="auto">
                      <a:xfrm>
                        <a:off x="533400" y="2590800"/>
                        <a:ext cx="3648075" cy="27114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5"/>
          <p:cNvSpPr txBox="1">
            <a:spLocks noChangeArrowheads="1"/>
          </p:cNvSpPr>
          <p:nvPr/>
        </p:nvSpPr>
        <p:spPr bwMode="auto">
          <a:xfrm>
            <a:off x="304800" y="1981200"/>
            <a:ext cx="3860800" cy="530225"/>
          </a:xfrm>
          <a:prstGeom prst="rect">
            <a:avLst/>
          </a:prstGeom>
          <a:noFill/>
          <a:ln w="12700">
            <a:noFill/>
            <a:miter lim="800000"/>
            <a:headEnd/>
            <a:tailEnd/>
          </a:ln>
        </p:spPr>
        <p:txBody>
          <a:bodyPr lIns="91420" tIns="45710" rIns="91420" bIns="45710">
            <a:spAutoFit/>
          </a:bodyPr>
          <a:lstStyle/>
          <a:p>
            <a:pPr algn="ctr" eaLnBrk="1" fontAlgn="auto" hangingPunct="1">
              <a:lnSpc>
                <a:spcPct val="80000"/>
              </a:lnSpc>
              <a:spcBef>
                <a:spcPct val="50000"/>
              </a:spcBef>
              <a:spcAft>
                <a:spcPts val="0"/>
              </a:spcAft>
            </a:pPr>
            <a:r>
              <a:rPr lang="en-US" dirty="0">
                <a:solidFill>
                  <a:prstClr val="black"/>
                </a:solidFill>
                <a:latin typeface="Georgia"/>
                <a:cs typeface="+mn-cs"/>
              </a:rPr>
              <a:t>Prevalence of Diagnosed Diabetes Among US Adults, 1990</a:t>
            </a:r>
          </a:p>
        </p:txBody>
      </p:sp>
      <p:grpSp>
        <p:nvGrpSpPr>
          <p:cNvPr id="6" name="Group 6"/>
          <p:cNvGrpSpPr>
            <a:grpSpLocks/>
          </p:cNvGrpSpPr>
          <p:nvPr/>
        </p:nvGrpSpPr>
        <p:grpSpPr bwMode="auto">
          <a:xfrm>
            <a:off x="4910137" y="2566987"/>
            <a:ext cx="3700463" cy="2690813"/>
            <a:chOff x="3518" y="1672"/>
            <a:chExt cx="2494" cy="1978"/>
          </a:xfrm>
        </p:grpSpPr>
        <p:sp>
          <p:nvSpPr>
            <p:cNvPr id="7" name="Freeform 7"/>
            <p:cNvSpPr>
              <a:spLocks/>
            </p:cNvSpPr>
            <p:nvPr/>
          </p:nvSpPr>
          <p:spPr bwMode="auto">
            <a:xfrm>
              <a:off x="3649" y="1690"/>
              <a:ext cx="319" cy="295"/>
            </a:xfrm>
            <a:custGeom>
              <a:avLst/>
              <a:gdLst/>
              <a:ahLst/>
              <a:cxnLst>
                <a:cxn ang="0">
                  <a:pos x="20" y="87"/>
                </a:cxn>
                <a:cxn ang="0">
                  <a:pos x="13" y="197"/>
                </a:cxn>
                <a:cxn ang="0">
                  <a:pos x="26" y="197"/>
                </a:cxn>
                <a:cxn ang="0">
                  <a:pos x="19" y="221"/>
                </a:cxn>
                <a:cxn ang="0">
                  <a:pos x="8" y="206"/>
                </a:cxn>
                <a:cxn ang="0">
                  <a:pos x="0" y="235"/>
                </a:cxn>
                <a:cxn ang="0">
                  <a:pos x="39" y="257"/>
                </a:cxn>
                <a:cxn ang="0">
                  <a:pos x="41" y="268"/>
                </a:cxn>
                <a:cxn ang="0">
                  <a:pos x="51" y="269"/>
                </a:cxn>
                <a:cxn ang="0">
                  <a:pos x="102" y="350"/>
                </a:cxn>
                <a:cxn ang="0">
                  <a:pos x="160" y="347"/>
                </a:cxn>
                <a:cxn ang="0">
                  <a:pos x="202" y="366"/>
                </a:cxn>
                <a:cxn ang="0">
                  <a:pos x="223" y="363"/>
                </a:cxn>
                <a:cxn ang="0">
                  <a:pos x="352" y="366"/>
                </a:cxn>
                <a:cxn ang="0">
                  <a:pos x="499" y="400"/>
                </a:cxn>
                <a:cxn ang="0">
                  <a:pos x="502" y="356"/>
                </a:cxn>
                <a:cxn ang="0">
                  <a:pos x="563" y="99"/>
                </a:cxn>
                <a:cxn ang="0">
                  <a:pos x="173" y="0"/>
                </a:cxn>
                <a:cxn ang="0">
                  <a:pos x="176" y="75"/>
                </a:cxn>
                <a:cxn ang="0">
                  <a:pos x="157" y="137"/>
                </a:cxn>
                <a:cxn ang="0">
                  <a:pos x="154" y="169"/>
                </a:cxn>
                <a:cxn ang="0">
                  <a:pos x="113" y="179"/>
                </a:cxn>
                <a:cxn ang="0">
                  <a:pos x="110" y="165"/>
                </a:cxn>
                <a:cxn ang="0">
                  <a:pos x="143" y="144"/>
                </a:cxn>
                <a:cxn ang="0">
                  <a:pos x="140" y="127"/>
                </a:cxn>
                <a:cxn ang="0">
                  <a:pos x="110" y="131"/>
                </a:cxn>
                <a:cxn ang="0">
                  <a:pos x="133" y="112"/>
                </a:cxn>
                <a:cxn ang="0">
                  <a:pos x="149" y="99"/>
                </a:cxn>
                <a:cxn ang="0">
                  <a:pos x="23" y="19"/>
                </a:cxn>
                <a:cxn ang="0">
                  <a:pos x="13" y="41"/>
                </a:cxn>
                <a:cxn ang="0">
                  <a:pos x="20" y="87"/>
                </a:cxn>
                <a:cxn ang="0">
                  <a:pos x="20" y="87"/>
                </a:cxn>
              </a:cxnLst>
              <a:rect l="0" t="0" r="r" b="b"/>
              <a:pathLst>
                <a:path w="563" h="400">
                  <a:moveTo>
                    <a:pt x="20" y="87"/>
                  </a:moveTo>
                  <a:lnTo>
                    <a:pt x="13" y="197"/>
                  </a:lnTo>
                  <a:lnTo>
                    <a:pt x="26" y="197"/>
                  </a:lnTo>
                  <a:lnTo>
                    <a:pt x="19" y="221"/>
                  </a:lnTo>
                  <a:lnTo>
                    <a:pt x="8" y="206"/>
                  </a:lnTo>
                  <a:lnTo>
                    <a:pt x="0" y="235"/>
                  </a:lnTo>
                  <a:lnTo>
                    <a:pt x="39" y="257"/>
                  </a:lnTo>
                  <a:lnTo>
                    <a:pt x="41" y="268"/>
                  </a:lnTo>
                  <a:lnTo>
                    <a:pt x="51" y="269"/>
                  </a:lnTo>
                  <a:lnTo>
                    <a:pt x="102" y="350"/>
                  </a:lnTo>
                  <a:lnTo>
                    <a:pt x="160" y="347"/>
                  </a:lnTo>
                  <a:lnTo>
                    <a:pt x="202" y="366"/>
                  </a:lnTo>
                  <a:lnTo>
                    <a:pt x="223" y="363"/>
                  </a:lnTo>
                  <a:lnTo>
                    <a:pt x="352" y="366"/>
                  </a:lnTo>
                  <a:lnTo>
                    <a:pt x="499" y="400"/>
                  </a:lnTo>
                  <a:lnTo>
                    <a:pt x="502" y="356"/>
                  </a:lnTo>
                  <a:lnTo>
                    <a:pt x="563" y="99"/>
                  </a:lnTo>
                  <a:lnTo>
                    <a:pt x="173" y="0"/>
                  </a:lnTo>
                  <a:lnTo>
                    <a:pt x="176" y="75"/>
                  </a:lnTo>
                  <a:lnTo>
                    <a:pt x="157" y="137"/>
                  </a:lnTo>
                  <a:lnTo>
                    <a:pt x="154" y="169"/>
                  </a:lnTo>
                  <a:lnTo>
                    <a:pt x="113" y="179"/>
                  </a:lnTo>
                  <a:lnTo>
                    <a:pt x="110" y="165"/>
                  </a:lnTo>
                  <a:lnTo>
                    <a:pt x="143" y="144"/>
                  </a:lnTo>
                  <a:lnTo>
                    <a:pt x="140" y="127"/>
                  </a:lnTo>
                  <a:lnTo>
                    <a:pt x="110" y="131"/>
                  </a:lnTo>
                  <a:lnTo>
                    <a:pt x="133" y="112"/>
                  </a:lnTo>
                  <a:lnTo>
                    <a:pt x="149" y="99"/>
                  </a:lnTo>
                  <a:lnTo>
                    <a:pt x="23" y="19"/>
                  </a:lnTo>
                  <a:lnTo>
                    <a:pt x="13" y="41"/>
                  </a:lnTo>
                  <a:lnTo>
                    <a:pt x="20" y="87"/>
                  </a:lnTo>
                  <a:lnTo>
                    <a:pt x="20" y="87"/>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 name="Freeform 8"/>
            <p:cNvSpPr>
              <a:spLocks/>
            </p:cNvSpPr>
            <p:nvPr/>
          </p:nvSpPr>
          <p:spPr bwMode="auto">
            <a:xfrm>
              <a:off x="3724" y="1706"/>
              <a:ext cx="14" cy="22"/>
            </a:xfrm>
            <a:custGeom>
              <a:avLst/>
              <a:gdLst/>
              <a:ahLst/>
              <a:cxnLst>
                <a:cxn ang="0">
                  <a:pos x="0" y="13"/>
                </a:cxn>
                <a:cxn ang="0">
                  <a:pos x="20" y="0"/>
                </a:cxn>
                <a:cxn ang="0">
                  <a:pos x="26" y="13"/>
                </a:cxn>
                <a:cxn ang="0">
                  <a:pos x="22" y="29"/>
                </a:cxn>
                <a:cxn ang="0">
                  <a:pos x="0" y="13"/>
                </a:cxn>
                <a:cxn ang="0">
                  <a:pos x="0" y="13"/>
                </a:cxn>
                <a:cxn ang="0">
                  <a:pos x="0" y="13"/>
                </a:cxn>
              </a:cxnLst>
              <a:rect l="0" t="0" r="r" b="b"/>
              <a:pathLst>
                <a:path w="26" h="29">
                  <a:moveTo>
                    <a:pt x="0" y="13"/>
                  </a:moveTo>
                  <a:lnTo>
                    <a:pt x="20" y="0"/>
                  </a:lnTo>
                  <a:lnTo>
                    <a:pt x="26" y="13"/>
                  </a:lnTo>
                  <a:lnTo>
                    <a:pt x="22" y="29"/>
                  </a:lnTo>
                  <a:lnTo>
                    <a:pt x="0" y="13"/>
                  </a:lnTo>
                  <a:lnTo>
                    <a:pt x="0" y="13"/>
                  </a:lnTo>
                  <a:lnTo>
                    <a:pt x="0" y="1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 name="Freeform 9"/>
            <p:cNvSpPr>
              <a:spLocks/>
            </p:cNvSpPr>
            <p:nvPr/>
          </p:nvSpPr>
          <p:spPr bwMode="auto">
            <a:xfrm>
              <a:off x="3943" y="2317"/>
              <a:ext cx="270" cy="428"/>
            </a:xfrm>
            <a:custGeom>
              <a:avLst/>
              <a:gdLst/>
              <a:ahLst/>
              <a:cxnLst>
                <a:cxn ang="0">
                  <a:pos x="103" y="0"/>
                </a:cxn>
                <a:cxn ang="0">
                  <a:pos x="335" y="42"/>
                </a:cxn>
                <a:cxn ang="0">
                  <a:pos x="317" y="144"/>
                </a:cxn>
                <a:cxn ang="0">
                  <a:pos x="477" y="169"/>
                </a:cxn>
                <a:cxn ang="0">
                  <a:pos x="415" y="581"/>
                </a:cxn>
                <a:cxn ang="0">
                  <a:pos x="0" y="512"/>
                </a:cxn>
                <a:cxn ang="0">
                  <a:pos x="103" y="0"/>
                </a:cxn>
                <a:cxn ang="0">
                  <a:pos x="103" y="0"/>
                </a:cxn>
              </a:cxnLst>
              <a:rect l="0" t="0" r="r" b="b"/>
              <a:pathLst>
                <a:path w="477" h="581">
                  <a:moveTo>
                    <a:pt x="103" y="0"/>
                  </a:moveTo>
                  <a:lnTo>
                    <a:pt x="335" y="42"/>
                  </a:lnTo>
                  <a:lnTo>
                    <a:pt x="317" y="144"/>
                  </a:lnTo>
                  <a:lnTo>
                    <a:pt x="477" y="169"/>
                  </a:lnTo>
                  <a:lnTo>
                    <a:pt x="415" y="581"/>
                  </a:lnTo>
                  <a:lnTo>
                    <a:pt x="0" y="512"/>
                  </a:lnTo>
                  <a:lnTo>
                    <a:pt x="103" y="0"/>
                  </a:lnTo>
                  <a:lnTo>
                    <a:pt x="103" y="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 name="Freeform 10"/>
            <p:cNvSpPr>
              <a:spLocks/>
            </p:cNvSpPr>
            <p:nvPr/>
          </p:nvSpPr>
          <p:spPr bwMode="auto">
            <a:xfrm>
              <a:off x="3566" y="1869"/>
              <a:ext cx="378" cy="412"/>
            </a:xfrm>
            <a:custGeom>
              <a:avLst/>
              <a:gdLst/>
              <a:ahLst/>
              <a:cxnLst>
                <a:cxn ang="0">
                  <a:pos x="0" y="416"/>
                </a:cxn>
                <a:cxn ang="0">
                  <a:pos x="30" y="275"/>
                </a:cxn>
                <a:cxn ang="0">
                  <a:pos x="63" y="233"/>
                </a:cxn>
                <a:cxn ang="0">
                  <a:pos x="146" y="0"/>
                </a:cxn>
                <a:cxn ang="0">
                  <a:pos x="188" y="12"/>
                </a:cxn>
                <a:cxn ang="0">
                  <a:pos x="190" y="22"/>
                </a:cxn>
                <a:cxn ang="0">
                  <a:pos x="200" y="24"/>
                </a:cxn>
                <a:cxn ang="0">
                  <a:pos x="251" y="104"/>
                </a:cxn>
                <a:cxn ang="0">
                  <a:pos x="309" y="101"/>
                </a:cxn>
                <a:cxn ang="0">
                  <a:pos x="351" y="120"/>
                </a:cxn>
                <a:cxn ang="0">
                  <a:pos x="372" y="118"/>
                </a:cxn>
                <a:cxn ang="0">
                  <a:pos x="501" y="120"/>
                </a:cxn>
                <a:cxn ang="0">
                  <a:pos x="648" y="154"/>
                </a:cxn>
                <a:cxn ang="0">
                  <a:pos x="655" y="172"/>
                </a:cxn>
                <a:cxn ang="0">
                  <a:pos x="673" y="197"/>
                </a:cxn>
                <a:cxn ang="0">
                  <a:pos x="623" y="273"/>
                </a:cxn>
                <a:cxn ang="0">
                  <a:pos x="591" y="301"/>
                </a:cxn>
                <a:cxn ang="0">
                  <a:pos x="586" y="322"/>
                </a:cxn>
                <a:cxn ang="0">
                  <a:pos x="605" y="342"/>
                </a:cxn>
                <a:cxn ang="0">
                  <a:pos x="585" y="389"/>
                </a:cxn>
                <a:cxn ang="0">
                  <a:pos x="544" y="556"/>
                </a:cxn>
                <a:cxn ang="0">
                  <a:pos x="316" y="502"/>
                </a:cxn>
                <a:cxn ang="0">
                  <a:pos x="0" y="416"/>
                </a:cxn>
                <a:cxn ang="0">
                  <a:pos x="0" y="416"/>
                </a:cxn>
              </a:cxnLst>
              <a:rect l="0" t="0" r="r" b="b"/>
              <a:pathLst>
                <a:path w="673" h="556">
                  <a:moveTo>
                    <a:pt x="0" y="416"/>
                  </a:moveTo>
                  <a:lnTo>
                    <a:pt x="30" y="275"/>
                  </a:lnTo>
                  <a:lnTo>
                    <a:pt x="63" y="233"/>
                  </a:lnTo>
                  <a:lnTo>
                    <a:pt x="146" y="0"/>
                  </a:lnTo>
                  <a:lnTo>
                    <a:pt x="188" y="12"/>
                  </a:lnTo>
                  <a:lnTo>
                    <a:pt x="190" y="22"/>
                  </a:lnTo>
                  <a:lnTo>
                    <a:pt x="200" y="24"/>
                  </a:lnTo>
                  <a:lnTo>
                    <a:pt x="251" y="104"/>
                  </a:lnTo>
                  <a:lnTo>
                    <a:pt x="309" y="101"/>
                  </a:lnTo>
                  <a:lnTo>
                    <a:pt x="351" y="120"/>
                  </a:lnTo>
                  <a:lnTo>
                    <a:pt x="372" y="118"/>
                  </a:lnTo>
                  <a:lnTo>
                    <a:pt x="501" y="120"/>
                  </a:lnTo>
                  <a:lnTo>
                    <a:pt x="648" y="154"/>
                  </a:lnTo>
                  <a:lnTo>
                    <a:pt x="655" y="172"/>
                  </a:lnTo>
                  <a:lnTo>
                    <a:pt x="673" y="197"/>
                  </a:lnTo>
                  <a:lnTo>
                    <a:pt x="623" y="273"/>
                  </a:lnTo>
                  <a:lnTo>
                    <a:pt x="591" y="301"/>
                  </a:lnTo>
                  <a:lnTo>
                    <a:pt x="586" y="322"/>
                  </a:lnTo>
                  <a:lnTo>
                    <a:pt x="605" y="342"/>
                  </a:lnTo>
                  <a:lnTo>
                    <a:pt x="585" y="389"/>
                  </a:lnTo>
                  <a:lnTo>
                    <a:pt x="544" y="556"/>
                  </a:lnTo>
                  <a:lnTo>
                    <a:pt x="316" y="502"/>
                  </a:lnTo>
                  <a:lnTo>
                    <a:pt x="0" y="416"/>
                  </a:lnTo>
                  <a:lnTo>
                    <a:pt x="0" y="416"/>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 name="Freeform 11"/>
            <p:cNvSpPr>
              <a:spLocks/>
            </p:cNvSpPr>
            <p:nvPr/>
          </p:nvSpPr>
          <p:spPr bwMode="auto">
            <a:xfrm>
              <a:off x="3529" y="2177"/>
              <a:ext cx="379" cy="825"/>
            </a:xfrm>
            <a:custGeom>
              <a:avLst/>
              <a:gdLst/>
              <a:ahLst/>
              <a:cxnLst>
                <a:cxn ang="0">
                  <a:pos x="23" y="226"/>
                </a:cxn>
                <a:cxn ang="0">
                  <a:pos x="4" y="312"/>
                </a:cxn>
                <a:cxn ang="0">
                  <a:pos x="69" y="452"/>
                </a:cxn>
                <a:cxn ang="0">
                  <a:pos x="80" y="443"/>
                </a:cxn>
                <a:cxn ang="0">
                  <a:pos x="99" y="502"/>
                </a:cxn>
                <a:cxn ang="0">
                  <a:pos x="69" y="460"/>
                </a:cxn>
                <a:cxn ang="0">
                  <a:pos x="61" y="525"/>
                </a:cxn>
                <a:cxn ang="0">
                  <a:pos x="96" y="565"/>
                </a:cxn>
                <a:cxn ang="0">
                  <a:pos x="73" y="619"/>
                </a:cxn>
                <a:cxn ang="0">
                  <a:pos x="143" y="767"/>
                </a:cxn>
                <a:cxn ang="0">
                  <a:pos x="127" y="822"/>
                </a:cxn>
                <a:cxn ang="0">
                  <a:pos x="220" y="864"/>
                </a:cxn>
                <a:cxn ang="0">
                  <a:pos x="254" y="908"/>
                </a:cxn>
                <a:cxn ang="0">
                  <a:pos x="292" y="923"/>
                </a:cxn>
                <a:cxn ang="0">
                  <a:pos x="293" y="949"/>
                </a:cxn>
                <a:cxn ang="0">
                  <a:pos x="318" y="955"/>
                </a:cxn>
                <a:cxn ang="0">
                  <a:pos x="373" y="1040"/>
                </a:cxn>
                <a:cxn ang="0">
                  <a:pos x="373" y="1101"/>
                </a:cxn>
                <a:cxn ang="0">
                  <a:pos x="610" y="1114"/>
                </a:cxn>
                <a:cxn ang="0">
                  <a:pos x="596" y="1089"/>
                </a:cxn>
                <a:cxn ang="0">
                  <a:pos x="603" y="1054"/>
                </a:cxn>
                <a:cxn ang="0">
                  <a:pos x="641" y="992"/>
                </a:cxn>
                <a:cxn ang="0">
                  <a:pos x="669" y="976"/>
                </a:cxn>
                <a:cxn ang="0">
                  <a:pos x="653" y="954"/>
                </a:cxn>
                <a:cxn ang="0">
                  <a:pos x="641" y="894"/>
                </a:cxn>
                <a:cxn ang="0">
                  <a:pos x="301" y="383"/>
                </a:cxn>
                <a:cxn ang="0">
                  <a:pos x="380" y="86"/>
                </a:cxn>
                <a:cxn ang="0">
                  <a:pos x="64" y="0"/>
                </a:cxn>
                <a:cxn ang="0">
                  <a:pos x="55" y="17"/>
                </a:cxn>
                <a:cxn ang="0">
                  <a:pos x="0" y="148"/>
                </a:cxn>
                <a:cxn ang="0">
                  <a:pos x="23" y="226"/>
                </a:cxn>
                <a:cxn ang="0">
                  <a:pos x="23" y="226"/>
                </a:cxn>
              </a:cxnLst>
              <a:rect l="0" t="0" r="r" b="b"/>
              <a:pathLst>
                <a:path w="669" h="1114">
                  <a:moveTo>
                    <a:pt x="23" y="226"/>
                  </a:moveTo>
                  <a:lnTo>
                    <a:pt x="4" y="312"/>
                  </a:lnTo>
                  <a:lnTo>
                    <a:pt x="69" y="452"/>
                  </a:lnTo>
                  <a:lnTo>
                    <a:pt x="80" y="443"/>
                  </a:lnTo>
                  <a:lnTo>
                    <a:pt x="99" y="502"/>
                  </a:lnTo>
                  <a:lnTo>
                    <a:pt x="69" y="460"/>
                  </a:lnTo>
                  <a:lnTo>
                    <a:pt x="61" y="525"/>
                  </a:lnTo>
                  <a:lnTo>
                    <a:pt x="96" y="565"/>
                  </a:lnTo>
                  <a:lnTo>
                    <a:pt x="73" y="619"/>
                  </a:lnTo>
                  <a:lnTo>
                    <a:pt x="143" y="767"/>
                  </a:lnTo>
                  <a:lnTo>
                    <a:pt x="127" y="822"/>
                  </a:lnTo>
                  <a:lnTo>
                    <a:pt x="220" y="864"/>
                  </a:lnTo>
                  <a:lnTo>
                    <a:pt x="254" y="908"/>
                  </a:lnTo>
                  <a:lnTo>
                    <a:pt x="292" y="923"/>
                  </a:lnTo>
                  <a:lnTo>
                    <a:pt x="293" y="949"/>
                  </a:lnTo>
                  <a:lnTo>
                    <a:pt x="318" y="955"/>
                  </a:lnTo>
                  <a:lnTo>
                    <a:pt x="373" y="1040"/>
                  </a:lnTo>
                  <a:lnTo>
                    <a:pt x="373" y="1101"/>
                  </a:lnTo>
                  <a:lnTo>
                    <a:pt x="610" y="1114"/>
                  </a:lnTo>
                  <a:lnTo>
                    <a:pt x="596" y="1089"/>
                  </a:lnTo>
                  <a:lnTo>
                    <a:pt x="603" y="1054"/>
                  </a:lnTo>
                  <a:lnTo>
                    <a:pt x="641" y="992"/>
                  </a:lnTo>
                  <a:lnTo>
                    <a:pt x="669" y="976"/>
                  </a:lnTo>
                  <a:lnTo>
                    <a:pt x="653" y="954"/>
                  </a:lnTo>
                  <a:lnTo>
                    <a:pt x="641" y="894"/>
                  </a:lnTo>
                  <a:lnTo>
                    <a:pt x="301" y="383"/>
                  </a:lnTo>
                  <a:lnTo>
                    <a:pt x="380" y="86"/>
                  </a:lnTo>
                  <a:lnTo>
                    <a:pt x="64" y="0"/>
                  </a:lnTo>
                  <a:lnTo>
                    <a:pt x="55" y="17"/>
                  </a:lnTo>
                  <a:lnTo>
                    <a:pt x="0" y="148"/>
                  </a:lnTo>
                  <a:lnTo>
                    <a:pt x="23" y="226"/>
                  </a:lnTo>
                  <a:lnTo>
                    <a:pt x="23" y="226"/>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2" name="Freeform 12"/>
            <p:cNvSpPr>
              <a:spLocks/>
            </p:cNvSpPr>
            <p:nvPr/>
          </p:nvSpPr>
          <p:spPr bwMode="auto">
            <a:xfrm>
              <a:off x="3699" y="2241"/>
              <a:ext cx="302" cy="596"/>
            </a:xfrm>
            <a:custGeom>
              <a:avLst/>
              <a:gdLst/>
              <a:ahLst/>
              <a:cxnLst>
                <a:cxn ang="0">
                  <a:pos x="0" y="297"/>
                </a:cxn>
                <a:cxn ang="0">
                  <a:pos x="340" y="808"/>
                </a:cxn>
                <a:cxn ang="0">
                  <a:pos x="354" y="699"/>
                </a:cxn>
                <a:cxn ang="0">
                  <a:pos x="373" y="693"/>
                </a:cxn>
                <a:cxn ang="0">
                  <a:pos x="405" y="712"/>
                </a:cxn>
                <a:cxn ang="0">
                  <a:pos x="433" y="615"/>
                </a:cxn>
                <a:cxn ang="0">
                  <a:pos x="536" y="103"/>
                </a:cxn>
                <a:cxn ang="0">
                  <a:pos x="307" y="54"/>
                </a:cxn>
                <a:cxn ang="0">
                  <a:pos x="79" y="0"/>
                </a:cxn>
                <a:cxn ang="0">
                  <a:pos x="0" y="297"/>
                </a:cxn>
                <a:cxn ang="0">
                  <a:pos x="0" y="297"/>
                </a:cxn>
              </a:cxnLst>
              <a:rect l="0" t="0" r="r" b="b"/>
              <a:pathLst>
                <a:path w="536" h="808">
                  <a:moveTo>
                    <a:pt x="0" y="297"/>
                  </a:moveTo>
                  <a:lnTo>
                    <a:pt x="340" y="808"/>
                  </a:lnTo>
                  <a:lnTo>
                    <a:pt x="354" y="699"/>
                  </a:lnTo>
                  <a:lnTo>
                    <a:pt x="373" y="693"/>
                  </a:lnTo>
                  <a:lnTo>
                    <a:pt x="405" y="712"/>
                  </a:lnTo>
                  <a:lnTo>
                    <a:pt x="433" y="615"/>
                  </a:lnTo>
                  <a:lnTo>
                    <a:pt x="536" y="103"/>
                  </a:lnTo>
                  <a:lnTo>
                    <a:pt x="307" y="54"/>
                  </a:lnTo>
                  <a:lnTo>
                    <a:pt x="79" y="0"/>
                  </a:lnTo>
                  <a:lnTo>
                    <a:pt x="0" y="297"/>
                  </a:lnTo>
                  <a:lnTo>
                    <a:pt x="0" y="297"/>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3" name="Freeform 13"/>
            <p:cNvSpPr>
              <a:spLocks/>
            </p:cNvSpPr>
            <p:nvPr/>
          </p:nvSpPr>
          <p:spPr bwMode="auto">
            <a:xfrm>
              <a:off x="3872" y="1762"/>
              <a:ext cx="284" cy="585"/>
            </a:xfrm>
            <a:custGeom>
              <a:avLst/>
              <a:gdLst/>
              <a:ahLst/>
              <a:cxnLst>
                <a:cxn ang="0">
                  <a:pos x="0" y="701"/>
                </a:cxn>
                <a:cxn ang="0">
                  <a:pos x="41" y="534"/>
                </a:cxn>
                <a:cxn ang="0">
                  <a:pos x="61" y="487"/>
                </a:cxn>
                <a:cxn ang="0">
                  <a:pos x="42" y="467"/>
                </a:cxn>
                <a:cxn ang="0">
                  <a:pos x="47" y="446"/>
                </a:cxn>
                <a:cxn ang="0">
                  <a:pos x="79" y="418"/>
                </a:cxn>
                <a:cxn ang="0">
                  <a:pos x="129" y="342"/>
                </a:cxn>
                <a:cxn ang="0">
                  <a:pos x="111" y="317"/>
                </a:cxn>
                <a:cxn ang="0">
                  <a:pos x="104" y="299"/>
                </a:cxn>
                <a:cxn ang="0">
                  <a:pos x="107" y="257"/>
                </a:cxn>
                <a:cxn ang="0">
                  <a:pos x="168" y="0"/>
                </a:cxn>
                <a:cxn ang="0">
                  <a:pos x="235" y="13"/>
                </a:cxn>
                <a:cxn ang="0">
                  <a:pos x="212" y="114"/>
                </a:cxn>
                <a:cxn ang="0">
                  <a:pos x="227" y="149"/>
                </a:cxn>
                <a:cxn ang="0">
                  <a:pos x="229" y="172"/>
                </a:cxn>
                <a:cxn ang="0">
                  <a:pos x="221" y="176"/>
                </a:cxn>
                <a:cxn ang="0">
                  <a:pos x="246" y="199"/>
                </a:cxn>
                <a:cxn ang="0">
                  <a:pos x="273" y="264"/>
                </a:cxn>
                <a:cxn ang="0">
                  <a:pos x="282" y="321"/>
                </a:cxn>
                <a:cxn ang="0">
                  <a:pos x="286" y="352"/>
                </a:cxn>
                <a:cxn ang="0">
                  <a:pos x="267" y="381"/>
                </a:cxn>
                <a:cxn ang="0">
                  <a:pos x="280" y="395"/>
                </a:cxn>
                <a:cxn ang="0">
                  <a:pos x="315" y="376"/>
                </a:cxn>
                <a:cxn ang="0">
                  <a:pos x="339" y="477"/>
                </a:cxn>
                <a:cxn ang="0">
                  <a:pos x="355" y="481"/>
                </a:cxn>
                <a:cxn ang="0">
                  <a:pos x="358" y="511"/>
                </a:cxn>
                <a:cxn ang="0">
                  <a:pos x="403" y="522"/>
                </a:cxn>
                <a:cxn ang="0">
                  <a:pos x="474" y="524"/>
                </a:cxn>
                <a:cxn ang="0">
                  <a:pos x="505" y="537"/>
                </a:cxn>
                <a:cxn ang="0">
                  <a:pos x="461" y="791"/>
                </a:cxn>
                <a:cxn ang="0">
                  <a:pos x="229" y="750"/>
                </a:cxn>
                <a:cxn ang="0">
                  <a:pos x="0" y="701"/>
                </a:cxn>
                <a:cxn ang="0">
                  <a:pos x="0" y="701"/>
                </a:cxn>
              </a:cxnLst>
              <a:rect l="0" t="0" r="r" b="b"/>
              <a:pathLst>
                <a:path w="505" h="791">
                  <a:moveTo>
                    <a:pt x="0" y="701"/>
                  </a:moveTo>
                  <a:lnTo>
                    <a:pt x="41" y="534"/>
                  </a:lnTo>
                  <a:lnTo>
                    <a:pt x="61" y="487"/>
                  </a:lnTo>
                  <a:lnTo>
                    <a:pt x="42" y="467"/>
                  </a:lnTo>
                  <a:lnTo>
                    <a:pt x="47" y="446"/>
                  </a:lnTo>
                  <a:lnTo>
                    <a:pt x="79" y="418"/>
                  </a:lnTo>
                  <a:lnTo>
                    <a:pt x="129" y="342"/>
                  </a:lnTo>
                  <a:lnTo>
                    <a:pt x="111" y="317"/>
                  </a:lnTo>
                  <a:lnTo>
                    <a:pt x="104" y="299"/>
                  </a:lnTo>
                  <a:lnTo>
                    <a:pt x="107" y="257"/>
                  </a:lnTo>
                  <a:lnTo>
                    <a:pt x="168" y="0"/>
                  </a:lnTo>
                  <a:lnTo>
                    <a:pt x="235" y="13"/>
                  </a:lnTo>
                  <a:lnTo>
                    <a:pt x="212" y="114"/>
                  </a:lnTo>
                  <a:lnTo>
                    <a:pt x="227" y="149"/>
                  </a:lnTo>
                  <a:lnTo>
                    <a:pt x="229" y="172"/>
                  </a:lnTo>
                  <a:lnTo>
                    <a:pt x="221" y="176"/>
                  </a:lnTo>
                  <a:lnTo>
                    <a:pt x="246" y="199"/>
                  </a:lnTo>
                  <a:lnTo>
                    <a:pt x="273" y="264"/>
                  </a:lnTo>
                  <a:lnTo>
                    <a:pt x="282" y="321"/>
                  </a:lnTo>
                  <a:lnTo>
                    <a:pt x="286" y="352"/>
                  </a:lnTo>
                  <a:lnTo>
                    <a:pt x="267" y="381"/>
                  </a:lnTo>
                  <a:lnTo>
                    <a:pt x="280" y="395"/>
                  </a:lnTo>
                  <a:lnTo>
                    <a:pt x="315" y="376"/>
                  </a:lnTo>
                  <a:lnTo>
                    <a:pt x="339" y="477"/>
                  </a:lnTo>
                  <a:lnTo>
                    <a:pt x="355" y="481"/>
                  </a:lnTo>
                  <a:lnTo>
                    <a:pt x="358" y="511"/>
                  </a:lnTo>
                  <a:lnTo>
                    <a:pt x="403" y="522"/>
                  </a:lnTo>
                  <a:lnTo>
                    <a:pt x="474" y="524"/>
                  </a:lnTo>
                  <a:lnTo>
                    <a:pt x="505" y="537"/>
                  </a:lnTo>
                  <a:lnTo>
                    <a:pt x="461" y="791"/>
                  </a:lnTo>
                  <a:lnTo>
                    <a:pt x="229" y="750"/>
                  </a:lnTo>
                  <a:lnTo>
                    <a:pt x="0" y="701"/>
                  </a:lnTo>
                  <a:lnTo>
                    <a:pt x="0" y="701"/>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4" name="Freeform 14"/>
            <p:cNvSpPr>
              <a:spLocks/>
            </p:cNvSpPr>
            <p:nvPr/>
          </p:nvSpPr>
          <p:spPr bwMode="auto">
            <a:xfrm>
              <a:off x="3991" y="1771"/>
              <a:ext cx="487" cy="397"/>
            </a:xfrm>
            <a:custGeom>
              <a:avLst/>
              <a:gdLst/>
              <a:ahLst/>
              <a:cxnLst>
                <a:cxn ang="0">
                  <a:pos x="15" y="136"/>
                </a:cxn>
                <a:cxn ang="0">
                  <a:pos x="17" y="159"/>
                </a:cxn>
                <a:cxn ang="0">
                  <a:pos x="9" y="163"/>
                </a:cxn>
                <a:cxn ang="0">
                  <a:pos x="34" y="186"/>
                </a:cxn>
                <a:cxn ang="0">
                  <a:pos x="61" y="251"/>
                </a:cxn>
                <a:cxn ang="0">
                  <a:pos x="70" y="308"/>
                </a:cxn>
                <a:cxn ang="0">
                  <a:pos x="74" y="339"/>
                </a:cxn>
                <a:cxn ang="0">
                  <a:pos x="55" y="368"/>
                </a:cxn>
                <a:cxn ang="0">
                  <a:pos x="68" y="382"/>
                </a:cxn>
                <a:cxn ang="0">
                  <a:pos x="103" y="363"/>
                </a:cxn>
                <a:cxn ang="0">
                  <a:pos x="127" y="464"/>
                </a:cxn>
                <a:cxn ang="0">
                  <a:pos x="143" y="468"/>
                </a:cxn>
                <a:cxn ang="0">
                  <a:pos x="146" y="498"/>
                </a:cxn>
                <a:cxn ang="0">
                  <a:pos x="158" y="512"/>
                </a:cxn>
                <a:cxn ang="0">
                  <a:pos x="191" y="509"/>
                </a:cxn>
                <a:cxn ang="0">
                  <a:pos x="262" y="511"/>
                </a:cxn>
                <a:cxn ang="0">
                  <a:pos x="293" y="524"/>
                </a:cxn>
                <a:cxn ang="0">
                  <a:pos x="302" y="471"/>
                </a:cxn>
                <a:cxn ang="0">
                  <a:pos x="537" y="506"/>
                </a:cxn>
                <a:cxn ang="0">
                  <a:pos x="824" y="536"/>
                </a:cxn>
                <a:cxn ang="0">
                  <a:pos x="835" y="439"/>
                </a:cxn>
                <a:cxn ang="0">
                  <a:pos x="864" y="126"/>
                </a:cxn>
                <a:cxn ang="0">
                  <a:pos x="481" y="82"/>
                </a:cxn>
                <a:cxn ang="0">
                  <a:pos x="291" y="51"/>
                </a:cxn>
                <a:cxn ang="0">
                  <a:pos x="23" y="0"/>
                </a:cxn>
                <a:cxn ang="0">
                  <a:pos x="0" y="101"/>
                </a:cxn>
                <a:cxn ang="0">
                  <a:pos x="15" y="136"/>
                </a:cxn>
                <a:cxn ang="0">
                  <a:pos x="15" y="136"/>
                </a:cxn>
              </a:cxnLst>
              <a:rect l="0" t="0" r="r" b="b"/>
              <a:pathLst>
                <a:path w="864" h="536">
                  <a:moveTo>
                    <a:pt x="15" y="136"/>
                  </a:moveTo>
                  <a:lnTo>
                    <a:pt x="17" y="159"/>
                  </a:lnTo>
                  <a:lnTo>
                    <a:pt x="9" y="163"/>
                  </a:lnTo>
                  <a:lnTo>
                    <a:pt x="34" y="186"/>
                  </a:lnTo>
                  <a:lnTo>
                    <a:pt x="61" y="251"/>
                  </a:lnTo>
                  <a:lnTo>
                    <a:pt x="70" y="308"/>
                  </a:lnTo>
                  <a:lnTo>
                    <a:pt x="74" y="339"/>
                  </a:lnTo>
                  <a:lnTo>
                    <a:pt x="55" y="368"/>
                  </a:lnTo>
                  <a:lnTo>
                    <a:pt x="68" y="382"/>
                  </a:lnTo>
                  <a:lnTo>
                    <a:pt x="103" y="363"/>
                  </a:lnTo>
                  <a:lnTo>
                    <a:pt x="127" y="464"/>
                  </a:lnTo>
                  <a:lnTo>
                    <a:pt x="143" y="468"/>
                  </a:lnTo>
                  <a:lnTo>
                    <a:pt x="146" y="498"/>
                  </a:lnTo>
                  <a:lnTo>
                    <a:pt x="158" y="512"/>
                  </a:lnTo>
                  <a:lnTo>
                    <a:pt x="191" y="509"/>
                  </a:lnTo>
                  <a:lnTo>
                    <a:pt x="262" y="511"/>
                  </a:lnTo>
                  <a:lnTo>
                    <a:pt x="293" y="524"/>
                  </a:lnTo>
                  <a:lnTo>
                    <a:pt x="302" y="471"/>
                  </a:lnTo>
                  <a:lnTo>
                    <a:pt x="537" y="506"/>
                  </a:lnTo>
                  <a:lnTo>
                    <a:pt x="824" y="536"/>
                  </a:lnTo>
                  <a:lnTo>
                    <a:pt x="835" y="439"/>
                  </a:lnTo>
                  <a:lnTo>
                    <a:pt x="864" y="126"/>
                  </a:lnTo>
                  <a:lnTo>
                    <a:pt x="481" y="82"/>
                  </a:lnTo>
                  <a:lnTo>
                    <a:pt x="291" y="51"/>
                  </a:lnTo>
                  <a:lnTo>
                    <a:pt x="23" y="0"/>
                  </a:lnTo>
                  <a:lnTo>
                    <a:pt x="0" y="101"/>
                  </a:lnTo>
                  <a:lnTo>
                    <a:pt x="15" y="136"/>
                  </a:lnTo>
                  <a:lnTo>
                    <a:pt x="15" y="136"/>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5" name="Freeform 15"/>
            <p:cNvSpPr>
              <a:spLocks/>
            </p:cNvSpPr>
            <p:nvPr/>
          </p:nvSpPr>
          <p:spPr bwMode="auto">
            <a:xfrm>
              <a:off x="3853" y="2695"/>
              <a:ext cx="323" cy="481"/>
            </a:xfrm>
            <a:custGeom>
              <a:avLst/>
              <a:gdLst/>
              <a:ahLst/>
              <a:cxnLst>
                <a:cxn ang="0">
                  <a:pos x="36" y="413"/>
                </a:cxn>
                <a:cxn ang="0">
                  <a:pos x="22" y="388"/>
                </a:cxn>
                <a:cxn ang="0">
                  <a:pos x="29" y="353"/>
                </a:cxn>
                <a:cxn ang="0">
                  <a:pos x="67" y="291"/>
                </a:cxn>
                <a:cxn ang="0">
                  <a:pos x="95" y="275"/>
                </a:cxn>
                <a:cxn ang="0">
                  <a:pos x="79" y="253"/>
                </a:cxn>
                <a:cxn ang="0">
                  <a:pos x="67" y="193"/>
                </a:cxn>
                <a:cxn ang="0">
                  <a:pos x="81" y="84"/>
                </a:cxn>
                <a:cxn ang="0">
                  <a:pos x="100" y="78"/>
                </a:cxn>
                <a:cxn ang="0">
                  <a:pos x="132" y="97"/>
                </a:cxn>
                <a:cxn ang="0">
                  <a:pos x="160" y="0"/>
                </a:cxn>
                <a:cxn ang="0">
                  <a:pos x="575" y="69"/>
                </a:cxn>
                <a:cxn ang="0">
                  <a:pos x="489" y="649"/>
                </a:cxn>
                <a:cxn ang="0">
                  <a:pos x="361" y="632"/>
                </a:cxn>
                <a:cxn ang="0">
                  <a:pos x="282" y="609"/>
                </a:cxn>
                <a:cxn ang="0">
                  <a:pos x="119" y="545"/>
                </a:cxn>
                <a:cxn ang="0">
                  <a:pos x="0" y="445"/>
                </a:cxn>
                <a:cxn ang="0">
                  <a:pos x="36" y="413"/>
                </a:cxn>
                <a:cxn ang="0">
                  <a:pos x="36" y="413"/>
                </a:cxn>
              </a:cxnLst>
              <a:rect l="0" t="0" r="r" b="b"/>
              <a:pathLst>
                <a:path w="575" h="649">
                  <a:moveTo>
                    <a:pt x="36" y="413"/>
                  </a:moveTo>
                  <a:lnTo>
                    <a:pt x="22" y="388"/>
                  </a:lnTo>
                  <a:lnTo>
                    <a:pt x="29" y="353"/>
                  </a:lnTo>
                  <a:lnTo>
                    <a:pt x="67" y="291"/>
                  </a:lnTo>
                  <a:lnTo>
                    <a:pt x="95" y="275"/>
                  </a:lnTo>
                  <a:lnTo>
                    <a:pt x="79" y="253"/>
                  </a:lnTo>
                  <a:lnTo>
                    <a:pt x="67" y="193"/>
                  </a:lnTo>
                  <a:lnTo>
                    <a:pt x="81" y="84"/>
                  </a:lnTo>
                  <a:lnTo>
                    <a:pt x="100" y="78"/>
                  </a:lnTo>
                  <a:lnTo>
                    <a:pt x="132" y="97"/>
                  </a:lnTo>
                  <a:lnTo>
                    <a:pt x="160" y="0"/>
                  </a:lnTo>
                  <a:lnTo>
                    <a:pt x="575" y="69"/>
                  </a:lnTo>
                  <a:lnTo>
                    <a:pt x="489" y="649"/>
                  </a:lnTo>
                  <a:lnTo>
                    <a:pt x="361" y="632"/>
                  </a:lnTo>
                  <a:lnTo>
                    <a:pt x="282" y="609"/>
                  </a:lnTo>
                  <a:lnTo>
                    <a:pt x="119" y="545"/>
                  </a:lnTo>
                  <a:lnTo>
                    <a:pt x="0" y="445"/>
                  </a:lnTo>
                  <a:lnTo>
                    <a:pt x="36" y="413"/>
                  </a:lnTo>
                  <a:lnTo>
                    <a:pt x="36" y="41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6" name="Freeform 16"/>
            <p:cNvSpPr>
              <a:spLocks/>
            </p:cNvSpPr>
            <p:nvPr/>
          </p:nvSpPr>
          <p:spPr bwMode="auto">
            <a:xfrm>
              <a:off x="4121" y="2120"/>
              <a:ext cx="334" cy="352"/>
            </a:xfrm>
            <a:custGeom>
              <a:avLst/>
              <a:gdLst/>
              <a:ahLst/>
              <a:cxnLst>
                <a:cxn ang="0">
                  <a:pos x="0" y="410"/>
                </a:cxn>
                <a:cxn ang="0">
                  <a:pos x="71" y="0"/>
                </a:cxn>
                <a:cxn ang="0">
                  <a:pos x="306" y="35"/>
                </a:cxn>
                <a:cxn ang="0">
                  <a:pos x="593" y="65"/>
                </a:cxn>
                <a:cxn ang="0">
                  <a:pos x="574" y="272"/>
                </a:cxn>
                <a:cxn ang="0">
                  <a:pos x="555" y="477"/>
                </a:cxn>
                <a:cxn ang="0">
                  <a:pos x="160" y="435"/>
                </a:cxn>
                <a:cxn ang="0">
                  <a:pos x="0" y="410"/>
                </a:cxn>
                <a:cxn ang="0">
                  <a:pos x="0" y="410"/>
                </a:cxn>
              </a:cxnLst>
              <a:rect l="0" t="0" r="r" b="b"/>
              <a:pathLst>
                <a:path w="593" h="477">
                  <a:moveTo>
                    <a:pt x="0" y="410"/>
                  </a:moveTo>
                  <a:lnTo>
                    <a:pt x="71" y="0"/>
                  </a:lnTo>
                  <a:lnTo>
                    <a:pt x="306" y="35"/>
                  </a:lnTo>
                  <a:lnTo>
                    <a:pt x="593" y="65"/>
                  </a:lnTo>
                  <a:lnTo>
                    <a:pt x="574" y="272"/>
                  </a:lnTo>
                  <a:lnTo>
                    <a:pt x="555" y="477"/>
                  </a:lnTo>
                  <a:lnTo>
                    <a:pt x="160" y="435"/>
                  </a:lnTo>
                  <a:lnTo>
                    <a:pt x="0" y="410"/>
                  </a:lnTo>
                  <a:lnTo>
                    <a:pt x="0" y="41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7" name="Freeform 17"/>
            <p:cNvSpPr>
              <a:spLocks/>
            </p:cNvSpPr>
            <p:nvPr/>
          </p:nvSpPr>
          <p:spPr bwMode="auto">
            <a:xfrm>
              <a:off x="4176" y="2442"/>
              <a:ext cx="347" cy="349"/>
            </a:xfrm>
            <a:custGeom>
              <a:avLst/>
              <a:gdLst/>
              <a:ahLst/>
              <a:cxnLst>
                <a:cxn ang="0">
                  <a:pos x="62" y="0"/>
                </a:cxn>
                <a:cxn ang="0">
                  <a:pos x="457" y="42"/>
                </a:cxn>
                <a:cxn ang="0">
                  <a:pos x="616" y="57"/>
                </a:cxn>
                <a:cxn ang="0">
                  <a:pos x="608" y="158"/>
                </a:cxn>
                <a:cxn ang="0">
                  <a:pos x="588" y="472"/>
                </a:cxn>
                <a:cxn ang="0">
                  <a:pos x="507" y="467"/>
                </a:cxn>
                <a:cxn ang="0">
                  <a:pos x="254" y="445"/>
                </a:cxn>
                <a:cxn ang="0">
                  <a:pos x="0" y="412"/>
                </a:cxn>
                <a:cxn ang="0">
                  <a:pos x="62" y="0"/>
                </a:cxn>
                <a:cxn ang="0">
                  <a:pos x="62" y="0"/>
                </a:cxn>
              </a:cxnLst>
              <a:rect l="0" t="0" r="r" b="b"/>
              <a:pathLst>
                <a:path w="616" h="472">
                  <a:moveTo>
                    <a:pt x="62" y="0"/>
                  </a:moveTo>
                  <a:lnTo>
                    <a:pt x="457" y="42"/>
                  </a:lnTo>
                  <a:lnTo>
                    <a:pt x="616" y="57"/>
                  </a:lnTo>
                  <a:lnTo>
                    <a:pt x="608" y="158"/>
                  </a:lnTo>
                  <a:lnTo>
                    <a:pt x="588" y="472"/>
                  </a:lnTo>
                  <a:lnTo>
                    <a:pt x="507" y="467"/>
                  </a:lnTo>
                  <a:lnTo>
                    <a:pt x="254" y="445"/>
                  </a:lnTo>
                  <a:lnTo>
                    <a:pt x="0" y="412"/>
                  </a:lnTo>
                  <a:lnTo>
                    <a:pt x="62" y="0"/>
                  </a:lnTo>
                  <a:lnTo>
                    <a:pt x="62" y="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8" name="Freeform 18"/>
            <p:cNvSpPr>
              <a:spLocks/>
            </p:cNvSpPr>
            <p:nvPr/>
          </p:nvSpPr>
          <p:spPr bwMode="auto">
            <a:xfrm>
              <a:off x="4128" y="2747"/>
              <a:ext cx="334" cy="439"/>
            </a:xfrm>
            <a:custGeom>
              <a:avLst/>
              <a:gdLst/>
              <a:ahLst/>
              <a:cxnLst>
                <a:cxn ang="0">
                  <a:pos x="75" y="590"/>
                </a:cxn>
                <a:cxn ang="0">
                  <a:pos x="82" y="546"/>
                </a:cxn>
                <a:cxn ang="0">
                  <a:pos x="230" y="565"/>
                </a:cxn>
                <a:cxn ang="0">
                  <a:pos x="223" y="543"/>
                </a:cxn>
                <a:cxn ang="0">
                  <a:pos x="545" y="573"/>
                </a:cxn>
                <a:cxn ang="0">
                  <a:pos x="593" y="55"/>
                </a:cxn>
                <a:cxn ang="0">
                  <a:pos x="340" y="33"/>
                </a:cxn>
                <a:cxn ang="0">
                  <a:pos x="86" y="0"/>
                </a:cxn>
                <a:cxn ang="0">
                  <a:pos x="0" y="580"/>
                </a:cxn>
                <a:cxn ang="0">
                  <a:pos x="75" y="590"/>
                </a:cxn>
                <a:cxn ang="0">
                  <a:pos x="75" y="590"/>
                </a:cxn>
              </a:cxnLst>
              <a:rect l="0" t="0" r="r" b="b"/>
              <a:pathLst>
                <a:path w="593" h="590">
                  <a:moveTo>
                    <a:pt x="75" y="590"/>
                  </a:moveTo>
                  <a:lnTo>
                    <a:pt x="82" y="546"/>
                  </a:lnTo>
                  <a:lnTo>
                    <a:pt x="230" y="565"/>
                  </a:lnTo>
                  <a:lnTo>
                    <a:pt x="223" y="543"/>
                  </a:lnTo>
                  <a:lnTo>
                    <a:pt x="545" y="573"/>
                  </a:lnTo>
                  <a:lnTo>
                    <a:pt x="593" y="55"/>
                  </a:lnTo>
                  <a:lnTo>
                    <a:pt x="340" y="33"/>
                  </a:lnTo>
                  <a:lnTo>
                    <a:pt x="86" y="0"/>
                  </a:lnTo>
                  <a:lnTo>
                    <a:pt x="0" y="580"/>
                  </a:lnTo>
                  <a:lnTo>
                    <a:pt x="75" y="590"/>
                  </a:lnTo>
                  <a:lnTo>
                    <a:pt x="75" y="59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9" name="Freeform 19"/>
            <p:cNvSpPr>
              <a:spLocks/>
            </p:cNvSpPr>
            <p:nvPr/>
          </p:nvSpPr>
          <p:spPr bwMode="auto">
            <a:xfrm>
              <a:off x="4254" y="2828"/>
              <a:ext cx="664" cy="822"/>
            </a:xfrm>
            <a:custGeom>
              <a:avLst/>
              <a:gdLst/>
              <a:ahLst/>
              <a:cxnLst>
                <a:cxn ang="0">
                  <a:pos x="0" y="434"/>
                </a:cxn>
                <a:cxn ang="0">
                  <a:pos x="322" y="464"/>
                </a:cxn>
                <a:cxn ang="0">
                  <a:pos x="366" y="0"/>
                </a:cxn>
                <a:cxn ang="0">
                  <a:pos x="621" y="15"/>
                </a:cxn>
                <a:cxn ang="0">
                  <a:pos x="612" y="214"/>
                </a:cxn>
                <a:cxn ang="0">
                  <a:pos x="637" y="235"/>
                </a:cxn>
                <a:cxn ang="0">
                  <a:pos x="661" y="235"/>
                </a:cxn>
                <a:cxn ang="0">
                  <a:pos x="680" y="254"/>
                </a:cxn>
                <a:cxn ang="0">
                  <a:pos x="718" y="263"/>
                </a:cxn>
                <a:cxn ang="0">
                  <a:pos x="795" y="296"/>
                </a:cxn>
                <a:cxn ang="0">
                  <a:pos x="809" y="282"/>
                </a:cxn>
                <a:cxn ang="0">
                  <a:pos x="859" y="310"/>
                </a:cxn>
                <a:cxn ang="0">
                  <a:pos x="925" y="310"/>
                </a:cxn>
                <a:cxn ang="0">
                  <a:pos x="971" y="296"/>
                </a:cxn>
                <a:cxn ang="0">
                  <a:pos x="1032" y="285"/>
                </a:cxn>
                <a:cxn ang="0">
                  <a:pos x="1091" y="316"/>
                </a:cxn>
                <a:cxn ang="0">
                  <a:pos x="1100" y="326"/>
                </a:cxn>
                <a:cxn ang="0">
                  <a:pos x="1129" y="326"/>
                </a:cxn>
                <a:cxn ang="0">
                  <a:pos x="1137" y="490"/>
                </a:cxn>
                <a:cxn ang="0">
                  <a:pos x="1181" y="571"/>
                </a:cxn>
                <a:cxn ang="0">
                  <a:pos x="1165" y="634"/>
                </a:cxn>
                <a:cxn ang="0">
                  <a:pos x="1168" y="687"/>
                </a:cxn>
                <a:cxn ang="0">
                  <a:pos x="1147" y="713"/>
                </a:cxn>
                <a:cxn ang="0">
                  <a:pos x="1156" y="722"/>
                </a:cxn>
                <a:cxn ang="0">
                  <a:pos x="1107" y="737"/>
                </a:cxn>
                <a:cxn ang="0">
                  <a:pos x="1069" y="741"/>
                </a:cxn>
                <a:cxn ang="0">
                  <a:pos x="1076" y="712"/>
                </a:cxn>
                <a:cxn ang="0">
                  <a:pos x="1054" y="728"/>
                </a:cxn>
                <a:cxn ang="0">
                  <a:pos x="1056" y="762"/>
                </a:cxn>
                <a:cxn ang="0">
                  <a:pos x="1031" y="796"/>
                </a:cxn>
                <a:cxn ang="0">
                  <a:pos x="891" y="866"/>
                </a:cxn>
                <a:cxn ang="0">
                  <a:pos x="846" y="912"/>
                </a:cxn>
                <a:cxn ang="0">
                  <a:pos x="806" y="1008"/>
                </a:cxn>
                <a:cxn ang="0">
                  <a:pos x="840" y="1111"/>
                </a:cxn>
                <a:cxn ang="0">
                  <a:pos x="806" y="1111"/>
                </a:cxn>
                <a:cxn ang="0">
                  <a:pos x="656" y="1058"/>
                </a:cxn>
                <a:cxn ang="0">
                  <a:pos x="640" y="1014"/>
                </a:cxn>
                <a:cxn ang="0">
                  <a:pos x="624" y="994"/>
                </a:cxn>
                <a:cxn ang="0">
                  <a:pos x="618" y="936"/>
                </a:cxn>
                <a:cxn ang="0">
                  <a:pos x="590" y="914"/>
                </a:cxn>
                <a:cxn ang="0">
                  <a:pos x="508" y="760"/>
                </a:cxn>
                <a:cxn ang="0">
                  <a:pos x="470" y="731"/>
                </a:cxn>
                <a:cxn ang="0">
                  <a:pos x="458" y="706"/>
                </a:cxn>
                <a:cxn ang="0">
                  <a:pos x="339" y="700"/>
                </a:cxn>
                <a:cxn ang="0">
                  <a:pos x="276" y="774"/>
                </a:cxn>
                <a:cxn ang="0">
                  <a:pos x="167" y="697"/>
                </a:cxn>
                <a:cxn ang="0">
                  <a:pos x="137" y="592"/>
                </a:cxn>
                <a:cxn ang="0">
                  <a:pos x="34" y="492"/>
                </a:cxn>
                <a:cxn ang="0">
                  <a:pos x="21" y="461"/>
                </a:cxn>
                <a:cxn ang="0">
                  <a:pos x="7" y="456"/>
                </a:cxn>
                <a:cxn ang="0">
                  <a:pos x="0" y="434"/>
                </a:cxn>
                <a:cxn ang="0">
                  <a:pos x="0" y="434"/>
                </a:cxn>
              </a:cxnLst>
              <a:rect l="0" t="0" r="r" b="b"/>
              <a:pathLst>
                <a:path w="1181" h="1111">
                  <a:moveTo>
                    <a:pt x="0" y="434"/>
                  </a:moveTo>
                  <a:lnTo>
                    <a:pt x="322" y="464"/>
                  </a:lnTo>
                  <a:lnTo>
                    <a:pt x="366" y="0"/>
                  </a:lnTo>
                  <a:lnTo>
                    <a:pt x="621" y="15"/>
                  </a:lnTo>
                  <a:lnTo>
                    <a:pt x="612" y="214"/>
                  </a:lnTo>
                  <a:lnTo>
                    <a:pt x="637" y="235"/>
                  </a:lnTo>
                  <a:lnTo>
                    <a:pt x="661" y="235"/>
                  </a:lnTo>
                  <a:lnTo>
                    <a:pt x="680" y="254"/>
                  </a:lnTo>
                  <a:lnTo>
                    <a:pt x="718" y="263"/>
                  </a:lnTo>
                  <a:lnTo>
                    <a:pt x="795" y="296"/>
                  </a:lnTo>
                  <a:lnTo>
                    <a:pt x="809" y="282"/>
                  </a:lnTo>
                  <a:lnTo>
                    <a:pt x="859" y="310"/>
                  </a:lnTo>
                  <a:lnTo>
                    <a:pt x="925" y="310"/>
                  </a:lnTo>
                  <a:lnTo>
                    <a:pt x="971" y="296"/>
                  </a:lnTo>
                  <a:lnTo>
                    <a:pt x="1032" y="285"/>
                  </a:lnTo>
                  <a:lnTo>
                    <a:pt x="1091" y="316"/>
                  </a:lnTo>
                  <a:lnTo>
                    <a:pt x="1100" y="326"/>
                  </a:lnTo>
                  <a:lnTo>
                    <a:pt x="1129" y="326"/>
                  </a:lnTo>
                  <a:lnTo>
                    <a:pt x="1137" y="490"/>
                  </a:lnTo>
                  <a:lnTo>
                    <a:pt x="1181" y="571"/>
                  </a:lnTo>
                  <a:lnTo>
                    <a:pt x="1165" y="634"/>
                  </a:lnTo>
                  <a:lnTo>
                    <a:pt x="1168" y="687"/>
                  </a:lnTo>
                  <a:lnTo>
                    <a:pt x="1147" y="713"/>
                  </a:lnTo>
                  <a:lnTo>
                    <a:pt x="1156" y="722"/>
                  </a:lnTo>
                  <a:lnTo>
                    <a:pt x="1107" y="737"/>
                  </a:lnTo>
                  <a:lnTo>
                    <a:pt x="1069" y="741"/>
                  </a:lnTo>
                  <a:lnTo>
                    <a:pt x="1076" y="712"/>
                  </a:lnTo>
                  <a:lnTo>
                    <a:pt x="1054" y="728"/>
                  </a:lnTo>
                  <a:lnTo>
                    <a:pt x="1056" y="762"/>
                  </a:lnTo>
                  <a:lnTo>
                    <a:pt x="1031" y="796"/>
                  </a:lnTo>
                  <a:lnTo>
                    <a:pt x="891" y="866"/>
                  </a:lnTo>
                  <a:lnTo>
                    <a:pt x="846" y="912"/>
                  </a:lnTo>
                  <a:lnTo>
                    <a:pt x="806" y="1008"/>
                  </a:lnTo>
                  <a:lnTo>
                    <a:pt x="840" y="1111"/>
                  </a:lnTo>
                  <a:lnTo>
                    <a:pt x="806" y="1111"/>
                  </a:lnTo>
                  <a:lnTo>
                    <a:pt x="656" y="1058"/>
                  </a:lnTo>
                  <a:lnTo>
                    <a:pt x="640" y="1014"/>
                  </a:lnTo>
                  <a:lnTo>
                    <a:pt x="624" y="994"/>
                  </a:lnTo>
                  <a:lnTo>
                    <a:pt x="618" y="936"/>
                  </a:lnTo>
                  <a:lnTo>
                    <a:pt x="590" y="914"/>
                  </a:lnTo>
                  <a:lnTo>
                    <a:pt x="508" y="760"/>
                  </a:lnTo>
                  <a:lnTo>
                    <a:pt x="470" y="731"/>
                  </a:lnTo>
                  <a:lnTo>
                    <a:pt x="458" y="706"/>
                  </a:lnTo>
                  <a:lnTo>
                    <a:pt x="339" y="700"/>
                  </a:lnTo>
                  <a:lnTo>
                    <a:pt x="276" y="774"/>
                  </a:lnTo>
                  <a:lnTo>
                    <a:pt x="167" y="697"/>
                  </a:lnTo>
                  <a:lnTo>
                    <a:pt x="137" y="592"/>
                  </a:lnTo>
                  <a:lnTo>
                    <a:pt x="34" y="492"/>
                  </a:lnTo>
                  <a:lnTo>
                    <a:pt x="21" y="461"/>
                  </a:lnTo>
                  <a:lnTo>
                    <a:pt x="7" y="456"/>
                  </a:lnTo>
                  <a:lnTo>
                    <a:pt x="0" y="434"/>
                  </a:lnTo>
                  <a:lnTo>
                    <a:pt x="0" y="434"/>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0" name="Freeform 20"/>
            <p:cNvSpPr>
              <a:spLocks/>
            </p:cNvSpPr>
            <p:nvPr/>
          </p:nvSpPr>
          <p:spPr bwMode="auto">
            <a:xfrm>
              <a:off x="4461" y="1865"/>
              <a:ext cx="313" cy="252"/>
            </a:xfrm>
            <a:custGeom>
              <a:avLst/>
              <a:gdLst/>
              <a:ahLst/>
              <a:cxnLst>
                <a:cxn ang="0">
                  <a:pos x="29" y="0"/>
                </a:cxn>
                <a:cxn ang="0">
                  <a:pos x="512" y="25"/>
                </a:cxn>
                <a:cxn ang="0">
                  <a:pos x="515" y="110"/>
                </a:cxn>
                <a:cxn ang="0">
                  <a:pos x="537" y="179"/>
                </a:cxn>
                <a:cxn ang="0">
                  <a:pos x="540" y="269"/>
                </a:cxn>
                <a:cxn ang="0">
                  <a:pos x="555" y="341"/>
                </a:cxn>
                <a:cxn ang="0">
                  <a:pos x="262" y="332"/>
                </a:cxn>
                <a:cxn ang="0">
                  <a:pos x="0" y="313"/>
                </a:cxn>
                <a:cxn ang="0">
                  <a:pos x="29" y="0"/>
                </a:cxn>
                <a:cxn ang="0">
                  <a:pos x="29" y="0"/>
                </a:cxn>
              </a:cxnLst>
              <a:rect l="0" t="0" r="r" b="b"/>
              <a:pathLst>
                <a:path w="555" h="341">
                  <a:moveTo>
                    <a:pt x="29" y="0"/>
                  </a:moveTo>
                  <a:lnTo>
                    <a:pt x="512" y="25"/>
                  </a:lnTo>
                  <a:lnTo>
                    <a:pt x="515" y="110"/>
                  </a:lnTo>
                  <a:lnTo>
                    <a:pt x="537" y="179"/>
                  </a:lnTo>
                  <a:lnTo>
                    <a:pt x="540" y="269"/>
                  </a:lnTo>
                  <a:lnTo>
                    <a:pt x="555" y="341"/>
                  </a:lnTo>
                  <a:lnTo>
                    <a:pt x="262" y="332"/>
                  </a:lnTo>
                  <a:lnTo>
                    <a:pt x="0" y="313"/>
                  </a:lnTo>
                  <a:lnTo>
                    <a:pt x="29" y="0"/>
                  </a:lnTo>
                  <a:lnTo>
                    <a:pt x="29" y="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1" name="Freeform 21"/>
            <p:cNvSpPr>
              <a:spLocks/>
            </p:cNvSpPr>
            <p:nvPr/>
          </p:nvSpPr>
          <p:spPr bwMode="auto">
            <a:xfrm>
              <a:off x="4443" y="2096"/>
              <a:ext cx="336" cy="287"/>
            </a:xfrm>
            <a:custGeom>
              <a:avLst/>
              <a:gdLst/>
              <a:ahLst/>
              <a:cxnLst>
                <a:cxn ang="0">
                  <a:pos x="30" y="0"/>
                </a:cxn>
                <a:cxn ang="0">
                  <a:pos x="292" y="19"/>
                </a:cxn>
                <a:cxn ang="0">
                  <a:pos x="585" y="28"/>
                </a:cxn>
                <a:cxn ang="0">
                  <a:pos x="564" y="64"/>
                </a:cxn>
                <a:cxn ang="0">
                  <a:pos x="594" y="91"/>
                </a:cxn>
                <a:cxn ang="0">
                  <a:pos x="592" y="282"/>
                </a:cxn>
                <a:cxn ang="0">
                  <a:pos x="580" y="280"/>
                </a:cxn>
                <a:cxn ang="0">
                  <a:pos x="580" y="305"/>
                </a:cxn>
                <a:cxn ang="0">
                  <a:pos x="591" y="323"/>
                </a:cxn>
                <a:cxn ang="0">
                  <a:pos x="585" y="342"/>
                </a:cxn>
                <a:cxn ang="0">
                  <a:pos x="591" y="387"/>
                </a:cxn>
                <a:cxn ang="0">
                  <a:pos x="577" y="382"/>
                </a:cxn>
                <a:cxn ang="0">
                  <a:pos x="561" y="365"/>
                </a:cxn>
                <a:cxn ang="0">
                  <a:pos x="510" y="348"/>
                </a:cxn>
                <a:cxn ang="0">
                  <a:pos x="458" y="351"/>
                </a:cxn>
                <a:cxn ang="0">
                  <a:pos x="429" y="329"/>
                </a:cxn>
                <a:cxn ang="0">
                  <a:pos x="0" y="304"/>
                </a:cxn>
                <a:cxn ang="0">
                  <a:pos x="30" y="0"/>
                </a:cxn>
                <a:cxn ang="0">
                  <a:pos x="30" y="0"/>
                </a:cxn>
              </a:cxnLst>
              <a:rect l="0" t="0" r="r" b="b"/>
              <a:pathLst>
                <a:path w="594" h="387">
                  <a:moveTo>
                    <a:pt x="30" y="0"/>
                  </a:moveTo>
                  <a:lnTo>
                    <a:pt x="292" y="19"/>
                  </a:lnTo>
                  <a:lnTo>
                    <a:pt x="585" y="28"/>
                  </a:lnTo>
                  <a:lnTo>
                    <a:pt x="564" y="64"/>
                  </a:lnTo>
                  <a:lnTo>
                    <a:pt x="594" y="91"/>
                  </a:lnTo>
                  <a:lnTo>
                    <a:pt x="592" y="282"/>
                  </a:lnTo>
                  <a:lnTo>
                    <a:pt x="580" y="280"/>
                  </a:lnTo>
                  <a:lnTo>
                    <a:pt x="580" y="305"/>
                  </a:lnTo>
                  <a:lnTo>
                    <a:pt x="591" y="323"/>
                  </a:lnTo>
                  <a:lnTo>
                    <a:pt x="585" y="342"/>
                  </a:lnTo>
                  <a:lnTo>
                    <a:pt x="591" y="387"/>
                  </a:lnTo>
                  <a:lnTo>
                    <a:pt x="577" y="382"/>
                  </a:lnTo>
                  <a:lnTo>
                    <a:pt x="561" y="365"/>
                  </a:lnTo>
                  <a:lnTo>
                    <a:pt x="510" y="348"/>
                  </a:lnTo>
                  <a:lnTo>
                    <a:pt x="458" y="351"/>
                  </a:lnTo>
                  <a:lnTo>
                    <a:pt x="429" y="329"/>
                  </a:lnTo>
                  <a:lnTo>
                    <a:pt x="0" y="304"/>
                  </a:lnTo>
                  <a:lnTo>
                    <a:pt x="30" y="0"/>
                  </a:lnTo>
                  <a:lnTo>
                    <a:pt x="30" y="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2" name="Freeform 22"/>
            <p:cNvSpPr>
              <a:spLocks/>
            </p:cNvSpPr>
            <p:nvPr/>
          </p:nvSpPr>
          <p:spPr bwMode="auto">
            <a:xfrm>
              <a:off x="4434" y="2321"/>
              <a:ext cx="393" cy="251"/>
            </a:xfrm>
            <a:custGeom>
              <a:avLst/>
              <a:gdLst/>
              <a:ahLst/>
              <a:cxnLst>
                <a:cxn ang="0">
                  <a:pos x="19" y="0"/>
                </a:cxn>
                <a:cxn ang="0">
                  <a:pos x="448" y="25"/>
                </a:cxn>
                <a:cxn ang="0">
                  <a:pos x="477" y="47"/>
                </a:cxn>
                <a:cxn ang="0">
                  <a:pos x="529" y="44"/>
                </a:cxn>
                <a:cxn ang="0">
                  <a:pos x="580" y="61"/>
                </a:cxn>
                <a:cxn ang="0">
                  <a:pos x="596" y="78"/>
                </a:cxn>
                <a:cxn ang="0">
                  <a:pos x="610" y="83"/>
                </a:cxn>
                <a:cxn ang="0">
                  <a:pos x="633" y="148"/>
                </a:cxn>
                <a:cxn ang="0">
                  <a:pos x="633" y="167"/>
                </a:cxn>
                <a:cxn ang="0">
                  <a:pos x="649" y="198"/>
                </a:cxn>
                <a:cxn ang="0">
                  <a:pos x="657" y="246"/>
                </a:cxn>
                <a:cxn ang="0">
                  <a:pos x="652" y="261"/>
                </a:cxn>
                <a:cxn ang="0">
                  <a:pos x="662" y="277"/>
                </a:cxn>
                <a:cxn ang="0">
                  <a:pos x="696" y="339"/>
                </a:cxn>
                <a:cxn ang="0">
                  <a:pos x="386" y="336"/>
                </a:cxn>
                <a:cxn ang="0">
                  <a:pos x="151" y="321"/>
                </a:cxn>
                <a:cxn ang="0">
                  <a:pos x="159" y="220"/>
                </a:cxn>
                <a:cxn ang="0">
                  <a:pos x="0" y="205"/>
                </a:cxn>
                <a:cxn ang="0">
                  <a:pos x="19" y="0"/>
                </a:cxn>
                <a:cxn ang="0">
                  <a:pos x="19" y="0"/>
                </a:cxn>
              </a:cxnLst>
              <a:rect l="0" t="0" r="r" b="b"/>
              <a:pathLst>
                <a:path w="696" h="339">
                  <a:moveTo>
                    <a:pt x="19" y="0"/>
                  </a:moveTo>
                  <a:lnTo>
                    <a:pt x="448" y="25"/>
                  </a:lnTo>
                  <a:lnTo>
                    <a:pt x="477" y="47"/>
                  </a:lnTo>
                  <a:lnTo>
                    <a:pt x="529" y="44"/>
                  </a:lnTo>
                  <a:lnTo>
                    <a:pt x="580" y="61"/>
                  </a:lnTo>
                  <a:lnTo>
                    <a:pt x="596" y="78"/>
                  </a:lnTo>
                  <a:lnTo>
                    <a:pt x="610" y="83"/>
                  </a:lnTo>
                  <a:lnTo>
                    <a:pt x="633" y="148"/>
                  </a:lnTo>
                  <a:lnTo>
                    <a:pt x="633" y="167"/>
                  </a:lnTo>
                  <a:lnTo>
                    <a:pt x="649" y="198"/>
                  </a:lnTo>
                  <a:lnTo>
                    <a:pt x="657" y="246"/>
                  </a:lnTo>
                  <a:lnTo>
                    <a:pt x="652" y="261"/>
                  </a:lnTo>
                  <a:lnTo>
                    <a:pt x="662" y="277"/>
                  </a:lnTo>
                  <a:lnTo>
                    <a:pt x="696" y="339"/>
                  </a:lnTo>
                  <a:lnTo>
                    <a:pt x="386" y="336"/>
                  </a:lnTo>
                  <a:lnTo>
                    <a:pt x="151" y="321"/>
                  </a:lnTo>
                  <a:lnTo>
                    <a:pt x="159" y="220"/>
                  </a:lnTo>
                  <a:lnTo>
                    <a:pt x="0" y="205"/>
                  </a:lnTo>
                  <a:lnTo>
                    <a:pt x="19" y="0"/>
                  </a:lnTo>
                  <a:lnTo>
                    <a:pt x="19" y="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3" name="Freeform 23"/>
            <p:cNvSpPr>
              <a:spLocks/>
            </p:cNvSpPr>
            <p:nvPr/>
          </p:nvSpPr>
          <p:spPr bwMode="auto">
            <a:xfrm>
              <a:off x="4507" y="2559"/>
              <a:ext cx="353" cy="245"/>
            </a:xfrm>
            <a:custGeom>
              <a:avLst/>
              <a:gdLst/>
              <a:ahLst/>
              <a:cxnLst>
                <a:cxn ang="0">
                  <a:pos x="20" y="0"/>
                </a:cxn>
                <a:cxn ang="0">
                  <a:pos x="255" y="15"/>
                </a:cxn>
                <a:cxn ang="0">
                  <a:pos x="565" y="18"/>
                </a:cxn>
                <a:cxn ang="0">
                  <a:pos x="581" y="33"/>
                </a:cxn>
                <a:cxn ang="0">
                  <a:pos x="592" y="30"/>
                </a:cxn>
                <a:cxn ang="0">
                  <a:pos x="603" y="46"/>
                </a:cxn>
                <a:cxn ang="0">
                  <a:pos x="593" y="46"/>
                </a:cxn>
                <a:cxn ang="0">
                  <a:pos x="583" y="66"/>
                </a:cxn>
                <a:cxn ang="0">
                  <a:pos x="608" y="102"/>
                </a:cxn>
                <a:cxn ang="0">
                  <a:pos x="627" y="107"/>
                </a:cxn>
                <a:cxn ang="0">
                  <a:pos x="624" y="329"/>
                </a:cxn>
                <a:cxn ang="0">
                  <a:pos x="358" y="331"/>
                </a:cxn>
                <a:cxn ang="0">
                  <a:pos x="0" y="314"/>
                </a:cxn>
                <a:cxn ang="0">
                  <a:pos x="20" y="0"/>
                </a:cxn>
                <a:cxn ang="0">
                  <a:pos x="20" y="0"/>
                </a:cxn>
              </a:cxnLst>
              <a:rect l="0" t="0" r="r" b="b"/>
              <a:pathLst>
                <a:path w="627" h="331">
                  <a:moveTo>
                    <a:pt x="20" y="0"/>
                  </a:moveTo>
                  <a:lnTo>
                    <a:pt x="255" y="15"/>
                  </a:lnTo>
                  <a:lnTo>
                    <a:pt x="565" y="18"/>
                  </a:lnTo>
                  <a:lnTo>
                    <a:pt x="581" y="33"/>
                  </a:lnTo>
                  <a:lnTo>
                    <a:pt x="592" y="30"/>
                  </a:lnTo>
                  <a:lnTo>
                    <a:pt x="603" y="46"/>
                  </a:lnTo>
                  <a:lnTo>
                    <a:pt x="593" y="46"/>
                  </a:lnTo>
                  <a:lnTo>
                    <a:pt x="583" y="66"/>
                  </a:lnTo>
                  <a:lnTo>
                    <a:pt x="608" y="102"/>
                  </a:lnTo>
                  <a:lnTo>
                    <a:pt x="627" y="107"/>
                  </a:lnTo>
                  <a:lnTo>
                    <a:pt x="624" y="329"/>
                  </a:lnTo>
                  <a:lnTo>
                    <a:pt x="358" y="331"/>
                  </a:lnTo>
                  <a:lnTo>
                    <a:pt x="0" y="314"/>
                  </a:lnTo>
                  <a:lnTo>
                    <a:pt x="20" y="0"/>
                  </a:lnTo>
                  <a:lnTo>
                    <a:pt x="20" y="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4" name="Freeform 24"/>
            <p:cNvSpPr>
              <a:spLocks/>
            </p:cNvSpPr>
            <p:nvPr/>
          </p:nvSpPr>
          <p:spPr bwMode="auto">
            <a:xfrm>
              <a:off x="4460" y="2788"/>
              <a:ext cx="411" cy="274"/>
            </a:xfrm>
            <a:custGeom>
              <a:avLst/>
              <a:gdLst/>
              <a:ahLst/>
              <a:cxnLst>
                <a:cxn ang="0">
                  <a:pos x="4" y="0"/>
                </a:cxn>
                <a:cxn ang="0">
                  <a:pos x="85" y="5"/>
                </a:cxn>
                <a:cxn ang="0">
                  <a:pos x="443" y="22"/>
                </a:cxn>
                <a:cxn ang="0">
                  <a:pos x="709" y="20"/>
                </a:cxn>
                <a:cxn ang="0">
                  <a:pos x="712" y="74"/>
                </a:cxn>
                <a:cxn ang="0">
                  <a:pos x="728" y="189"/>
                </a:cxn>
                <a:cxn ang="0">
                  <a:pos x="725" y="370"/>
                </a:cxn>
                <a:cxn ang="0">
                  <a:pos x="666" y="339"/>
                </a:cxn>
                <a:cxn ang="0">
                  <a:pos x="605" y="350"/>
                </a:cxn>
                <a:cxn ang="0">
                  <a:pos x="559" y="364"/>
                </a:cxn>
                <a:cxn ang="0">
                  <a:pos x="493" y="364"/>
                </a:cxn>
                <a:cxn ang="0">
                  <a:pos x="443" y="336"/>
                </a:cxn>
                <a:cxn ang="0">
                  <a:pos x="429" y="350"/>
                </a:cxn>
                <a:cxn ang="0">
                  <a:pos x="352" y="317"/>
                </a:cxn>
                <a:cxn ang="0">
                  <a:pos x="314" y="308"/>
                </a:cxn>
                <a:cxn ang="0">
                  <a:pos x="295" y="289"/>
                </a:cxn>
                <a:cxn ang="0">
                  <a:pos x="271" y="289"/>
                </a:cxn>
                <a:cxn ang="0">
                  <a:pos x="246" y="268"/>
                </a:cxn>
                <a:cxn ang="0">
                  <a:pos x="255" y="69"/>
                </a:cxn>
                <a:cxn ang="0">
                  <a:pos x="0" y="54"/>
                </a:cxn>
                <a:cxn ang="0">
                  <a:pos x="4" y="0"/>
                </a:cxn>
                <a:cxn ang="0">
                  <a:pos x="4" y="0"/>
                </a:cxn>
              </a:cxnLst>
              <a:rect l="0" t="0" r="r" b="b"/>
              <a:pathLst>
                <a:path w="728" h="370">
                  <a:moveTo>
                    <a:pt x="4" y="0"/>
                  </a:moveTo>
                  <a:lnTo>
                    <a:pt x="85" y="5"/>
                  </a:lnTo>
                  <a:lnTo>
                    <a:pt x="443" y="22"/>
                  </a:lnTo>
                  <a:lnTo>
                    <a:pt x="709" y="20"/>
                  </a:lnTo>
                  <a:lnTo>
                    <a:pt x="712" y="74"/>
                  </a:lnTo>
                  <a:lnTo>
                    <a:pt x="728" y="189"/>
                  </a:lnTo>
                  <a:lnTo>
                    <a:pt x="725" y="370"/>
                  </a:lnTo>
                  <a:lnTo>
                    <a:pt x="666" y="339"/>
                  </a:lnTo>
                  <a:lnTo>
                    <a:pt x="605" y="350"/>
                  </a:lnTo>
                  <a:lnTo>
                    <a:pt x="559" y="364"/>
                  </a:lnTo>
                  <a:lnTo>
                    <a:pt x="493" y="364"/>
                  </a:lnTo>
                  <a:lnTo>
                    <a:pt x="443" y="336"/>
                  </a:lnTo>
                  <a:lnTo>
                    <a:pt x="429" y="350"/>
                  </a:lnTo>
                  <a:lnTo>
                    <a:pt x="352" y="317"/>
                  </a:lnTo>
                  <a:lnTo>
                    <a:pt x="314" y="308"/>
                  </a:lnTo>
                  <a:lnTo>
                    <a:pt x="295" y="289"/>
                  </a:lnTo>
                  <a:lnTo>
                    <a:pt x="271" y="289"/>
                  </a:lnTo>
                  <a:lnTo>
                    <a:pt x="246" y="268"/>
                  </a:lnTo>
                  <a:lnTo>
                    <a:pt x="255" y="69"/>
                  </a:lnTo>
                  <a:lnTo>
                    <a:pt x="0" y="54"/>
                  </a:lnTo>
                  <a:lnTo>
                    <a:pt x="4" y="0"/>
                  </a:lnTo>
                  <a:lnTo>
                    <a:pt x="4" y="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5" name="Freeform 25"/>
            <p:cNvSpPr>
              <a:spLocks/>
            </p:cNvSpPr>
            <p:nvPr/>
          </p:nvSpPr>
          <p:spPr bwMode="auto">
            <a:xfrm>
              <a:off x="4749" y="1862"/>
              <a:ext cx="308" cy="442"/>
            </a:xfrm>
            <a:custGeom>
              <a:avLst/>
              <a:gdLst/>
              <a:ahLst/>
              <a:cxnLst>
                <a:cxn ang="0">
                  <a:pos x="3" y="113"/>
                </a:cxn>
                <a:cxn ang="0">
                  <a:pos x="25" y="182"/>
                </a:cxn>
                <a:cxn ang="0">
                  <a:pos x="28" y="272"/>
                </a:cxn>
                <a:cxn ang="0">
                  <a:pos x="43" y="344"/>
                </a:cxn>
                <a:cxn ang="0">
                  <a:pos x="22" y="380"/>
                </a:cxn>
                <a:cxn ang="0">
                  <a:pos x="52" y="407"/>
                </a:cxn>
                <a:cxn ang="0">
                  <a:pos x="50" y="598"/>
                </a:cxn>
                <a:cxn ang="0">
                  <a:pos x="451" y="589"/>
                </a:cxn>
                <a:cxn ang="0">
                  <a:pos x="444" y="552"/>
                </a:cxn>
                <a:cxn ang="0">
                  <a:pos x="401" y="520"/>
                </a:cxn>
                <a:cxn ang="0">
                  <a:pos x="379" y="496"/>
                </a:cxn>
                <a:cxn ang="0">
                  <a:pos x="325" y="463"/>
                </a:cxn>
                <a:cxn ang="0">
                  <a:pos x="326" y="407"/>
                </a:cxn>
                <a:cxn ang="0">
                  <a:pos x="314" y="372"/>
                </a:cxn>
                <a:cxn ang="0">
                  <a:pos x="360" y="319"/>
                </a:cxn>
                <a:cxn ang="0">
                  <a:pos x="357" y="266"/>
                </a:cxn>
                <a:cxn ang="0">
                  <a:pos x="430" y="212"/>
                </a:cxn>
                <a:cxn ang="0">
                  <a:pos x="448" y="181"/>
                </a:cxn>
                <a:cxn ang="0">
                  <a:pos x="549" y="128"/>
                </a:cxn>
                <a:cxn ang="0">
                  <a:pos x="504" y="109"/>
                </a:cxn>
                <a:cxn ang="0">
                  <a:pos x="464" y="112"/>
                </a:cxn>
                <a:cxn ang="0">
                  <a:pos x="455" y="97"/>
                </a:cxn>
                <a:cxn ang="0">
                  <a:pos x="382" y="96"/>
                </a:cxn>
                <a:cxn ang="0">
                  <a:pos x="334" y="82"/>
                </a:cxn>
                <a:cxn ang="0">
                  <a:pos x="232" y="72"/>
                </a:cxn>
                <a:cxn ang="0">
                  <a:pos x="217" y="55"/>
                </a:cxn>
                <a:cxn ang="0">
                  <a:pos x="176" y="37"/>
                </a:cxn>
                <a:cxn ang="0">
                  <a:pos x="169" y="0"/>
                </a:cxn>
                <a:cxn ang="0">
                  <a:pos x="143" y="0"/>
                </a:cxn>
                <a:cxn ang="0">
                  <a:pos x="143" y="28"/>
                </a:cxn>
                <a:cxn ang="0">
                  <a:pos x="0" y="28"/>
                </a:cxn>
                <a:cxn ang="0">
                  <a:pos x="3" y="113"/>
                </a:cxn>
                <a:cxn ang="0">
                  <a:pos x="3" y="113"/>
                </a:cxn>
              </a:cxnLst>
              <a:rect l="0" t="0" r="r" b="b"/>
              <a:pathLst>
                <a:path w="549" h="598">
                  <a:moveTo>
                    <a:pt x="3" y="113"/>
                  </a:moveTo>
                  <a:lnTo>
                    <a:pt x="25" y="182"/>
                  </a:lnTo>
                  <a:lnTo>
                    <a:pt x="28" y="272"/>
                  </a:lnTo>
                  <a:lnTo>
                    <a:pt x="43" y="344"/>
                  </a:lnTo>
                  <a:lnTo>
                    <a:pt x="22" y="380"/>
                  </a:lnTo>
                  <a:lnTo>
                    <a:pt x="52" y="407"/>
                  </a:lnTo>
                  <a:lnTo>
                    <a:pt x="50" y="598"/>
                  </a:lnTo>
                  <a:lnTo>
                    <a:pt x="451" y="589"/>
                  </a:lnTo>
                  <a:lnTo>
                    <a:pt x="444" y="552"/>
                  </a:lnTo>
                  <a:lnTo>
                    <a:pt x="401" y="520"/>
                  </a:lnTo>
                  <a:lnTo>
                    <a:pt x="379" y="496"/>
                  </a:lnTo>
                  <a:lnTo>
                    <a:pt x="325" y="463"/>
                  </a:lnTo>
                  <a:lnTo>
                    <a:pt x="326" y="407"/>
                  </a:lnTo>
                  <a:lnTo>
                    <a:pt x="314" y="372"/>
                  </a:lnTo>
                  <a:lnTo>
                    <a:pt x="360" y="319"/>
                  </a:lnTo>
                  <a:lnTo>
                    <a:pt x="357" y="266"/>
                  </a:lnTo>
                  <a:lnTo>
                    <a:pt x="430" y="212"/>
                  </a:lnTo>
                  <a:lnTo>
                    <a:pt x="448" y="181"/>
                  </a:lnTo>
                  <a:lnTo>
                    <a:pt x="549" y="128"/>
                  </a:lnTo>
                  <a:lnTo>
                    <a:pt x="504" y="109"/>
                  </a:lnTo>
                  <a:lnTo>
                    <a:pt x="464" y="112"/>
                  </a:lnTo>
                  <a:lnTo>
                    <a:pt x="455" y="97"/>
                  </a:lnTo>
                  <a:lnTo>
                    <a:pt x="382" y="96"/>
                  </a:lnTo>
                  <a:lnTo>
                    <a:pt x="334" y="82"/>
                  </a:lnTo>
                  <a:lnTo>
                    <a:pt x="232" y="72"/>
                  </a:lnTo>
                  <a:lnTo>
                    <a:pt x="217" y="55"/>
                  </a:lnTo>
                  <a:lnTo>
                    <a:pt x="176" y="37"/>
                  </a:lnTo>
                  <a:lnTo>
                    <a:pt x="169" y="0"/>
                  </a:lnTo>
                  <a:lnTo>
                    <a:pt x="143" y="0"/>
                  </a:lnTo>
                  <a:lnTo>
                    <a:pt x="143" y="28"/>
                  </a:lnTo>
                  <a:lnTo>
                    <a:pt x="0" y="28"/>
                  </a:lnTo>
                  <a:lnTo>
                    <a:pt x="3" y="113"/>
                  </a:lnTo>
                  <a:lnTo>
                    <a:pt x="3" y="11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6" name="Freeform 26"/>
            <p:cNvSpPr>
              <a:spLocks/>
            </p:cNvSpPr>
            <p:nvPr/>
          </p:nvSpPr>
          <p:spPr bwMode="auto">
            <a:xfrm>
              <a:off x="4771" y="2297"/>
              <a:ext cx="285" cy="243"/>
            </a:xfrm>
            <a:custGeom>
              <a:avLst/>
              <a:gdLst/>
              <a:ahLst/>
              <a:cxnLst>
                <a:cxn ang="0">
                  <a:pos x="0" y="32"/>
                </a:cxn>
                <a:cxn ang="0">
                  <a:pos x="11" y="50"/>
                </a:cxn>
                <a:cxn ang="0">
                  <a:pos x="5" y="69"/>
                </a:cxn>
                <a:cxn ang="0">
                  <a:pos x="11" y="114"/>
                </a:cxn>
                <a:cxn ang="0">
                  <a:pos x="34" y="179"/>
                </a:cxn>
                <a:cxn ang="0">
                  <a:pos x="34" y="198"/>
                </a:cxn>
                <a:cxn ang="0">
                  <a:pos x="50" y="229"/>
                </a:cxn>
                <a:cxn ang="0">
                  <a:pos x="58" y="277"/>
                </a:cxn>
                <a:cxn ang="0">
                  <a:pos x="53" y="292"/>
                </a:cxn>
                <a:cxn ang="0">
                  <a:pos x="63" y="308"/>
                </a:cxn>
                <a:cxn ang="0">
                  <a:pos x="389" y="301"/>
                </a:cxn>
                <a:cxn ang="0">
                  <a:pos x="413" y="326"/>
                </a:cxn>
                <a:cxn ang="0">
                  <a:pos x="447" y="252"/>
                </a:cxn>
                <a:cxn ang="0">
                  <a:pos x="436" y="225"/>
                </a:cxn>
                <a:cxn ang="0">
                  <a:pos x="492" y="181"/>
                </a:cxn>
                <a:cxn ang="0">
                  <a:pos x="504" y="148"/>
                </a:cxn>
                <a:cxn ang="0">
                  <a:pos x="463" y="101"/>
                </a:cxn>
                <a:cxn ang="0">
                  <a:pos x="420" y="53"/>
                </a:cxn>
                <a:cxn ang="0">
                  <a:pos x="413" y="0"/>
                </a:cxn>
                <a:cxn ang="0">
                  <a:pos x="12" y="9"/>
                </a:cxn>
                <a:cxn ang="0">
                  <a:pos x="0" y="7"/>
                </a:cxn>
                <a:cxn ang="0">
                  <a:pos x="0" y="32"/>
                </a:cxn>
                <a:cxn ang="0">
                  <a:pos x="0" y="32"/>
                </a:cxn>
              </a:cxnLst>
              <a:rect l="0" t="0" r="r" b="b"/>
              <a:pathLst>
                <a:path w="504" h="326">
                  <a:moveTo>
                    <a:pt x="0" y="32"/>
                  </a:moveTo>
                  <a:lnTo>
                    <a:pt x="11" y="50"/>
                  </a:lnTo>
                  <a:lnTo>
                    <a:pt x="5" y="69"/>
                  </a:lnTo>
                  <a:lnTo>
                    <a:pt x="11" y="114"/>
                  </a:lnTo>
                  <a:lnTo>
                    <a:pt x="34" y="179"/>
                  </a:lnTo>
                  <a:lnTo>
                    <a:pt x="34" y="198"/>
                  </a:lnTo>
                  <a:lnTo>
                    <a:pt x="50" y="229"/>
                  </a:lnTo>
                  <a:lnTo>
                    <a:pt x="58" y="277"/>
                  </a:lnTo>
                  <a:lnTo>
                    <a:pt x="53" y="292"/>
                  </a:lnTo>
                  <a:lnTo>
                    <a:pt x="63" y="308"/>
                  </a:lnTo>
                  <a:lnTo>
                    <a:pt x="389" y="301"/>
                  </a:lnTo>
                  <a:lnTo>
                    <a:pt x="413" y="326"/>
                  </a:lnTo>
                  <a:lnTo>
                    <a:pt x="447" y="252"/>
                  </a:lnTo>
                  <a:lnTo>
                    <a:pt x="436" y="225"/>
                  </a:lnTo>
                  <a:lnTo>
                    <a:pt x="492" y="181"/>
                  </a:lnTo>
                  <a:lnTo>
                    <a:pt x="504" y="148"/>
                  </a:lnTo>
                  <a:lnTo>
                    <a:pt x="463" y="101"/>
                  </a:lnTo>
                  <a:lnTo>
                    <a:pt x="420" y="53"/>
                  </a:lnTo>
                  <a:lnTo>
                    <a:pt x="413" y="0"/>
                  </a:lnTo>
                  <a:lnTo>
                    <a:pt x="12" y="9"/>
                  </a:lnTo>
                  <a:lnTo>
                    <a:pt x="0" y="7"/>
                  </a:lnTo>
                  <a:lnTo>
                    <a:pt x="0" y="32"/>
                  </a:lnTo>
                  <a:lnTo>
                    <a:pt x="0" y="32"/>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7" name="Freeform 27"/>
            <p:cNvSpPr>
              <a:spLocks/>
            </p:cNvSpPr>
            <p:nvPr/>
          </p:nvSpPr>
          <p:spPr bwMode="auto">
            <a:xfrm>
              <a:off x="4806" y="2522"/>
              <a:ext cx="316" cy="352"/>
            </a:xfrm>
            <a:custGeom>
              <a:avLst/>
              <a:gdLst/>
              <a:ahLst/>
              <a:cxnLst>
                <a:cxn ang="0">
                  <a:pos x="34" y="69"/>
                </a:cxn>
                <a:cxn ang="0">
                  <a:pos x="50" y="84"/>
                </a:cxn>
                <a:cxn ang="0">
                  <a:pos x="61" y="81"/>
                </a:cxn>
                <a:cxn ang="0">
                  <a:pos x="72" y="97"/>
                </a:cxn>
                <a:cxn ang="0">
                  <a:pos x="62" y="97"/>
                </a:cxn>
                <a:cxn ang="0">
                  <a:pos x="52" y="117"/>
                </a:cxn>
                <a:cxn ang="0">
                  <a:pos x="77" y="153"/>
                </a:cxn>
                <a:cxn ang="0">
                  <a:pos x="96" y="158"/>
                </a:cxn>
                <a:cxn ang="0">
                  <a:pos x="93" y="380"/>
                </a:cxn>
                <a:cxn ang="0">
                  <a:pos x="96" y="434"/>
                </a:cxn>
                <a:cxn ang="0">
                  <a:pos x="469" y="423"/>
                </a:cxn>
                <a:cxn ang="0">
                  <a:pos x="472" y="455"/>
                </a:cxn>
                <a:cxn ang="0">
                  <a:pos x="457" y="476"/>
                </a:cxn>
                <a:cxn ang="0">
                  <a:pos x="514" y="473"/>
                </a:cxn>
                <a:cxn ang="0">
                  <a:pos x="525" y="455"/>
                </a:cxn>
                <a:cxn ang="0">
                  <a:pos x="525" y="434"/>
                </a:cxn>
                <a:cxn ang="0">
                  <a:pos x="538" y="420"/>
                </a:cxn>
                <a:cxn ang="0">
                  <a:pos x="542" y="404"/>
                </a:cxn>
                <a:cxn ang="0">
                  <a:pos x="557" y="402"/>
                </a:cxn>
                <a:cxn ang="0">
                  <a:pos x="561" y="370"/>
                </a:cxn>
                <a:cxn ang="0">
                  <a:pos x="541" y="365"/>
                </a:cxn>
                <a:cxn ang="0">
                  <a:pos x="528" y="342"/>
                </a:cxn>
                <a:cxn ang="0">
                  <a:pos x="507" y="285"/>
                </a:cxn>
                <a:cxn ang="0">
                  <a:pos x="484" y="276"/>
                </a:cxn>
                <a:cxn ang="0">
                  <a:pos x="457" y="255"/>
                </a:cxn>
                <a:cxn ang="0">
                  <a:pos x="447" y="226"/>
                </a:cxn>
                <a:cxn ang="0">
                  <a:pos x="463" y="180"/>
                </a:cxn>
                <a:cxn ang="0">
                  <a:pos x="450" y="172"/>
                </a:cxn>
                <a:cxn ang="0">
                  <a:pos x="418" y="172"/>
                </a:cxn>
                <a:cxn ang="0">
                  <a:pos x="410" y="144"/>
                </a:cxn>
                <a:cxn ang="0">
                  <a:pos x="356" y="88"/>
                </a:cxn>
                <a:cxn ang="0">
                  <a:pos x="344" y="42"/>
                </a:cxn>
                <a:cxn ang="0">
                  <a:pos x="350" y="25"/>
                </a:cxn>
                <a:cxn ang="0">
                  <a:pos x="326" y="0"/>
                </a:cxn>
                <a:cxn ang="0">
                  <a:pos x="0" y="7"/>
                </a:cxn>
                <a:cxn ang="0">
                  <a:pos x="34" y="69"/>
                </a:cxn>
                <a:cxn ang="0">
                  <a:pos x="34" y="69"/>
                </a:cxn>
              </a:cxnLst>
              <a:rect l="0" t="0" r="r" b="b"/>
              <a:pathLst>
                <a:path w="561" h="476">
                  <a:moveTo>
                    <a:pt x="34" y="69"/>
                  </a:moveTo>
                  <a:lnTo>
                    <a:pt x="50" y="84"/>
                  </a:lnTo>
                  <a:lnTo>
                    <a:pt x="61" y="81"/>
                  </a:lnTo>
                  <a:lnTo>
                    <a:pt x="72" y="97"/>
                  </a:lnTo>
                  <a:lnTo>
                    <a:pt x="62" y="97"/>
                  </a:lnTo>
                  <a:lnTo>
                    <a:pt x="52" y="117"/>
                  </a:lnTo>
                  <a:lnTo>
                    <a:pt x="77" y="153"/>
                  </a:lnTo>
                  <a:lnTo>
                    <a:pt x="96" y="158"/>
                  </a:lnTo>
                  <a:lnTo>
                    <a:pt x="93" y="380"/>
                  </a:lnTo>
                  <a:lnTo>
                    <a:pt x="96" y="434"/>
                  </a:lnTo>
                  <a:lnTo>
                    <a:pt x="469" y="423"/>
                  </a:lnTo>
                  <a:lnTo>
                    <a:pt x="472" y="455"/>
                  </a:lnTo>
                  <a:lnTo>
                    <a:pt x="457" y="476"/>
                  </a:lnTo>
                  <a:lnTo>
                    <a:pt x="514" y="473"/>
                  </a:lnTo>
                  <a:lnTo>
                    <a:pt x="525" y="455"/>
                  </a:lnTo>
                  <a:lnTo>
                    <a:pt x="525" y="434"/>
                  </a:lnTo>
                  <a:lnTo>
                    <a:pt x="538" y="420"/>
                  </a:lnTo>
                  <a:lnTo>
                    <a:pt x="542" y="404"/>
                  </a:lnTo>
                  <a:lnTo>
                    <a:pt x="557" y="402"/>
                  </a:lnTo>
                  <a:lnTo>
                    <a:pt x="561" y="370"/>
                  </a:lnTo>
                  <a:lnTo>
                    <a:pt x="541" y="365"/>
                  </a:lnTo>
                  <a:lnTo>
                    <a:pt x="528" y="342"/>
                  </a:lnTo>
                  <a:lnTo>
                    <a:pt x="507" y="285"/>
                  </a:lnTo>
                  <a:lnTo>
                    <a:pt x="484" y="276"/>
                  </a:lnTo>
                  <a:lnTo>
                    <a:pt x="457" y="255"/>
                  </a:lnTo>
                  <a:lnTo>
                    <a:pt x="447" y="226"/>
                  </a:lnTo>
                  <a:lnTo>
                    <a:pt x="463" y="180"/>
                  </a:lnTo>
                  <a:lnTo>
                    <a:pt x="450" y="172"/>
                  </a:lnTo>
                  <a:lnTo>
                    <a:pt x="418" y="172"/>
                  </a:lnTo>
                  <a:lnTo>
                    <a:pt x="410" y="144"/>
                  </a:lnTo>
                  <a:lnTo>
                    <a:pt x="356" y="88"/>
                  </a:lnTo>
                  <a:lnTo>
                    <a:pt x="344" y="42"/>
                  </a:lnTo>
                  <a:lnTo>
                    <a:pt x="350" y="25"/>
                  </a:lnTo>
                  <a:lnTo>
                    <a:pt x="326" y="0"/>
                  </a:lnTo>
                  <a:lnTo>
                    <a:pt x="0" y="7"/>
                  </a:lnTo>
                  <a:lnTo>
                    <a:pt x="34" y="69"/>
                  </a:lnTo>
                  <a:lnTo>
                    <a:pt x="34" y="69"/>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8" name="Freeform 28"/>
            <p:cNvSpPr>
              <a:spLocks/>
            </p:cNvSpPr>
            <p:nvPr/>
          </p:nvSpPr>
          <p:spPr bwMode="auto">
            <a:xfrm>
              <a:off x="4860" y="2834"/>
              <a:ext cx="241" cy="274"/>
            </a:xfrm>
            <a:custGeom>
              <a:avLst/>
              <a:gdLst/>
              <a:ahLst/>
              <a:cxnLst>
                <a:cxn ang="0">
                  <a:pos x="16" y="126"/>
                </a:cxn>
                <a:cxn ang="0">
                  <a:pos x="13" y="307"/>
                </a:cxn>
                <a:cxn ang="0">
                  <a:pos x="22" y="317"/>
                </a:cxn>
                <a:cxn ang="0">
                  <a:pos x="51" y="317"/>
                </a:cxn>
                <a:cxn ang="0">
                  <a:pos x="53" y="371"/>
                </a:cxn>
                <a:cxn ang="0">
                  <a:pos x="307" y="368"/>
                </a:cxn>
                <a:cxn ang="0">
                  <a:pos x="301" y="312"/>
                </a:cxn>
                <a:cxn ang="0">
                  <a:pos x="323" y="251"/>
                </a:cxn>
                <a:cxn ang="0">
                  <a:pos x="355" y="207"/>
                </a:cxn>
                <a:cxn ang="0">
                  <a:pos x="352" y="195"/>
                </a:cxn>
                <a:cxn ang="0">
                  <a:pos x="376" y="157"/>
                </a:cxn>
                <a:cxn ang="0">
                  <a:pos x="389" y="114"/>
                </a:cxn>
                <a:cxn ang="0">
                  <a:pos x="385" y="111"/>
                </a:cxn>
                <a:cxn ang="0">
                  <a:pos x="405" y="95"/>
                </a:cxn>
                <a:cxn ang="0">
                  <a:pos x="424" y="58"/>
                </a:cxn>
                <a:cxn ang="0">
                  <a:pos x="418" y="50"/>
                </a:cxn>
                <a:cxn ang="0">
                  <a:pos x="361" y="53"/>
                </a:cxn>
                <a:cxn ang="0">
                  <a:pos x="376" y="32"/>
                </a:cxn>
                <a:cxn ang="0">
                  <a:pos x="373" y="0"/>
                </a:cxn>
                <a:cxn ang="0">
                  <a:pos x="0" y="11"/>
                </a:cxn>
                <a:cxn ang="0">
                  <a:pos x="16" y="126"/>
                </a:cxn>
                <a:cxn ang="0">
                  <a:pos x="16" y="126"/>
                </a:cxn>
              </a:cxnLst>
              <a:rect l="0" t="0" r="r" b="b"/>
              <a:pathLst>
                <a:path w="424" h="371">
                  <a:moveTo>
                    <a:pt x="16" y="126"/>
                  </a:moveTo>
                  <a:lnTo>
                    <a:pt x="13" y="307"/>
                  </a:lnTo>
                  <a:lnTo>
                    <a:pt x="22" y="317"/>
                  </a:lnTo>
                  <a:lnTo>
                    <a:pt x="51" y="317"/>
                  </a:lnTo>
                  <a:lnTo>
                    <a:pt x="53" y="371"/>
                  </a:lnTo>
                  <a:lnTo>
                    <a:pt x="307" y="368"/>
                  </a:lnTo>
                  <a:lnTo>
                    <a:pt x="301" y="312"/>
                  </a:lnTo>
                  <a:lnTo>
                    <a:pt x="323" y="251"/>
                  </a:lnTo>
                  <a:lnTo>
                    <a:pt x="355" y="207"/>
                  </a:lnTo>
                  <a:lnTo>
                    <a:pt x="352" y="195"/>
                  </a:lnTo>
                  <a:lnTo>
                    <a:pt x="376" y="157"/>
                  </a:lnTo>
                  <a:lnTo>
                    <a:pt x="389" y="114"/>
                  </a:lnTo>
                  <a:lnTo>
                    <a:pt x="385" y="111"/>
                  </a:lnTo>
                  <a:lnTo>
                    <a:pt x="405" y="95"/>
                  </a:lnTo>
                  <a:lnTo>
                    <a:pt x="424" y="58"/>
                  </a:lnTo>
                  <a:lnTo>
                    <a:pt x="418" y="50"/>
                  </a:lnTo>
                  <a:lnTo>
                    <a:pt x="361" y="53"/>
                  </a:lnTo>
                  <a:lnTo>
                    <a:pt x="376" y="32"/>
                  </a:lnTo>
                  <a:lnTo>
                    <a:pt x="373" y="0"/>
                  </a:lnTo>
                  <a:lnTo>
                    <a:pt x="0" y="11"/>
                  </a:lnTo>
                  <a:lnTo>
                    <a:pt x="16" y="126"/>
                  </a:lnTo>
                  <a:lnTo>
                    <a:pt x="16" y="126"/>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29" name="Freeform 29"/>
            <p:cNvSpPr>
              <a:spLocks/>
            </p:cNvSpPr>
            <p:nvPr/>
          </p:nvSpPr>
          <p:spPr bwMode="auto">
            <a:xfrm>
              <a:off x="4890" y="3107"/>
              <a:ext cx="273" cy="301"/>
            </a:xfrm>
            <a:custGeom>
              <a:avLst/>
              <a:gdLst/>
              <a:ahLst/>
              <a:cxnLst>
                <a:cxn ang="0">
                  <a:pos x="0" y="3"/>
                </a:cxn>
                <a:cxn ang="0">
                  <a:pos x="6" y="113"/>
                </a:cxn>
                <a:cxn ang="0">
                  <a:pos x="50" y="194"/>
                </a:cxn>
                <a:cxn ang="0">
                  <a:pos x="34" y="257"/>
                </a:cxn>
                <a:cxn ang="0">
                  <a:pos x="37" y="310"/>
                </a:cxn>
                <a:cxn ang="0">
                  <a:pos x="16" y="336"/>
                </a:cxn>
                <a:cxn ang="0">
                  <a:pos x="25" y="345"/>
                </a:cxn>
                <a:cxn ang="0">
                  <a:pos x="88" y="336"/>
                </a:cxn>
                <a:cxn ang="0">
                  <a:pos x="169" y="358"/>
                </a:cxn>
                <a:cxn ang="0">
                  <a:pos x="194" y="338"/>
                </a:cxn>
                <a:cxn ang="0">
                  <a:pos x="271" y="370"/>
                </a:cxn>
                <a:cxn ang="0">
                  <a:pos x="279" y="388"/>
                </a:cxn>
                <a:cxn ang="0">
                  <a:pos x="308" y="401"/>
                </a:cxn>
                <a:cxn ang="0">
                  <a:pos x="323" y="385"/>
                </a:cxn>
                <a:cxn ang="0">
                  <a:pos x="361" y="399"/>
                </a:cxn>
                <a:cxn ang="0">
                  <a:pos x="385" y="388"/>
                </a:cxn>
                <a:cxn ang="0">
                  <a:pos x="380" y="364"/>
                </a:cxn>
                <a:cxn ang="0">
                  <a:pos x="443" y="385"/>
                </a:cxn>
                <a:cxn ang="0">
                  <a:pos x="440" y="408"/>
                </a:cxn>
                <a:cxn ang="0">
                  <a:pos x="483" y="377"/>
                </a:cxn>
                <a:cxn ang="0">
                  <a:pos x="445" y="373"/>
                </a:cxn>
                <a:cxn ang="0">
                  <a:pos x="415" y="344"/>
                </a:cxn>
                <a:cxn ang="0">
                  <a:pos x="452" y="306"/>
                </a:cxn>
                <a:cxn ang="0">
                  <a:pos x="452" y="284"/>
                </a:cxn>
                <a:cxn ang="0">
                  <a:pos x="412" y="316"/>
                </a:cxn>
                <a:cxn ang="0">
                  <a:pos x="393" y="306"/>
                </a:cxn>
                <a:cxn ang="0">
                  <a:pos x="410" y="286"/>
                </a:cxn>
                <a:cxn ang="0">
                  <a:pos x="365" y="300"/>
                </a:cxn>
                <a:cxn ang="0">
                  <a:pos x="338" y="288"/>
                </a:cxn>
                <a:cxn ang="0">
                  <a:pos x="345" y="269"/>
                </a:cxn>
                <a:cxn ang="0">
                  <a:pos x="420" y="284"/>
                </a:cxn>
                <a:cxn ang="0">
                  <a:pos x="390" y="235"/>
                </a:cxn>
                <a:cxn ang="0">
                  <a:pos x="395" y="200"/>
                </a:cxn>
                <a:cxn ang="0">
                  <a:pos x="224" y="207"/>
                </a:cxn>
                <a:cxn ang="0">
                  <a:pos x="245" y="131"/>
                </a:cxn>
                <a:cxn ang="0">
                  <a:pos x="274" y="91"/>
                </a:cxn>
                <a:cxn ang="0">
                  <a:pos x="264" y="81"/>
                </a:cxn>
                <a:cxn ang="0">
                  <a:pos x="254" y="0"/>
                </a:cxn>
                <a:cxn ang="0">
                  <a:pos x="0" y="3"/>
                </a:cxn>
                <a:cxn ang="0">
                  <a:pos x="0" y="3"/>
                </a:cxn>
                <a:cxn ang="0">
                  <a:pos x="0" y="3"/>
                </a:cxn>
              </a:cxnLst>
              <a:rect l="0" t="0" r="r" b="b"/>
              <a:pathLst>
                <a:path w="483" h="408">
                  <a:moveTo>
                    <a:pt x="0" y="3"/>
                  </a:moveTo>
                  <a:lnTo>
                    <a:pt x="6" y="113"/>
                  </a:lnTo>
                  <a:lnTo>
                    <a:pt x="50" y="194"/>
                  </a:lnTo>
                  <a:lnTo>
                    <a:pt x="34" y="257"/>
                  </a:lnTo>
                  <a:lnTo>
                    <a:pt x="37" y="310"/>
                  </a:lnTo>
                  <a:lnTo>
                    <a:pt x="16" y="336"/>
                  </a:lnTo>
                  <a:lnTo>
                    <a:pt x="25" y="345"/>
                  </a:lnTo>
                  <a:lnTo>
                    <a:pt x="88" y="336"/>
                  </a:lnTo>
                  <a:lnTo>
                    <a:pt x="169" y="358"/>
                  </a:lnTo>
                  <a:lnTo>
                    <a:pt x="194" y="338"/>
                  </a:lnTo>
                  <a:lnTo>
                    <a:pt x="271" y="370"/>
                  </a:lnTo>
                  <a:lnTo>
                    <a:pt x="279" y="388"/>
                  </a:lnTo>
                  <a:lnTo>
                    <a:pt x="308" y="401"/>
                  </a:lnTo>
                  <a:lnTo>
                    <a:pt x="323" y="385"/>
                  </a:lnTo>
                  <a:lnTo>
                    <a:pt x="361" y="399"/>
                  </a:lnTo>
                  <a:lnTo>
                    <a:pt x="385" y="388"/>
                  </a:lnTo>
                  <a:lnTo>
                    <a:pt x="380" y="364"/>
                  </a:lnTo>
                  <a:lnTo>
                    <a:pt x="443" y="385"/>
                  </a:lnTo>
                  <a:lnTo>
                    <a:pt x="440" y="408"/>
                  </a:lnTo>
                  <a:lnTo>
                    <a:pt x="483" y="377"/>
                  </a:lnTo>
                  <a:lnTo>
                    <a:pt x="445" y="373"/>
                  </a:lnTo>
                  <a:lnTo>
                    <a:pt x="415" y="344"/>
                  </a:lnTo>
                  <a:lnTo>
                    <a:pt x="452" y="306"/>
                  </a:lnTo>
                  <a:lnTo>
                    <a:pt x="452" y="284"/>
                  </a:lnTo>
                  <a:lnTo>
                    <a:pt x="412" y="316"/>
                  </a:lnTo>
                  <a:lnTo>
                    <a:pt x="393" y="306"/>
                  </a:lnTo>
                  <a:lnTo>
                    <a:pt x="410" y="286"/>
                  </a:lnTo>
                  <a:lnTo>
                    <a:pt x="365" y="300"/>
                  </a:lnTo>
                  <a:lnTo>
                    <a:pt x="338" y="288"/>
                  </a:lnTo>
                  <a:lnTo>
                    <a:pt x="345" y="269"/>
                  </a:lnTo>
                  <a:lnTo>
                    <a:pt x="420" y="284"/>
                  </a:lnTo>
                  <a:lnTo>
                    <a:pt x="390" y="235"/>
                  </a:lnTo>
                  <a:lnTo>
                    <a:pt x="395" y="200"/>
                  </a:lnTo>
                  <a:lnTo>
                    <a:pt x="224" y="207"/>
                  </a:lnTo>
                  <a:lnTo>
                    <a:pt x="245" y="131"/>
                  </a:lnTo>
                  <a:lnTo>
                    <a:pt x="274" y="91"/>
                  </a:lnTo>
                  <a:lnTo>
                    <a:pt x="264" y="81"/>
                  </a:lnTo>
                  <a:lnTo>
                    <a:pt x="254" y="0"/>
                  </a:lnTo>
                  <a:lnTo>
                    <a:pt x="0" y="3"/>
                  </a:lnTo>
                  <a:lnTo>
                    <a:pt x="0" y="3"/>
                  </a:lnTo>
                  <a:lnTo>
                    <a:pt x="0" y="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0" name="Freeform 30"/>
            <p:cNvSpPr>
              <a:spLocks/>
            </p:cNvSpPr>
            <p:nvPr/>
          </p:nvSpPr>
          <p:spPr bwMode="auto">
            <a:xfrm>
              <a:off x="5028" y="1987"/>
              <a:ext cx="272" cy="177"/>
            </a:xfrm>
            <a:custGeom>
              <a:avLst/>
              <a:gdLst/>
              <a:ahLst/>
              <a:cxnLst>
                <a:cxn ang="0">
                  <a:pos x="173" y="157"/>
                </a:cxn>
                <a:cxn ang="0">
                  <a:pos x="181" y="171"/>
                </a:cxn>
                <a:cxn ang="0">
                  <a:pos x="197" y="176"/>
                </a:cxn>
                <a:cxn ang="0">
                  <a:pos x="220" y="239"/>
                </a:cxn>
                <a:cxn ang="0">
                  <a:pos x="263" y="152"/>
                </a:cxn>
                <a:cxn ang="0">
                  <a:pos x="285" y="155"/>
                </a:cxn>
                <a:cxn ang="0">
                  <a:pos x="311" y="142"/>
                </a:cxn>
                <a:cxn ang="0">
                  <a:pos x="358" y="142"/>
                </a:cxn>
                <a:cxn ang="0">
                  <a:pos x="375" y="121"/>
                </a:cxn>
                <a:cxn ang="0">
                  <a:pos x="464" y="124"/>
                </a:cxn>
                <a:cxn ang="0">
                  <a:pos x="480" y="111"/>
                </a:cxn>
                <a:cxn ang="0">
                  <a:pos x="452" y="77"/>
                </a:cxn>
                <a:cxn ang="0">
                  <a:pos x="397" y="79"/>
                </a:cxn>
                <a:cxn ang="0">
                  <a:pos x="354" y="73"/>
                </a:cxn>
                <a:cxn ang="0">
                  <a:pos x="298" y="73"/>
                </a:cxn>
                <a:cxn ang="0">
                  <a:pos x="279" y="101"/>
                </a:cxn>
                <a:cxn ang="0">
                  <a:pos x="251" y="85"/>
                </a:cxn>
                <a:cxn ang="0">
                  <a:pos x="222" y="88"/>
                </a:cxn>
                <a:cxn ang="0">
                  <a:pos x="210" y="58"/>
                </a:cxn>
                <a:cxn ang="0">
                  <a:pos x="148" y="54"/>
                </a:cxn>
                <a:cxn ang="0">
                  <a:pos x="141" y="42"/>
                </a:cxn>
                <a:cxn ang="0">
                  <a:pos x="169" y="13"/>
                </a:cxn>
                <a:cxn ang="0">
                  <a:pos x="191" y="10"/>
                </a:cxn>
                <a:cxn ang="0">
                  <a:pos x="169" y="0"/>
                </a:cxn>
                <a:cxn ang="0">
                  <a:pos x="134" y="8"/>
                </a:cxn>
                <a:cxn ang="0">
                  <a:pos x="75" y="67"/>
                </a:cxn>
                <a:cxn ang="0">
                  <a:pos x="46" y="73"/>
                </a:cxn>
                <a:cxn ang="0">
                  <a:pos x="0" y="102"/>
                </a:cxn>
                <a:cxn ang="0">
                  <a:pos x="173" y="157"/>
                </a:cxn>
                <a:cxn ang="0">
                  <a:pos x="173" y="157"/>
                </a:cxn>
              </a:cxnLst>
              <a:rect l="0" t="0" r="r" b="b"/>
              <a:pathLst>
                <a:path w="480" h="239">
                  <a:moveTo>
                    <a:pt x="173" y="157"/>
                  </a:moveTo>
                  <a:lnTo>
                    <a:pt x="181" y="171"/>
                  </a:lnTo>
                  <a:lnTo>
                    <a:pt x="197" y="176"/>
                  </a:lnTo>
                  <a:lnTo>
                    <a:pt x="220" y="239"/>
                  </a:lnTo>
                  <a:lnTo>
                    <a:pt x="263" y="152"/>
                  </a:lnTo>
                  <a:lnTo>
                    <a:pt x="285" y="155"/>
                  </a:lnTo>
                  <a:lnTo>
                    <a:pt x="311" y="142"/>
                  </a:lnTo>
                  <a:lnTo>
                    <a:pt x="358" y="142"/>
                  </a:lnTo>
                  <a:lnTo>
                    <a:pt x="375" y="121"/>
                  </a:lnTo>
                  <a:lnTo>
                    <a:pt x="464" y="124"/>
                  </a:lnTo>
                  <a:lnTo>
                    <a:pt x="480" y="111"/>
                  </a:lnTo>
                  <a:lnTo>
                    <a:pt x="452" y="77"/>
                  </a:lnTo>
                  <a:lnTo>
                    <a:pt x="397" y="79"/>
                  </a:lnTo>
                  <a:lnTo>
                    <a:pt x="354" y="73"/>
                  </a:lnTo>
                  <a:lnTo>
                    <a:pt x="298" y="73"/>
                  </a:lnTo>
                  <a:lnTo>
                    <a:pt x="279" y="101"/>
                  </a:lnTo>
                  <a:lnTo>
                    <a:pt x="251" y="85"/>
                  </a:lnTo>
                  <a:lnTo>
                    <a:pt x="222" y="88"/>
                  </a:lnTo>
                  <a:lnTo>
                    <a:pt x="210" y="58"/>
                  </a:lnTo>
                  <a:lnTo>
                    <a:pt x="148" y="54"/>
                  </a:lnTo>
                  <a:lnTo>
                    <a:pt x="141" y="42"/>
                  </a:lnTo>
                  <a:lnTo>
                    <a:pt x="169" y="13"/>
                  </a:lnTo>
                  <a:lnTo>
                    <a:pt x="191" y="10"/>
                  </a:lnTo>
                  <a:lnTo>
                    <a:pt x="169" y="0"/>
                  </a:lnTo>
                  <a:lnTo>
                    <a:pt x="134" y="8"/>
                  </a:lnTo>
                  <a:lnTo>
                    <a:pt x="75" y="67"/>
                  </a:lnTo>
                  <a:lnTo>
                    <a:pt x="46" y="73"/>
                  </a:lnTo>
                  <a:lnTo>
                    <a:pt x="0" y="102"/>
                  </a:lnTo>
                  <a:lnTo>
                    <a:pt x="173" y="157"/>
                  </a:lnTo>
                  <a:lnTo>
                    <a:pt x="173" y="157"/>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1" name="Freeform 31"/>
            <p:cNvSpPr>
              <a:spLocks/>
            </p:cNvSpPr>
            <p:nvPr/>
          </p:nvSpPr>
          <p:spPr bwMode="auto">
            <a:xfrm>
              <a:off x="5203" y="2096"/>
              <a:ext cx="183" cy="321"/>
            </a:xfrm>
            <a:custGeom>
              <a:avLst/>
              <a:gdLst/>
              <a:ahLst/>
              <a:cxnLst>
                <a:cxn ang="0">
                  <a:pos x="37" y="358"/>
                </a:cxn>
                <a:cxn ang="0">
                  <a:pos x="31" y="286"/>
                </a:cxn>
                <a:cxn ang="0">
                  <a:pos x="5" y="232"/>
                </a:cxn>
                <a:cxn ang="0">
                  <a:pos x="17" y="123"/>
                </a:cxn>
                <a:cxn ang="0">
                  <a:pos x="64" y="64"/>
                </a:cxn>
                <a:cxn ang="0">
                  <a:pos x="61" y="109"/>
                </a:cxn>
                <a:cxn ang="0">
                  <a:pos x="75" y="98"/>
                </a:cxn>
                <a:cxn ang="0">
                  <a:pos x="75" y="64"/>
                </a:cxn>
                <a:cxn ang="0">
                  <a:pos x="93" y="44"/>
                </a:cxn>
                <a:cxn ang="0">
                  <a:pos x="99" y="4"/>
                </a:cxn>
                <a:cxn ang="0">
                  <a:pos x="115" y="0"/>
                </a:cxn>
                <a:cxn ang="0">
                  <a:pos x="213" y="34"/>
                </a:cxn>
                <a:cxn ang="0">
                  <a:pos x="222" y="62"/>
                </a:cxn>
                <a:cxn ang="0">
                  <a:pos x="235" y="88"/>
                </a:cxn>
                <a:cxn ang="0">
                  <a:pos x="238" y="135"/>
                </a:cxn>
                <a:cxn ang="0">
                  <a:pos x="205" y="175"/>
                </a:cxn>
                <a:cxn ang="0">
                  <a:pos x="203" y="207"/>
                </a:cxn>
                <a:cxn ang="0">
                  <a:pos x="222" y="217"/>
                </a:cxn>
                <a:cxn ang="0">
                  <a:pos x="249" y="175"/>
                </a:cxn>
                <a:cxn ang="0">
                  <a:pos x="275" y="160"/>
                </a:cxn>
                <a:cxn ang="0">
                  <a:pos x="293" y="169"/>
                </a:cxn>
                <a:cxn ang="0">
                  <a:pos x="325" y="264"/>
                </a:cxn>
                <a:cxn ang="0">
                  <a:pos x="303" y="305"/>
                </a:cxn>
                <a:cxn ang="0">
                  <a:pos x="297" y="333"/>
                </a:cxn>
                <a:cxn ang="0">
                  <a:pos x="284" y="343"/>
                </a:cxn>
                <a:cxn ang="0">
                  <a:pos x="282" y="370"/>
                </a:cxn>
                <a:cxn ang="0">
                  <a:pos x="266" y="404"/>
                </a:cxn>
                <a:cxn ang="0">
                  <a:pos x="159" y="420"/>
                </a:cxn>
                <a:cxn ang="0">
                  <a:pos x="156" y="414"/>
                </a:cxn>
                <a:cxn ang="0">
                  <a:pos x="0" y="432"/>
                </a:cxn>
                <a:cxn ang="0">
                  <a:pos x="37" y="358"/>
                </a:cxn>
                <a:cxn ang="0">
                  <a:pos x="37" y="358"/>
                </a:cxn>
              </a:cxnLst>
              <a:rect l="0" t="0" r="r" b="b"/>
              <a:pathLst>
                <a:path w="325" h="432">
                  <a:moveTo>
                    <a:pt x="37" y="358"/>
                  </a:moveTo>
                  <a:lnTo>
                    <a:pt x="31" y="286"/>
                  </a:lnTo>
                  <a:lnTo>
                    <a:pt x="5" y="232"/>
                  </a:lnTo>
                  <a:lnTo>
                    <a:pt x="17" y="123"/>
                  </a:lnTo>
                  <a:lnTo>
                    <a:pt x="64" y="64"/>
                  </a:lnTo>
                  <a:lnTo>
                    <a:pt x="61" y="109"/>
                  </a:lnTo>
                  <a:lnTo>
                    <a:pt x="75" y="98"/>
                  </a:lnTo>
                  <a:lnTo>
                    <a:pt x="75" y="64"/>
                  </a:lnTo>
                  <a:lnTo>
                    <a:pt x="93" y="44"/>
                  </a:lnTo>
                  <a:lnTo>
                    <a:pt x="99" y="4"/>
                  </a:lnTo>
                  <a:lnTo>
                    <a:pt x="115" y="0"/>
                  </a:lnTo>
                  <a:lnTo>
                    <a:pt x="213" y="34"/>
                  </a:lnTo>
                  <a:lnTo>
                    <a:pt x="222" y="62"/>
                  </a:lnTo>
                  <a:lnTo>
                    <a:pt x="235" y="88"/>
                  </a:lnTo>
                  <a:lnTo>
                    <a:pt x="238" y="135"/>
                  </a:lnTo>
                  <a:lnTo>
                    <a:pt x="205" y="175"/>
                  </a:lnTo>
                  <a:lnTo>
                    <a:pt x="203" y="207"/>
                  </a:lnTo>
                  <a:lnTo>
                    <a:pt x="222" y="217"/>
                  </a:lnTo>
                  <a:lnTo>
                    <a:pt x="249" y="175"/>
                  </a:lnTo>
                  <a:lnTo>
                    <a:pt x="275" y="160"/>
                  </a:lnTo>
                  <a:lnTo>
                    <a:pt x="293" y="169"/>
                  </a:lnTo>
                  <a:lnTo>
                    <a:pt x="325" y="264"/>
                  </a:lnTo>
                  <a:lnTo>
                    <a:pt x="303" y="305"/>
                  </a:lnTo>
                  <a:lnTo>
                    <a:pt x="297" y="333"/>
                  </a:lnTo>
                  <a:lnTo>
                    <a:pt x="284" y="343"/>
                  </a:lnTo>
                  <a:lnTo>
                    <a:pt x="282" y="370"/>
                  </a:lnTo>
                  <a:lnTo>
                    <a:pt x="266" y="404"/>
                  </a:lnTo>
                  <a:lnTo>
                    <a:pt x="159" y="420"/>
                  </a:lnTo>
                  <a:lnTo>
                    <a:pt x="156" y="414"/>
                  </a:lnTo>
                  <a:lnTo>
                    <a:pt x="0" y="432"/>
                  </a:lnTo>
                  <a:lnTo>
                    <a:pt x="37" y="358"/>
                  </a:lnTo>
                  <a:lnTo>
                    <a:pt x="37" y="358"/>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2" name="Freeform 32"/>
            <p:cNvSpPr>
              <a:spLocks/>
            </p:cNvSpPr>
            <p:nvPr/>
          </p:nvSpPr>
          <p:spPr bwMode="auto">
            <a:xfrm>
              <a:off x="4926" y="2036"/>
              <a:ext cx="253" cy="337"/>
            </a:xfrm>
            <a:custGeom>
              <a:avLst/>
              <a:gdLst/>
              <a:ahLst/>
              <a:cxnLst>
                <a:cxn ang="0">
                  <a:pos x="12" y="173"/>
                </a:cxn>
                <a:cxn ang="0">
                  <a:pos x="11" y="229"/>
                </a:cxn>
                <a:cxn ang="0">
                  <a:pos x="65" y="262"/>
                </a:cxn>
                <a:cxn ang="0">
                  <a:pos x="87" y="286"/>
                </a:cxn>
                <a:cxn ang="0">
                  <a:pos x="130" y="318"/>
                </a:cxn>
                <a:cxn ang="0">
                  <a:pos x="137" y="355"/>
                </a:cxn>
                <a:cxn ang="0">
                  <a:pos x="144" y="408"/>
                </a:cxn>
                <a:cxn ang="0">
                  <a:pos x="187" y="456"/>
                </a:cxn>
                <a:cxn ang="0">
                  <a:pos x="409" y="443"/>
                </a:cxn>
                <a:cxn ang="0">
                  <a:pos x="395" y="373"/>
                </a:cxn>
                <a:cxn ang="0">
                  <a:pos x="416" y="265"/>
                </a:cxn>
                <a:cxn ang="0">
                  <a:pos x="415" y="236"/>
                </a:cxn>
                <a:cxn ang="0">
                  <a:pos x="448" y="152"/>
                </a:cxn>
                <a:cxn ang="0">
                  <a:pos x="440" y="149"/>
                </a:cxn>
                <a:cxn ang="0">
                  <a:pos x="419" y="198"/>
                </a:cxn>
                <a:cxn ang="0">
                  <a:pos x="401" y="201"/>
                </a:cxn>
                <a:cxn ang="0">
                  <a:pos x="393" y="221"/>
                </a:cxn>
                <a:cxn ang="0">
                  <a:pos x="375" y="235"/>
                </a:cxn>
                <a:cxn ang="0">
                  <a:pos x="388" y="191"/>
                </a:cxn>
                <a:cxn ang="0">
                  <a:pos x="401" y="173"/>
                </a:cxn>
                <a:cxn ang="0">
                  <a:pos x="378" y="110"/>
                </a:cxn>
                <a:cxn ang="0">
                  <a:pos x="362" y="105"/>
                </a:cxn>
                <a:cxn ang="0">
                  <a:pos x="354" y="91"/>
                </a:cxn>
                <a:cxn ang="0">
                  <a:pos x="181" y="36"/>
                </a:cxn>
                <a:cxn ang="0">
                  <a:pos x="160" y="26"/>
                </a:cxn>
                <a:cxn ang="0">
                  <a:pos x="147" y="36"/>
                </a:cxn>
                <a:cxn ang="0">
                  <a:pos x="143" y="33"/>
                </a:cxn>
                <a:cxn ang="0">
                  <a:pos x="150" y="14"/>
                </a:cxn>
                <a:cxn ang="0">
                  <a:pos x="155" y="3"/>
                </a:cxn>
                <a:cxn ang="0">
                  <a:pos x="149" y="0"/>
                </a:cxn>
                <a:cxn ang="0">
                  <a:pos x="78" y="29"/>
                </a:cxn>
                <a:cxn ang="0">
                  <a:pos x="69" y="29"/>
                </a:cxn>
                <a:cxn ang="0">
                  <a:pos x="56" y="23"/>
                </a:cxn>
                <a:cxn ang="0">
                  <a:pos x="43" y="32"/>
                </a:cxn>
                <a:cxn ang="0">
                  <a:pos x="46" y="85"/>
                </a:cxn>
                <a:cxn ang="0">
                  <a:pos x="0" y="138"/>
                </a:cxn>
                <a:cxn ang="0">
                  <a:pos x="12" y="173"/>
                </a:cxn>
                <a:cxn ang="0">
                  <a:pos x="12" y="173"/>
                </a:cxn>
              </a:cxnLst>
              <a:rect l="0" t="0" r="r" b="b"/>
              <a:pathLst>
                <a:path w="448" h="456">
                  <a:moveTo>
                    <a:pt x="12" y="173"/>
                  </a:moveTo>
                  <a:lnTo>
                    <a:pt x="11" y="229"/>
                  </a:lnTo>
                  <a:lnTo>
                    <a:pt x="65" y="262"/>
                  </a:lnTo>
                  <a:lnTo>
                    <a:pt x="87" y="286"/>
                  </a:lnTo>
                  <a:lnTo>
                    <a:pt x="130" y="318"/>
                  </a:lnTo>
                  <a:lnTo>
                    <a:pt x="137" y="355"/>
                  </a:lnTo>
                  <a:lnTo>
                    <a:pt x="144" y="408"/>
                  </a:lnTo>
                  <a:lnTo>
                    <a:pt x="187" y="456"/>
                  </a:lnTo>
                  <a:lnTo>
                    <a:pt x="409" y="443"/>
                  </a:lnTo>
                  <a:lnTo>
                    <a:pt x="395" y="373"/>
                  </a:lnTo>
                  <a:lnTo>
                    <a:pt x="416" y="265"/>
                  </a:lnTo>
                  <a:lnTo>
                    <a:pt x="415" y="236"/>
                  </a:lnTo>
                  <a:lnTo>
                    <a:pt x="448" y="152"/>
                  </a:lnTo>
                  <a:lnTo>
                    <a:pt x="440" y="149"/>
                  </a:lnTo>
                  <a:lnTo>
                    <a:pt x="419" y="198"/>
                  </a:lnTo>
                  <a:lnTo>
                    <a:pt x="401" y="201"/>
                  </a:lnTo>
                  <a:lnTo>
                    <a:pt x="393" y="221"/>
                  </a:lnTo>
                  <a:lnTo>
                    <a:pt x="375" y="235"/>
                  </a:lnTo>
                  <a:lnTo>
                    <a:pt x="388" y="191"/>
                  </a:lnTo>
                  <a:lnTo>
                    <a:pt x="401" y="173"/>
                  </a:lnTo>
                  <a:lnTo>
                    <a:pt x="378" y="110"/>
                  </a:lnTo>
                  <a:lnTo>
                    <a:pt x="362" y="105"/>
                  </a:lnTo>
                  <a:lnTo>
                    <a:pt x="354" y="91"/>
                  </a:lnTo>
                  <a:lnTo>
                    <a:pt x="181" y="36"/>
                  </a:lnTo>
                  <a:lnTo>
                    <a:pt x="160" y="26"/>
                  </a:lnTo>
                  <a:lnTo>
                    <a:pt x="147" y="36"/>
                  </a:lnTo>
                  <a:lnTo>
                    <a:pt x="143" y="33"/>
                  </a:lnTo>
                  <a:lnTo>
                    <a:pt x="150" y="14"/>
                  </a:lnTo>
                  <a:lnTo>
                    <a:pt x="155" y="3"/>
                  </a:lnTo>
                  <a:lnTo>
                    <a:pt x="149" y="0"/>
                  </a:lnTo>
                  <a:lnTo>
                    <a:pt x="78" y="29"/>
                  </a:lnTo>
                  <a:lnTo>
                    <a:pt x="69" y="29"/>
                  </a:lnTo>
                  <a:lnTo>
                    <a:pt x="56" y="23"/>
                  </a:lnTo>
                  <a:lnTo>
                    <a:pt x="43" y="32"/>
                  </a:lnTo>
                  <a:lnTo>
                    <a:pt x="46" y="85"/>
                  </a:lnTo>
                  <a:lnTo>
                    <a:pt x="0" y="138"/>
                  </a:lnTo>
                  <a:lnTo>
                    <a:pt x="12" y="173"/>
                  </a:lnTo>
                  <a:lnTo>
                    <a:pt x="12" y="17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3" name="Freeform 33"/>
            <p:cNvSpPr>
              <a:spLocks/>
            </p:cNvSpPr>
            <p:nvPr/>
          </p:nvSpPr>
          <p:spPr bwMode="auto">
            <a:xfrm>
              <a:off x="5000" y="2364"/>
              <a:ext cx="186" cy="429"/>
            </a:xfrm>
            <a:custGeom>
              <a:avLst/>
              <a:gdLst/>
              <a:ahLst/>
              <a:cxnLst>
                <a:cxn ang="0">
                  <a:pos x="6" y="238"/>
                </a:cxn>
                <a:cxn ang="0">
                  <a:pos x="40" y="164"/>
                </a:cxn>
                <a:cxn ang="0">
                  <a:pos x="29" y="137"/>
                </a:cxn>
                <a:cxn ang="0">
                  <a:pos x="85" y="93"/>
                </a:cxn>
                <a:cxn ang="0">
                  <a:pos x="97" y="60"/>
                </a:cxn>
                <a:cxn ang="0">
                  <a:pos x="56" y="13"/>
                </a:cxn>
                <a:cxn ang="0">
                  <a:pos x="278" y="0"/>
                </a:cxn>
                <a:cxn ang="0">
                  <a:pos x="282" y="34"/>
                </a:cxn>
                <a:cxn ang="0">
                  <a:pos x="306" y="76"/>
                </a:cxn>
                <a:cxn ang="0">
                  <a:pos x="325" y="298"/>
                </a:cxn>
                <a:cxn ang="0">
                  <a:pos x="320" y="345"/>
                </a:cxn>
                <a:cxn ang="0">
                  <a:pos x="331" y="371"/>
                </a:cxn>
                <a:cxn ang="0">
                  <a:pos x="319" y="421"/>
                </a:cxn>
                <a:cxn ang="0">
                  <a:pos x="301" y="443"/>
                </a:cxn>
                <a:cxn ang="0">
                  <a:pos x="292" y="479"/>
                </a:cxn>
                <a:cxn ang="0">
                  <a:pos x="303" y="492"/>
                </a:cxn>
                <a:cxn ang="0">
                  <a:pos x="294" y="511"/>
                </a:cxn>
                <a:cxn ang="0">
                  <a:pos x="298" y="520"/>
                </a:cxn>
                <a:cxn ang="0">
                  <a:pos x="272" y="530"/>
                </a:cxn>
                <a:cxn ang="0">
                  <a:pos x="266" y="567"/>
                </a:cxn>
                <a:cxn ang="0">
                  <a:pos x="228" y="555"/>
                </a:cxn>
                <a:cxn ang="0">
                  <a:pos x="209" y="581"/>
                </a:cxn>
                <a:cxn ang="0">
                  <a:pos x="197" y="578"/>
                </a:cxn>
                <a:cxn ang="0">
                  <a:pos x="184" y="555"/>
                </a:cxn>
                <a:cxn ang="0">
                  <a:pos x="163" y="498"/>
                </a:cxn>
                <a:cxn ang="0">
                  <a:pos x="113" y="468"/>
                </a:cxn>
                <a:cxn ang="0">
                  <a:pos x="103" y="439"/>
                </a:cxn>
                <a:cxn ang="0">
                  <a:pos x="119" y="393"/>
                </a:cxn>
                <a:cxn ang="0">
                  <a:pos x="106" y="385"/>
                </a:cxn>
                <a:cxn ang="0">
                  <a:pos x="74" y="385"/>
                </a:cxn>
                <a:cxn ang="0">
                  <a:pos x="66" y="357"/>
                </a:cxn>
                <a:cxn ang="0">
                  <a:pos x="12" y="301"/>
                </a:cxn>
                <a:cxn ang="0">
                  <a:pos x="0" y="255"/>
                </a:cxn>
                <a:cxn ang="0">
                  <a:pos x="6" y="238"/>
                </a:cxn>
                <a:cxn ang="0">
                  <a:pos x="6" y="238"/>
                </a:cxn>
              </a:cxnLst>
              <a:rect l="0" t="0" r="r" b="b"/>
              <a:pathLst>
                <a:path w="331" h="581">
                  <a:moveTo>
                    <a:pt x="6" y="238"/>
                  </a:moveTo>
                  <a:lnTo>
                    <a:pt x="40" y="164"/>
                  </a:lnTo>
                  <a:lnTo>
                    <a:pt x="29" y="137"/>
                  </a:lnTo>
                  <a:lnTo>
                    <a:pt x="85" y="93"/>
                  </a:lnTo>
                  <a:lnTo>
                    <a:pt x="97" y="60"/>
                  </a:lnTo>
                  <a:lnTo>
                    <a:pt x="56" y="13"/>
                  </a:lnTo>
                  <a:lnTo>
                    <a:pt x="278" y="0"/>
                  </a:lnTo>
                  <a:lnTo>
                    <a:pt x="282" y="34"/>
                  </a:lnTo>
                  <a:lnTo>
                    <a:pt x="306" y="76"/>
                  </a:lnTo>
                  <a:lnTo>
                    <a:pt x="325" y="298"/>
                  </a:lnTo>
                  <a:lnTo>
                    <a:pt x="320" y="345"/>
                  </a:lnTo>
                  <a:lnTo>
                    <a:pt x="331" y="371"/>
                  </a:lnTo>
                  <a:lnTo>
                    <a:pt x="319" y="421"/>
                  </a:lnTo>
                  <a:lnTo>
                    <a:pt x="301" y="443"/>
                  </a:lnTo>
                  <a:lnTo>
                    <a:pt x="292" y="479"/>
                  </a:lnTo>
                  <a:lnTo>
                    <a:pt x="303" y="492"/>
                  </a:lnTo>
                  <a:lnTo>
                    <a:pt x="294" y="511"/>
                  </a:lnTo>
                  <a:lnTo>
                    <a:pt x="298" y="520"/>
                  </a:lnTo>
                  <a:lnTo>
                    <a:pt x="272" y="530"/>
                  </a:lnTo>
                  <a:lnTo>
                    <a:pt x="266" y="567"/>
                  </a:lnTo>
                  <a:lnTo>
                    <a:pt x="228" y="555"/>
                  </a:lnTo>
                  <a:lnTo>
                    <a:pt x="209" y="581"/>
                  </a:lnTo>
                  <a:lnTo>
                    <a:pt x="197" y="578"/>
                  </a:lnTo>
                  <a:lnTo>
                    <a:pt x="184" y="555"/>
                  </a:lnTo>
                  <a:lnTo>
                    <a:pt x="163" y="498"/>
                  </a:lnTo>
                  <a:lnTo>
                    <a:pt x="113" y="468"/>
                  </a:lnTo>
                  <a:lnTo>
                    <a:pt x="103" y="439"/>
                  </a:lnTo>
                  <a:lnTo>
                    <a:pt x="119" y="393"/>
                  </a:lnTo>
                  <a:lnTo>
                    <a:pt x="106" y="385"/>
                  </a:lnTo>
                  <a:lnTo>
                    <a:pt x="74" y="385"/>
                  </a:lnTo>
                  <a:lnTo>
                    <a:pt x="66" y="357"/>
                  </a:lnTo>
                  <a:lnTo>
                    <a:pt x="12" y="301"/>
                  </a:lnTo>
                  <a:lnTo>
                    <a:pt x="0" y="255"/>
                  </a:lnTo>
                  <a:lnTo>
                    <a:pt x="6" y="238"/>
                  </a:lnTo>
                  <a:lnTo>
                    <a:pt x="6" y="238"/>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4" name="Freeform 34"/>
            <p:cNvSpPr>
              <a:spLocks/>
            </p:cNvSpPr>
            <p:nvPr/>
          </p:nvSpPr>
          <p:spPr bwMode="auto">
            <a:xfrm>
              <a:off x="5164" y="2403"/>
              <a:ext cx="150" cy="323"/>
            </a:xfrm>
            <a:custGeom>
              <a:avLst/>
              <a:gdLst/>
              <a:ahLst/>
              <a:cxnLst>
                <a:cxn ang="0">
                  <a:pos x="9" y="436"/>
                </a:cxn>
                <a:cxn ang="0">
                  <a:pos x="17" y="424"/>
                </a:cxn>
                <a:cxn ang="0">
                  <a:pos x="66" y="421"/>
                </a:cxn>
                <a:cxn ang="0">
                  <a:pos x="108" y="408"/>
                </a:cxn>
                <a:cxn ang="0">
                  <a:pos x="147" y="383"/>
                </a:cxn>
                <a:cxn ang="0">
                  <a:pos x="181" y="382"/>
                </a:cxn>
                <a:cxn ang="0">
                  <a:pos x="221" y="318"/>
                </a:cxn>
                <a:cxn ang="0">
                  <a:pos x="232" y="323"/>
                </a:cxn>
                <a:cxn ang="0">
                  <a:pos x="262" y="301"/>
                </a:cxn>
                <a:cxn ang="0">
                  <a:pos x="254" y="285"/>
                </a:cxn>
                <a:cxn ang="0">
                  <a:pos x="257" y="274"/>
                </a:cxn>
                <a:cxn ang="0">
                  <a:pos x="228" y="6"/>
                </a:cxn>
                <a:cxn ang="0">
                  <a:pos x="225" y="0"/>
                </a:cxn>
                <a:cxn ang="0">
                  <a:pos x="69" y="18"/>
                </a:cxn>
                <a:cxn ang="0">
                  <a:pos x="40" y="32"/>
                </a:cxn>
                <a:cxn ang="0">
                  <a:pos x="14" y="23"/>
                </a:cxn>
                <a:cxn ang="0">
                  <a:pos x="33" y="245"/>
                </a:cxn>
                <a:cxn ang="0">
                  <a:pos x="28" y="292"/>
                </a:cxn>
                <a:cxn ang="0">
                  <a:pos x="39" y="318"/>
                </a:cxn>
                <a:cxn ang="0">
                  <a:pos x="27" y="368"/>
                </a:cxn>
                <a:cxn ang="0">
                  <a:pos x="9" y="390"/>
                </a:cxn>
                <a:cxn ang="0">
                  <a:pos x="0" y="426"/>
                </a:cxn>
                <a:cxn ang="0">
                  <a:pos x="9" y="436"/>
                </a:cxn>
                <a:cxn ang="0">
                  <a:pos x="9" y="436"/>
                </a:cxn>
              </a:cxnLst>
              <a:rect l="0" t="0" r="r" b="b"/>
              <a:pathLst>
                <a:path w="262" h="436">
                  <a:moveTo>
                    <a:pt x="9" y="436"/>
                  </a:moveTo>
                  <a:lnTo>
                    <a:pt x="17" y="424"/>
                  </a:lnTo>
                  <a:lnTo>
                    <a:pt x="66" y="421"/>
                  </a:lnTo>
                  <a:lnTo>
                    <a:pt x="108" y="408"/>
                  </a:lnTo>
                  <a:lnTo>
                    <a:pt x="147" y="383"/>
                  </a:lnTo>
                  <a:lnTo>
                    <a:pt x="181" y="382"/>
                  </a:lnTo>
                  <a:lnTo>
                    <a:pt x="221" y="318"/>
                  </a:lnTo>
                  <a:lnTo>
                    <a:pt x="232" y="323"/>
                  </a:lnTo>
                  <a:lnTo>
                    <a:pt x="262" y="301"/>
                  </a:lnTo>
                  <a:lnTo>
                    <a:pt x="254" y="285"/>
                  </a:lnTo>
                  <a:lnTo>
                    <a:pt x="257" y="274"/>
                  </a:lnTo>
                  <a:lnTo>
                    <a:pt x="228" y="6"/>
                  </a:lnTo>
                  <a:lnTo>
                    <a:pt x="225" y="0"/>
                  </a:lnTo>
                  <a:lnTo>
                    <a:pt x="69" y="18"/>
                  </a:lnTo>
                  <a:lnTo>
                    <a:pt x="40" y="32"/>
                  </a:lnTo>
                  <a:lnTo>
                    <a:pt x="14" y="23"/>
                  </a:lnTo>
                  <a:lnTo>
                    <a:pt x="33" y="245"/>
                  </a:lnTo>
                  <a:lnTo>
                    <a:pt x="28" y="292"/>
                  </a:lnTo>
                  <a:lnTo>
                    <a:pt x="39" y="318"/>
                  </a:lnTo>
                  <a:lnTo>
                    <a:pt x="27" y="368"/>
                  </a:lnTo>
                  <a:lnTo>
                    <a:pt x="9" y="390"/>
                  </a:lnTo>
                  <a:lnTo>
                    <a:pt x="0" y="426"/>
                  </a:lnTo>
                  <a:lnTo>
                    <a:pt x="9" y="436"/>
                  </a:lnTo>
                  <a:lnTo>
                    <a:pt x="9" y="436"/>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5" name="Freeform 35"/>
            <p:cNvSpPr>
              <a:spLocks/>
            </p:cNvSpPr>
            <p:nvPr/>
          </p:nvSpPr>
          <p:spPr bwMode="auto">
            <a:xfrm>
              <a:off x="5109" y="2606"/>
              <a:ext cx="345" cy="226"/>
            </a:xfrm>
            <a:custGeom>
              <a:avLst/>
              <a:gdLst/>
              <a:ahLst/>
              <a:cxnLst>
                <a:cxn ang="0">
                  <a:pos x="4" y="290"/>
                </a:cxn>
                <a:cxn ang="0">
                  <a:pos x="19" y="288"/>
                </a:cxn>
                <a:cxn ang="0">
                  <a:pos x="23" y="256"/>
                </a:cxn>
                <a:cxn ang="0">
                  <a:pos x="15" y="254"/>
                </a:cxn>
                <a:cxn ang="0">
                  <a:pos x="34" y="228"/>
                </a:cxn>
                <a:cxn ang="0">
                  <a:pos x="72" y="240"/>
                </a:cxn>
                <a:cxn ang="0">
                  <a:pos x="78" y="203"/>
                </a:cxn>
                <a:cxn ang="0">
                  <a:pos x="104" y="193"/>
                </a:cxn>
                <a:cxn ang="0">
                  <a:pos x="100" y="184"/>
                </a:cxn>
                <a:cxn ang="0">
                  <a:pos x="115" y="150"/>
                </a:cxn>
                <a:cxn ang="0">
                  <a:pos x="164" y="147"/>
                </a:cxn>
                <a:cxn ang="0">
                  <a:pos x="206" y="134"/>
                </a:cxn>
                <a:cxn ang="0">
                  <a:pos x="232" y="116"/>
                </a:cxn>
                <a:cxn ang="0">
                  <a:pos x="245" y="109"/>
                </a:cxn>
                <a:cxn ang="0">
                  <a:pos x="279" y="108"/>
                </a:cxn>
                <a:cxn ang="0">
                  <a:pos x="319" y="44"/>
                </a:cxn>
                <a:cxn ang="0">
                  <a:pos x="330" y="49"/>
                </a:cxn>
                <a:cxn ang="0">
                  <a:pos x="360" y="27"/>
                </a:cxn>
                <a:cxn ang="0">
                  <a:pos x="352" y="11"/>
                </a:cxn>
                <a:cxn ang="0">
                  <a:pos x="355" y="0"/>
                </a:cxn>
                <a:cxn ang="0">
                  <a:pos x="382" y="0"/>
                </a:cxn>
                <a:cxn ang="0">
                  <a:pos x="399" y="6"/>
                </a:cxn>
                <a:cxn ang="0">
                  <a:pos x="452" y="37"/>
                </a:cxn>
                <a:cxn ang="0">
                  <a:pos x="490" y="36"/>
                </a:cxn>
                <a:cxn ang="0">
                  <a:pos x="508" y="24"/>
                </a:cxn>
                <a:cxn ang="0">
                  <a:pos x="549" y="50"/>
                </a:cxn>
                <a:cxn ang="0">
                  <a:pos x="564" y="100"/>
                </a:cxn>
                <a:cxn ang="0">
                  <a:pos x="612" y="135"/>
                </a:cxn>
                <a:cxn ang="0">
                  <a:pos x="589" y="162"/>
                </a:cxn>
                <a:cxn ang="0">
                  <a:pos x="546" y="203"/>
                </a:cxn>
                <a:cxn ang="0">
                  <a:pos x="546" y="212"/>
                </a:cxn>
                <a:cxn ang="0">
                  <a:pos x="486" y="250"/>
                </a:cxn>
                <a:cxn ang="0">
                  <a:pos x="148" y="281"/>
                </a:cxn>
                <a:cxn ang="0">
                  <a:pos x="112" y="279"/>
                </a:cxn>
                <a:cxn ang="0">
                  <a:pos x="113" y="297"/>
                </a:cxn>
                <a:cxn ang="0">
                  <a:pos x="0" y="306"/>
                </a:cxn>
                <a:cxn ang="0">
                  <a:pos x="4" y="290"/>
                </a:cxn>
                <a:cxn ang="0">
                  <a:pos x="4" y="290"/>
                </a:cxn>
              </a:cxnLst>
              <a:rect l="0" t="0" r="r" b="b"/>
              <a:pathLst>
                <a:path w="612" h="306">
                  <a:moveTo>
                    <a:pt x="4" y="290"/>
                  </a:moveTo>
                  <a:lnTo>
                    <a:pt x="19" y="288"/>
                  </a:lnTo>
                  <a:lnTo>
                    <a:pt x="23" y="256"/>
                  </a:lnTo>
                  <a:lnTo>
                    <a:pt x="15" y="254"/>
                  </a:lnTo>
                  <a:lnTo>
                    <a:pt x="34" y="228"/>
                  </a:lnTo>
                  <a:lnTo>
                    <a:pt x="72" y="240"/>
                  </a:lnTo>
                  <a:lnTo>
                    <a:pt x="78" y="203"/>
                  </a:lnTo>
                  <a:lnTo>
                    <a:pt x="104" y="193"/>
                  </a:lnTo>
                  <a:lnTo>
                    <a:pt x="100" y="184"/>
                  </a:lnTo>
                  <a:lnTo>
                    <a:pt x="115" y="150"/>
                  </a:lnTo>
                  <a:lnTo>
                    <a:pt x="164" y="147"/>
                  </a:lnTo>
                  <a:lnTo>
                    <a:pt x="206" y="134"/>
                  </a:lnTo>
                  <a:lnTo>
                    <a:pt x="232" y="116"/>
                  </a:lnTo>
                  <a:lnTo>
                    <a:pt x="245" y="109"/>
                  </a:lnTo>
                  <a:lnTo>
                    <a:pt x="279" y="108"/>
                  </a:lnTo>
                  <a:lnTo>
                    <a:pt x="319" y="44"/>
                  </a:lnTo>
                  <a:lnTo>
                    <a:pt x="330" y="49"/>
                  </a:lnTo>
                  <a:lnTo>
                    <a:pt x="360" y="27"/>
                  </a:lnTo>
                  <a:lnTo>
                    <a:pt x="352" y="11"/>
                  </a:lnTo>
                  <a:lnTo>
                    <a:pt x="355" y="0"/>
                  </a:lnTo>
                  <a:lnTo>
                    <a:pt x="382" y="0"/>
                  </a:lnTo>
                  <a:lnTo>
                    <a:pt x="399" y="6"/>
                  </a:lnTo>
                  <a:lnTo>
                    <a:pt x="452" y="37"/>
                  </a:lnTo>
                  <a:lnTo>
                    <a:pt x="490" y="36"/>
                  </a:lnTo>
                  <a:lnTo>
                    <a:pt x="508" y="24"/>
                  </a:lnTo>
                  <a:lnTo>
                    <a:pt x="549" y="50"/>
                  </a:lnTo>
                  <a:lnTo>
                    <a:pt x="564" y="100"/>
                  </a:lnTo>
                  <a:lnTo>
                    <a:pt x="612" y="135"/>
                  </a:lnTo>
                  <a:lnTo>
                    <a:pt x="589" y="162"/>
                  </a:lnTo>
                  <a:lnTo>
                    <a:pt x="546" y="203"/>
                  </a:lnTo>
                  <a:lnTo>
                    <a:pt x="546" y="212"/>
                  </a:lnTo>
                  <a:lnTo>
                    <a:pt x="486" y="250"/>
                  </a:lnTo>
                  <a:lnTo>
                    <a:pt x="148" y="281"/>
                  </a:lnTo>
                  <a:lnTo>
                    <a:pt x="112" y="279"/>
                  </a:lnTo>
                  <a:lnTo>
                    <a:pt x="113" y="297"/>
                  </a:lnTo>
                  <a:lnTo>
                    <a:pt x="0" y="306"/>
                  </a:lnTo>
                  <a:lnTo>
                    <a:pt x="4" y="290"/>
                  </a:lnTo>
                  <a:lnTo>
                    <a:pt x="4" y="29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6" name="Freeform 36"/>
            <p:cNvSpPr>
              <a:spLocks/>
            </p:cNvSpPr>
            <p:nvPr/>
          </p:nvSpPr>
          <p:spPr bwMode="auto">
            <a:xfrm>
              <a:off x="5072" y="2774"/>
              <a:ext cx="407" cy="177"/>
            </a:xfrm>
            <a:custGeom>
              <a:avLst/>
              <a:gdLst/>
              <a:ahLst/>
              <a:cxnLst>
                <a:cxn ang="0">
                  <a:pos x="13" y="195"/>
                </a:cxn>
                <a:cxn ang="0">
                  <a:pos x="9" y="192"/>
                </a:cxn>
                <a:cxn ang="0">
                  <a:pos x="29" y="176"/>
                </a:cxn>
                <a:cxn ang="0">
                  <a:pos x="48" y="139"/>
                </a:cxn>
                <a:cxn ang="0">
                  <a:pos x="42" y="131"/>
                </a:cxn>
                <a:cxn ang="0">
                  <a:pos x="53" y="113"/>
                </a:cxn>
                <a:cxn ang="0">
                  <a:pos x="53" y="92"/>
                </a:cxn>
                <a:cxn ang="0">
                  <a:pos x="66" y="78"/>
                </a:cxn>
                <a:cxn ang="0">
                  <a:pos x="179" y="69"/>
                </a:cxn>
                <a:cxn ang="0">
                  <a:pos x="178" y="51"/>
                </a:cxn>
                <a:cxn ang="0">
                  <a:pos x="214" y="53"/>
                </a:cxn>
                <a:cxn ang="0">
                  <a:pos x="552" y="22"/>
                </a:cxn>
                <a:cxn ang="0">
                  <a:pos x="719" y="0"/>
                </a:cxn>
                <a:cxn ang="0">
                  <a:pos x="690" y="57"/>
                </a:cxn>
                <a:cxn ang="0">
                  <a:pos x="643" y="67"/>
                </a:cxn>
                <a:cxn ang="0">
                  <a:pos x="623" y="95"/>
                </a:cxn>
                <a:cxn ang="0">
                  <a:pos x="540" y="144"/>
                </a:cxn>
                <a:cxn ang="0">
                  <a:pos x="536" y="161"/>
                </a:cxn>
                <a:cxn ang="0">
                  <a:pos x="515" y="172"/>
                </a:cxn>
                <a:cxn ang="0">
                  <a:pos x="515" y="195"/>
                </a:cxn>
                <a:cxn ang="0">
                  <a:pos x="404" y="207"/>
                </a:cxn>
                <a:cxn ang="0">
                  <a:pos x="181" y="227"/>
                </a:cxn>
                <a:cxn ang="0">
                  <a:pos x="0" y="238"/>
                </a:cxn>
                <a:cxn ang="0">
                  <a:pos x="13" y="195"/>
                </a:cxn>
                <a:cxn ang="0">
                  <a:pos x="13" y="195"/>
                </a:cxn>
              </a:cxnLst>
              <a:rect l="0" t="0" r="r" b="b"/>
              <a:pathLst>
                <a:path w="719" h="238">
                  <a:moveTo>
                    <a:pt x="13" y="195"/>
                  </a:moveTo>
                  <a:lnTo>
                    <a:pt x="9" y="192"/>
                  </a:lnTo>
                  <a:lnTo>
                    <a:pt x="29" y="176"/>
                  </a:lnTo>
                  <a:lnTo>
                    <a:pt x="48" y="139"/>
                  </a:lnTo>
                  <a:lnTo>
                    <a:pt x="42" y="131"/>
                  </a:lnTo>
                  <a:lnTo>
                    <a:pt x="53" y="113"/>
                  </a:lnTo>
                  <a:lnTo>
                    <a:pt x="53" y="92"/>
                  </a:lnTo>
                  <a:lnTo>
                    <a:pt x="66" y="78"/>
                  </a:lnTo>
                  <a:lnTo>
                    <a:pt x="179" y="69"/>
                  </a:lnTo>
                  <a:lnTo>
                    <a:pt x="178" y="51"/>
                  </a:lnTo>
                  <a:lnTo>
                    <a:pt x="214" y="53"/>
                  </a:lnTo>
                  <a:lnTo>
                    <a:pt x="552" y="22"/>
                  </a:lnTo>
                  <a:lnTo>
                    <a:pt x="719" y="0"/>
                  </a:lnTo>
                  <a:lnTo>
                    <a:pt x="690" y="57"/>
                  </a:lnTo>
                  <a:lnTo>
                    <a:pt x="643" y="67"/>
                  </a:lnTo>
                  <a:lnTo>
                    <a:pt x="623" y="95"/>
                  </a:lnTo>
                  <a:lnTo>
                    <a:pt x="540" y="144"/>
                  </a:lnTo>
                  <a:lnTo>
                    <a:pt x="536" y="161"/>
                  </a:lnTo>
                  <a:lnTo>
                    <a:pt x="515" y="172"/>
                  </a:lnTo>
                  <a:lnTo>
                    <a:pt x="515" y="195"/>
                  </a:lnTo>
                  <a:lnTo>
                    <a:pt x="404" y="207"/>
                  </a:lnTo>
                  <a:lnTo>
                    <a:pt x="181" y="227"/>
                  </a:lnTo>
                  <a:lnTo>
                    <a:pt x="0" y="238"/>
                  </a:lnTo>
                  <a:lnTo>
                    <a:pt x="13" y="195"/>
                  </a:lnTo>
                  <a:lnTo>
                    <a:pt x="13" y="195"/>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7" name="Freeform 37"/>
            <p:cNvSpPr>
              <a:spLocks/>
            </p:cNvSpPr>
            <p:nvPr/>
          </p:nvSpPr>
          <p:spPr bwMode="auto">
            <a:xfrm>
              <a:off x="5016" y="2942"/>
              <a:ext cx="169" cy="377"/>
            </a:xfrm>
            <a:custGeom>
              <a:avLst/>
              <a:gdLst/>
              <a:ahLst/>
              <a:cxnLst>
                <a:cxn ang="0">
                  <a:pos x="21" y="353"/>
                </a:cxn>
                <a:cxn ang="0">
                  <a:pos x="50" y="313"/>
                </a:cxn>
                <a:cxn ang="0">
                  <a:pos x="40" y="303"/>
                </a:cxn>
                <a:cxn ang="0">
                  <a:pos x="30" y="222"/>
                </a:cxn>
                <a:cxn ang="0">
                  <a:pos x="24" y="166"/>
                </a:cxn>
                <a:cxn ang="0">
                  <a:pos x="46" y="105"/>
                </a:cxn>
                <a:cxn ang="0">
                  <a:pos x="78" y="61"/>
                </a:cxn>
                <a:cxn ang="0">
                  <a:pos x="75" y="49"/>
                </a:cxn>
                <a:cxn ang="0">
                  <a:pos x="99" y="11"/>
                </a:cxn>
                <a:cxn ang="0">
                  <a:pos x="280" y="0"/>
                </a:cxn>
                <a:cxn ang="0">
                  <a:pos x="288" y="9"/>
                </a:cxn>
                <a:cxn ang="0">
                  <a:pos x="280" y="323"/>
                </a:cxn>
                <a:cxn ang="0">
                  <a:pos x="300" y="475"/>
                </a:cxn>
                <a:cxn ang="0">
                  <a:pos x="293" y="482"/>
                </a:cxn>
                <a:cxn ang="0">
                  <a:pos x="253" y="473"/>
                </a:cxn>
                <a:cxn ang="0">
                  <a:pos x="196" y="506"/>
                </a:cxn>
                <a:cxn ang="0">
                  <a:pos x="166" y="457"/>
                </a:cxn>
                <a:cxn ang="0">
                  <a:pos x="171" y="422"/>
                </a:cxn>
                <a:cxn ang="0">
                  <a:pos x="0" y="429"/>
                </a:cxn>
                <a:cxn ang="0">
                  <a:pos x="21" y="353"/>
                </a:cxn>
                <a:cxn ang="0">
                  <a:pos x="21" y="353"/>
                </a:cxn>
              </a:cxnLst>
              <a:rect l="0" t="0" r="r" b="b"/>
              <a:pathLst>
                <a:path w="300" h="506">
                  <a:moveTo>
                    <a:pt x="21" y="353"/>
                  </a:moveTo>
                  <a:lnTo>
                    <a:pt x="50" y="313"/>
                  </a:lnTo>
                  <a:lnTo>
                    <a:pt x="40" y="303"/>
                  </a:lnTo>
                  <a:lnTo>
                    <a:pt x="30" y="222"/>
                  </a:lnTo>
                  <a:lnTo>
                    <a:pt x="24" y="166"/>
                  </a:lnTo>
                  <a:lnTo>
                    <a:pt x="46" y="105"/>
                  </a:lnTo>
                  <a:lnTo>
                    <a:pt x="78" y="61"/>
                  </a:lnTo>
                  <a:lnTo>
                    <a:pt x="75" y="49"/>
                  </a:lnTo>
                  <a:lnTo>
                    <a:pt x="99" y="11"/>
                  </a:lnTo>
                  <a:lnTo>
                    <a:pt x="280" y="0"/>
                  </a:lnTo>
                  <a:lnTo>
                    <a:pt x="288" y="9"/>
                  </a:lnTo>
                  <a:lnTo>
                    <a:pt x="280" y="323"/>
                  </a:lnTo>
                  <a:lnTo>
                    <a:pt x="300" y="475"/>
                  </a:lnTo>
                  <a:lnTo>
                    <a:pt x="293" y="482"/>
                  </a:lnTo>
                  <a:lnTo>
                    <a:pt x="253" y="473"/>
                  </a:lnTo>
                  <a:lnTo>
                    <a:pt x="196" y="506"/>
                  </a:lnTo>
                  <a:lnTo>
                    <a:pt x="166" y="457"/>
                  </a:lnTo>
                  <a:lnTo>
                    <a:pt x="171" y="422"/>
                  </a:lnTo>
                  <a:lnTo>
                    <a:pt x="0" y="429"/>
                  </a:lnTo>
                  <a:lnTo>
                    <a:pt x="21" y="353"/>
                  </a:lnTo>
                  <a:lnTo>
                    <a:pt x="21" y="35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8" name="Freeform 38"/>
            <p:cNvSpPr>
              <a:spLocks/>
            </p:cNvSpPr>
            <p:nvPr/>
          </p:nvSpPr>
          <p:spPr bwMode="auto">
            <a:xfrm>
              <a:off x="5174" y="2928"/>
              <a:ext cx="181" cy="378"/>
            </a:xfrm>
            <a:custGeom>
              <a:avLst/>
              <a:gdLst/>
              <a:ahLst/>
              <a:cxnLst>
                <a:cxn ang="0">
                  <a:pos x="8" y="29"/>
                </a:cxn>
                <a:cxn ang="0">
                  <a:pos x="0" y="343"/>
                </a:cxn>
                <a:cxn ang="0">
                  <a:pos x="20" y="495"/>
                </a:cxn>
                <a:cxn ang="0">
                  <a:pos x="42" y="501"/>
                </a:cxn>
                <a:cxn ang="0">
                  <a:pos x="61" y="489"/>
                </a:cxn>
                <a:cxn ang="0">
                  <a:pos x="74" y="501"/>
                </a:cxn>
                <a:cxn ang="0">
                  <a:pos x="55" y="511"/>
                </a:cxn>
                <a:cxn ang="0">
                  <a:pos x="101" y="499"/>
                </a:cxn>
                <a:cxn ang="0">
                  <a:pos x="110" y="484"/>
                </a:cxn>
                <a:cxn ang="0">
                  <a:pos x="104" y="477"/>
                </a:cxn>
                <a:cxn ang="0">
                  <a:pos x="107" y="464"/>
                </a:cxn>
                <a:cxn ang="0">
                  <a:pos x="85" y="445"/>
                </a:cxn>
                <a:cxn ang="0">
                  <a:pos x="86" y="427"/>
                </a:cxn>
                <a:cxn ang="0">
                  <a:pos x="321" y="407"/>
                </a:cxn>
                <a:cxn ang="0">
                  <a:pos x="301" y="327"/>
                </a:cxn>
                <a:cxn ang="0">
                  <a:pos x="314" y="279"/>
                </a:cxn>
                <a:cxn ang="0">
                  <a:pos x="283" y="216"/>
                </a:cxn>
                <a:cxn ang="0">
                  <a:pos x="223" y="0"/>
                </a:cxn>
                <a:cxn ang="0">
                  <a:pos x="0" y="20"/>
                </a:cxn>
                <a:cxn ang="0">
                  <a:pos x="8" y="29"/>
                </a:cxn>
                <a:cxn ang="0">
                  <a:pos x="8" y="29"/>
                </a:cxn>
              </a:cxnLst>
              <a:rect l="0" t="0" r="r" b="b"/>
              <a:pathLst>
                <a:path w="321" h="511">
                  <a:moveTo>
                    <a:pt x="8" y="29"/>
                  </a:moveTo>
                  <a:lnTo>
                    <a:pt x="0" y="343"/>
                  </a:lnTo>
                  <a:lnTo>
                    <a:pt x="20" y="495"/>
                  </a:lnTo>
                  <a:lnTo>
                    <a:pt x="42" y="501"/>
                  </a:lnTo>
                  <a:lnTo>
                    <a:pt x="61" y="489"/>
                  </a:lnTo>
                  <a:lnTo>
                    <a:pt x="74" y="501"/>
                  </a:lnTo>
                  <a:lnTo>
                    <a:pt x="55" y="511"/>
                  </a:lnTo>
                  <a:lnTo>
                    <a:pt x="101" y="499"/>
                  </a:lnTo>
                  <a:lnTo>
                    <a:pt x="110" y="484"/>
                  </a:lnTo>
                  <a:lnTo>
                    <a:pt x="104" y="477"/>
                  </a:lnTo>
                  <a:lnTo>
                    <a:pt x="107" y="464"/>
                  </a:lnTo>
                  <a:lnTo>
                    <a:pt x="85" y="445"/>
                  </a:lnTo>
                  <a:lnTo>
                    <a:pt x="86" y="427"/>
                  </a:lnTo>
                  <a:lnTo>
                    <a:pt x="321" y="407"/>
                  </a:lnTo>
                  <a:lnTo>
                    <a:pt x="301" y="327"/>
                  </a:lnTo>
                  <a:lnTo>
                    <a:pt x="314" y="279"/>
                  </a:lnTo>
                  <a:lnTo>
                    <a:pt x="283" y="216"/>
                  </a:lnTo>
                  <a:lnTo>
                    <a:pt x="223" y="0"/>
                  </a:lnTo>
                  <a:lnTo>
                    <a:pt x="0" y="20"/>
                  </a:lnTo>
                  <a:lnTo>
                    <a:pt x="8" y="29"/>
                  </a:lnTo>
                  <a:lnTo>
                    <a:pt x="8" y="29"/>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39" name="Freeform 39"/>
            <p:cNvSpPr>
              <a:spLocks/>
            </p:cNvSpPr>
            <p:nvPr/>
          </p:nvSpPr>
          <p:spPr bwMode="auto">
            <a:xfrm>
              <a:off x="5300" y="2909"/>
              <a:ext cx="255" cy="344"/>
            </a:xfrm>
            <a:custGeom>
              <a:avLst/>
              <a:gdLst/>
              <a:ahLst/>
              <a:cxnLst>
                <a:cxn ang="0">
                  <a:pos x="60" y="241"/>
                </a:cxn>
                <a:cxn ang="0">
                  <a:pos x="91" y="304"/>
                </a:cxn>
                <a:cxn ang="0">
                  <a:pos x="78" y="352"/>
                </a:cxn>
                <a:cxn ang="0">
                  <a:pos x="98" y="432"/>
                </a:cxn>
                <a:cxn ang="0">
                  <a:pos x="114" y="459"/>
                </a:cxn>
                <a:cxn ang="0">
                  <a:pos x="358" y="445"/>
                </a:cxn>
                <a:cxn ang="0">
                  <a:pos x="361" y="462"/>
                </a:cxn>
                <a:cxn ang="0">
                  <a:pos x="376" y="464"/>
                </a:cxn>
                <a:cxn ang="0">
                  <a:pos x="370" y="426"/>
                </a:cxn>
                <a:cxn ang="0">
                  <a:pos x="380" y="415"/>
                </a:cxn>
                <a:cxn ang="0">
                  <a:pos x="415" y="421"/>
                </a:cxn>
                <a:cxn ang="0">
                  <a:pos x="421" y="395"/>
                </a:cxn>
                <a:cxn ang="0">
                  <a:pos x="417" y="358"/>
                </a:cxn>
                <a:cxn ang="0">
                  <a:pos x="431" y="348"/>
                </a:cxn>
                <a:cxn ang="0">
                  <a:pos x="454" y="277"/>
                </a:cxn>
                <a:cxn ang="0">
                  <a:pos x="437" y="275"/>
                </a:cxn>
                <a:cxn ang="0">
                  <a:pos x="379" y="183"/>
                </a:cxn>
                <a:cxn ang="0">
                  <a:pos x="252" y="69"/>
                </a:cxn>
                <a:cxn ang="0">
                  <a:pos x="197" y="34"/>
                </a:cxn>
                <a:cxn ang="0">
                  <a:pos x="214" y="0"/>
                </a:cxn>
                <a:cxn ang="0">
                  <a:pos x="111" y="13"/>
                </a:cxn>
                <a:cxn ang="0">
                  <a:pos x="0" y="25"/>
                </a:cxn>
                <a:cxn ang="0">
                  <a:pos x="60" y="241"/>
                </a:cxn>
                <a:cxn ang="0">
                  <a:pos x="60" y="241"/>
                </a:cxn>
              </a:cxnLst>
              <a:rect l="0" t="0" r="r" b="b"/>
              <a:pathLst>
                <a:path w="454" h="464">
                  <a:moveTo>
                    <a:pt x="60" y="241"/>
                  </a:moveTo>
                  <a:lnTo>
                    <a:pt x="91" y="304"/>
                  </a:lnTo>
                  <a:lnTo>
                    <a:pt x="78" y="352"/>
                  </a:lnTo>
                  <a:lnTo>
                    <a:pt x="98" y="432"/>
                  </a:lnTo>
                  <a:lnTo>
                    <a:pt x="114" y="459"/>
                  </a:lnTo>
                  <a:lnTo>
                    <a:pt x="358" y="445"/>
                  </a:lnTo>
                  <a:lnTo>
                    <a:pt x="361" y="462"/>
                  </a:lnTo>
                  <a:lnTo>
                    <a:pt x="376" y="464"/>
                  </a:lnTo>
                  <a:lnTo>
                    <a:pt x="370" y="426"/>
                  </a:lnTo>
                  <a:lnTo>
                    <a:pt x="380" y="415"/>
                  </a:lnTo>
                  <a:lnTo>
                    <a:pt x="415" y="421"/>
                  </a:lnTo>
                  <a:lnTo>
                    <a:pt x="421" y="395"/>
                  </a:lnTo>
                  <a:lnTo>
                    <a:pt x="417" y="358"/>
                  </a:lnTo>
                  <a:lnTo>
                    <a:pt x="431" y="348"/>
                  </a:lnTo>
                  <a:lnTo>
                    <a:pt x="454" y="277"/>
                  </a:lnTo>
                  <a:lnTo>
                    <a:pt x="437" y="275"/>
                  </a:lnTo>
                  <a:lnTo>
                    <a:pt x="379" y="183"/>
                  </a:lnTo>
                  <a:lnTo>
                    <a:pt x="252" y="69"/>
                  </a:lnTo>
                  <a:lnTo>
                    <a:pt x="197" y="34"/>
                  </a:lnTo>
                  <a:lnTo>
                    <a:pt x="214" y="0"/>
                  </a:lnTo>
                  <a:lnTo>
                    <a:pt x="111" y="13"/>
                  </a:lnTo>
                  <a:lnTo>
                    <a:pt x="0" y="25"/>
                  </a:lnTo>
                  <a:lnTo>
                    <a:pt x="60" y="241"/>
                  </a:lnTo>
                  <a:lnTo>
                    <a:pt x="60" y="241"/>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0" name="Freeform 40"/>
            <p:cNvSpPr>
              <a:spLocks/>
            </p:cNvSpPr>
            <p:nvPr/>
          </p:nvSpPr>
          <p:spPr bwMode="auto">
            <a:xfrm>
              <a:off x="5222" y="3216"/>
              <a:ext cx="430" cy="418"/>
            </a:xfrm>
            <a:custGeom>
              <a:avLst/>
              <a:gdLst/>
              <a:ahLst/>
              <a:cxnLst>
                <a:cxn ang="0">
                  <a:pos x="0" y="55"/>
                </a:cxn>
                <a:cxn ang="0">
                  <a:pos x="22" y="74"/>
                </a:cxn>
                <a:cxn ang="0">
                  <a:pos x="19" y="87"/>
                </a:cxn>
                <a:cxn ang="0">
                  <a:pos x="25" y="94"/>
                </a:cxn>
                <a:cxn ang="0">
                  <a:pos x="16" y="109"/>
                </a:cxn>
                <a:cxn ang="0">
                  <a:pos x="105" y="78"/>
                </a:cxn>
                <a:cxn ang="0">
                  <a:pos x="220" y="150"/>
                </a:cxn>
                <a:cxn ang="0">
                  <a:pos x="314" y="100"/>
                </a:cxn>
                <a:cxn ang="0">
                  <a:pos x="368" y="112"/>
                </a:cxn>
                <a:cxn ang="0">
                  <a:pos x="437" y="180"/>
                </a:cxn>
                <a:cxn ang="0">
                  <a:pos x="461" y="180"/>
                </a:cxn>
                <a:cxn ang="0">
                  <a:pos x="484" y="227"/>
                </a:cxn>
                <a:cxn ang="0">
                  <a:pos x="478" y="316"/>
                </a:cxn>
                <a:cxn ang="0">
                  <a:pos x="495" y="326"/>
                </a:cxn>
                <a:cxn ang="0">
                  <a:pos x="498" y="310"/>
                </a:cxn>
                <a:cxn ang="0">
                  <a:pos x="520" y="310"/>
                </a:cxn>
                <a:cxn ang="0">
                  <a:pos x="498" y="353"/>
                </a:cxn>
                <a:cxn ang="0">
                  <a:pos x="556" y="411"/>
                </a:cxn>
                <a:cxn ang="0">
                  <a:pos x="565" y="394"/>
                </a:cxn>
                <a:cxn ang="0">
                  <a:pos x="569" y="436"/>
                </a:cxn>
                <a:cxn ang="0">
                  <a:pos x="589" y="445"/>
                </a:cxn>
                <a:cxn ang="0">
                  <a:pos x="609" y="495"/>
                </a:cxn>
                <a:cxn ang="0">
                  <a:pos x="628" y="495"/>
                </a:cxn>
                <a:cxn ang="0">
                  <a:pos x="674" y="542"/>
                </a:cxn>
                <a:cxn ang="0">
                  <a:pos x="699" y="545"/>
                </a:cxn>
                <a:cxn ang="0">
                  <a:pos x="699" y="552"/>
                </a:cxn>
                <a:cxn ang="0">
                  <a:pos x="681" y="564"/>
                </a:cxn>
                <a:cxn ang="0">
                  <a:pos x="721" y="560"/>
                </a:cxn>
                <a:cxn ang="0">
                  <a:pos x="746" y="548"/>
                </a:cxn>
                <a:cxn ang="0">
                  <a:pos x="759" y="483"/>
                </a:cxn>
                <a:cxn ang="0">
                  <a:pos x="766" y="486"/>
                </a:cxn>
                <a:cxn ang="0">
                  <a:pos x="759" y="395"/>
                </a:cxn>
                <a:cxn ang="0">
                  <a:pos x="750" y="369"/>
                </a:cxn>
                <a:cxn ang="0">
                  <a:pos x="668" y="237"/>
                </a:cxn>
                <a:cxn ang="0">
                  <a:pos x="603" y="112"/>
                </a:cxn>
                <a:cxn ang="0">
                  <a:pos x="564" y="9"/>
                </a:cxn>
                <a:cxn ang="0">
                  <a:pos x="553" y="6"/>
                </a:cxn>
                <a:cxn ang="0">
                  <a:pos x="518" y="0"/>
                </a:cxn>
                <a:cxn ang="0">
                  <a:pos x="508" y="11"/>
                </a:cxn>
                <a:cxn ang="0">
                  <a:pos x="514" y="49"/>
                </a:cxn>
                <a:cxn ang="0">
                  <a:pos x="499" y="47"/>
                </a:cxn>
                <a:cxn ang="0">
                  <a:pos x="496" y="30"/>
                </a:cxn>
                <a:cxn ang="0">
                  <a:pos x="252" y="44"/>
                </a:cxn>
                <a:cxn ang="0">
                  <a:pos x="236" y="17"/>
                </a:cxn>
                <a:cxn ang="0">
                  <a:pos x="1" y="37"/>
                </a:cxn>
                <a:cxn ang="0">
                  <a:pos x="0" y="55"/>
                </a:cxn>
                <a:cxn ang="0">
                  <a:pos x="0" y="55"/>
                </a:cxn>
              </a:cxnLst>
              <a:rect l="0" t="0" r="r" b="b"/>
              <a:pathLst>
                <a:path w="766" h="564">
                  <a:moveTo>
                    <a:pt x="0" y="55"/>
                  </a:moveTo>
                  <a:lnTo>
                    <a:pt x="22" y="74"/>
                  </a:lnTo>
                  <a:lnTo>
                    <a:pt x="19" y="87"/>
                  </a:lnTo>
                  <a:lnTo>
                    <a:pt x="25" y="94"/>
                  </a:lnTo>
                  <a:lnTo>
                    <a:pt x="16" y="109"/>
                  </a:lnTo>
                  <a:lnTo>
                    <a:pt x="105" y="78"/>
                  </a:lnTo>
                  <a:lnTo>
                    <a:pt x="220" y="150"/>
                  </a:lnTo>
                  <a:lnTo>
                    <a:pt x="314" y="100"/>
                  </a:lnTo>
                  <a:lnTo>
                    <a:pt x="368" y="112"/>
                  </a:lnTo>
                  <a:lnTo>
                    <a:pt x="437" y="180"/>
                  </a:lnTo>
                  <a:lnTo>
                    <a:pt x="461" y="180"/>
                  </a:lnTo>
                  <a:lnTo>
                    <a:pt x="484" y="227"/>
                  </a:lnTo>
                  <a:lnTo>
                    <a:pt x="478" y="316"/>
                  </a:lnTo>
                  <a:lnTo>
                    <a:pt x="495" y="326"/>
                  </a:lnTo>
                  <a:lnTo>
                    <a:pt x="498" y="310"/>
                  </a:lnTo>
                  <a:lnTo>
                    <a:pt x="520" y="310"/>
                  </a:lnTo>
                  <a:lnTo>
                    <a:pt x="498" y="353"/>
                  </a:lnTo>
                  <a:lnTo>
                    <a:pt x="556" y="411"/>
                  </a:lnTo>
                  <a:lnTo>
                    <a:pt x="565" y="394"/>
                  </a:lnTo>
                  <a:lnTo>
                    <a:pt x="569" y="436"/>
                  </a:lnTo>
                  <a:lnTo>
                    <a:pt x="589" y="445"/>
                  </a:lnTo>
                  <a:lnTo>
                    <a:pt x="609" y="495"/>
                  </a:lnTo>
                  <a:lnTo>
                    <a:pt x="628" y="495"/>
                  </a:lnTo>
                  <a:lnTo>
                    <a:pt x="674" y="542"/>
                  </a:lnTo>
                  <a:lnTo>
                    <a:pt x="699" y="545"/>
                  </a:lnTo>
                  <a:lnTo>
                    <a:pt x="699" y="552"/>
                  </a:lnTo>
                  <a:lnTo>
                    <a:pt x="681" y="564"/>
                  </a:lnTo>
                  <a:lnTo>
                    <a:pt x="721" y="560"/>
                  </a:lnTo>
                  <a:lnTo>
                    <a:pt x="746" y="548"/>
                  </a:lnTo>
                  <a:lnTo>
                    <a:pt x="759" y="483"/>
                  </a:lnTo>
                  <a:lnTo>
                    <a:pt x="766" y="486"/>
                  </a:lnTo>
                  <a:lnTo>
                    <a:pt x="759" y="395"/>
                  </a:lnTo>
                  <a:lnTo>
                    <a:pt x="750" y="369"/>
                  </a:lnTo>
                  <a:lnTo>
                    <a:pt x="668" y="237"/>
                  </a:lnTo>
                  <a:lnTo>
                    <a:pt x="603" y="112"/>
                  </a:lnTo>
                  <a:lnTo>
                    <a:pt x="564" y="9"/>
                  </a:lnTo>
                  <a:lnTo>
                    <a:pt x="553" y="6"/>
                  </a:lnTo>
                  <a:lnTo>
                    <a:pt x="518" y="0"/>
                  </a:lnTo>
                  <a:lnTo>
                    <a:pt x="508" y="11"/>
                  </a:lnTo>
                  <a:lnTo>
                    <a:pt x="514" y="49"/>
                  </a:lnTo>
                  <a:lnTo>
                    <a:pt x="499" y="47"/>
                  </a:lnTo>
                  <a:lnTo>
                    <a:pt x="496" y="30"/>
                  </a:lnTo>
                  <a:lnTo>
                    <a:pt x="252" y="44"/>
                  </a:lnTo>
                  <a:lnTo>
                    <a:pt x="236" y="17"/>
                  </a:lnTo>
                  <a:lnTo>
                    <a:pt x="1" y="37"/>
                  </a:lnTo>
                  <a:lnTo>
                    <a:pt x="0" y="55"/>
                  </a:lnTo>
                  <a:lnTo>
                    <a:pt x="0" y="55"/>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1" name="Freeform 41"/>
            <p:cNvSpPr>
              <a:spLocks/>
            </p:cNvSpPr>
            <p:nvPr/>
          </p:nvSpPr>
          <p:spPr bwMode="auto">
            <a:xfrm>
              <a:off x="5293" y="2355"/>
              <a:ext cx="199" cy="288"/>
            </a:xfrm>
            <a:custGeom>
              <a:avLst/>
              <a:gdLst/>
              <a:ahLst/>
              <a:cxnLst>
                <a:cxn ang="0">
                  <a:pos x="0" y="71"/>
                </a:cxn>
                <a:cxn ang="0">
                  <a:pos x="29" y="339"/>
                </a:cxn>
                <a:cxn ang="0">
                  <a:pos x="73" y="345"/>
                </a:cxn>
                <a:cxn ang="0">
                  <a:pos x="126" y="376"/>
                </a:cxn>
                <a:cxn ang="0">
                  <a:pos x="164" y="375"/>
                </a:cxn>
                <a:cxn ang="0">
                  <a:pos x="182" y="363"/>
                </a:cxn>
                <a:cxn ang="0">
                  <a:pos x="223" y="389"/>
                </a:cxn>
                <a:cxn ang="0">
                  <a:pos x="250" y="366"/>
                </a:cxn>
                <a:cxn ang="0">
                  <a:pos x="254" y="325"/>
                </a:cxn>
                <a:cxn ang="0">
                  <a:pos x="272" y="332"/>
                </a:cxn>
                <a:cxn ang="0">
                  <a:pos x="279" y="298"/>
                </a:cxn>
                <a:cxn ang="0">
                  <a:pos x="339" y="247"/>
                </a:cxn>
                <a:cxn ang="0">
                  <a:pos x="350" y="162"/>
                </a:cxn>
                <a:cxn ang="0">
                  <a:pos x="342" y="144"/>
                </a:cxn>
                <a:cxn ang="0">
                  <a:pos x="354" y="135"/>
                </a:cxn>
                <a:cxn ang="0">
                  <a:pos x="332" y="0"/>
                </a:cxn>
                <a:cxn ang="0">
                  <a:pos x="272" y="31"/>
                </a:cxn>
                <a:cxn ang="0">
                  <a:pos x="241" y="63"/>
                </a:cxn>
                <a:cxn ang="0">
                  <a:pos x="219" y="65"/>
                </a:cxn>
                <a:cxn ang="0">
                  <a:pos x="185" y="83"/>
                </a:cxn>
                <a:cxn ang="0">
                  <a:pos x="107" y="55"/>
                </a:cxn>
                <a:cxn ang="0">
                  <a:pos x="0" y="71"/>
                </a:cxn>
                <a:cxn ang="0">
                  <a:pos x="0" y="71"/>
                </a:cxn>
              </a:cxnLst>
              <a:rect l="0" t="0" r="r" b="b"/>
              <a:pathLst>
                <a:path w="354" h="389">
                  <a:moveTo>
                    <a:pt x="0" y="71"/>
                  </a:moveTo>
                  <a:lnTo>
                    <a:pt x="29" y="339"/>
                  </a:lnTo>
                  <a:lnTo>
                    <a:pt x="73" y="345"/>
                  </a:lnTo>
                  <a:lnTo>
                    <a:pt x="126" y="376"/>
                  </a:lnTo>
                  <a:lnTo>
                    <a:pt x="164" y="375"/>
                  </a:lnTo>
                  <a:lnTo>
                    <a:pt x="182" y="363"/>
                  </a:lnTo>
                  <a:lnTo>
                    <a:pt x="223" y="389"/>
                  </a:lnTo>
                  <a:lnTo>
                    <a:pt x="250" y="366"/>
                  </a:lnTo>
                  <a:lnTo>
                    <a:pt x="254" y="325"/>
                  </a:lnTo>
                  <a:lnTo>
                    <a:pt x="272" y="332"/>
                  </a:lnTo>
                  <a:lnTo>
                    <a:pt x="279" y="298"/>
                  </a:lnTo>
                  <a:lnTo>
                    <a:pt x="339" y="247"/>
                  </a:lnTo>
                  <a:lnTo>
                    <a:pt x="350" y="162"/>
                  </a:lnTo>
                  <a:lnTo>
                    <a:pt x="342" y="144"/>
                  </a:lnTo>
                  <a:lnTo>
                    <a:pt x="354" y="135"/>
                  </a:lnTo>
                  <a:lnTo>
                    <a:pt x="332" y="0"/>
                  </a:lnTo>
                  <a:lnTo>
                    <a:pt x="272" y="31"/>
                  </a:lnTo>
                  <a:lnTo>
                    <a:pt x="241" y="63"/>
                  </a:lnTo>
                  <a:lnTo>
                    <a:pt x="219" y="65"/>
                  </a:lnTo>
                  <a:lnTo>
                    <a:pt x="185" y="83"/>
                  </a:lnTo>
                  <a:lnTo>
                    <a:pt x="107" y="55"/>
                  </a:lnTo>
                  <a:lnTo>
                    <a:pt x="0" y="71"/>
                  </a:lnTo>
                  <a:lnTo>
                    <a:pt x="0" y="71"/>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2" name="Freeform 42"/>
            <p:cNvSpPr>
              <a:spLocks/>
            </p:cNvSpPr>
            <p:nvPr/>
          </p:nvSpPr>
          <p:spPr bwMode="auto">
            <a:xfrm>
              <a:off x="5418" y="2455"/>
              <a:ext cx="214" cy="271"/>
            </a:xfrm>
            <a:custGeom>
              <a:avLst/>
              <a:gdLst/>
              <a:ahLst/>
              <a:cxnLst>
                <a:cxn ang="0">
                  <a:pos x="0" y="254"/>
                </a:cxn>
                <a:cxn ang="0">
                  <a:pos x="15" y="304"/>
                </a:cxn>
                <a:cxn ang="0">
                  <a:pos x="63" y="339"/>
                </a:cxn>
                <a:cxn ang="0">
                  <a:pos x="87" y="366"/>
                </a:cxn>
                <a:cxn ang="0">
                  <a:pos x="159" y="338"/>
                </a:cxn>
                <a:cxn ang="0">
                  <a:pos x="191" y="332"/>
                </a:cxn>
                <a:cxn ang="0">
                  <a:pos x="209" y="312"/>
                </a:cxn>
                <a:cxn ang="0">
                  <a:pos x="237" y="201"/>
                </a:cxn>
                <a:cxn ang="0">
                  <a:pos x="267" y="215"/>
                </a:cxn>
                <a:cxn ang="0">
                  <a:pos x="326" y="94"/>
                </a:cxn>
                <a:cxn ang="0">
                  <a:pos x="372" y="121"/>
                </a:cxn>
                <a:cxn ang="0">
                  <a:pos x="379" y="99"/>
                </a:cxn>
                <a:cxn ang="0">
                  <a:pos x="347" y="74"/>
                </a:cxn>
                <a:cxn ang="0">
                  <a:pos x="322" y="77"/>
                </a:cxn>
                <a:cxn ang="0">
                  <a:pos x="313" y="90"/>
                </a:cxn>
                <a:cxn ang="0">
                  <a:pos x="267" y="103"/>
                </a:cxn>
                <a:cxn ang="0">
                  <a:pos x="238" y="135"/>
                </a:cxn>
                <a:cxn ang="0">
                  <a:pos x="228" y="83"/>
                </a:cxn>
                <a:cxn ang="0">
                  <a:pos x="147" y="97"/>
                </a:cxn>
                <a:cxn ang="0">
                  <a:pos x="131" y="0"/>
                </a:cxn>
                <a:cxn ang="0">
                  <a:pos x="119" y="9"/>
                </a:cxn>
                <a:cxn ang="0">
                  <a:pos x="127" y="27"/>
                </a:cxn>
                <a:cxn ang="0">
                  <a:pos x="116" y="112"/>
                </a:cxn>
                <a:cxn ang="0">
                  <a:pos x="56" y="163"/>
                </a:cxn>
                <a:cxn ang="0">
                  <a:pos x="49" y="197"/>
                </a:cxn>
                <a:cxn ang="0">
                  <a:pos x="31" y="190"/>
                </a:cxn>
                <a:cxn ang="0">
                  <a:pos x="27" y="231"/>
                </a:cxn>
                <a:cxn ang="0">
                  <a:pos x="0" y="254"/>
                </a:cxn>
                <a:cxn ang="0">
                  <a:pos x="0" y="254"/>
                </a:cxn>
                <a:cxn ang="0">
                  <a:pos x="0" y="254"/>
                </a:cxn>
              </a:cxnLst>
              <a:rect l="0" t="0" r="r" b="b"/>
              <a:pathLst>
                <a:path w="379" h="366">
                  <a:moveTo>
                    <a:pt x="0" y="254"/>
                  </a:moveTo>
                  <a:lnTo>
                    <a:pt x="15" y="304"/>
                  </a:lnTo>
                  <a:lnTo>
                    <a:pt x="63" y="339"/>
                  </a:lnTo>
                  <a:lnTo>
                    <a:pt x="87" y="366"/>
                  </a:lnTo>
                  <a:lnTo>
                    <a:pt x="159" y="338"/>
                  </a:lnTo>
                  <a:lnTo>
                    <a:pt x="191" y="332"/>
                  </a:lnTo>
                  <a:lnTo>
                    <a:pt x="209" y="312"/>
                  </a:lnTo>
                  <a:lnTo>
                    <a:pt x="237" y="201"/>
                  </a:lnTo>
                  <a:lnTo>
                    <a:pt x="267" y="215"/>
                  </a:lnTo>
                  <a:lnTo>
                    <a:pt x="326" y="94"/>
                  </a:lnTo>
                  <a:lnTo>
                    <a:pt x="372" y="121"/>
                  </a:lnTo>
                  <a:lnTo>
                    <a:pt x="379" y="99"/>
                  </a:lnTo>
                  <a:lnTo>
                    <a:pt x="347" y="74"/>
                  </a:lnTo>
                  <a:lnTo>
                    <a:pt x="322" y="77"/>
                  </a:lnTo>
                  <a:lnTo>
                    <a:pt x="313" y="90"/>
                  </a:lnTo>
                  <a:lnTo>
                    <a:pt x="267" y="103"/>
                  </a:lnTo>
                  <a:lnTo>
                    <a:pt x="238" y="135"/>
                  </a:lnTo>
                  <a:lnTo>
                    <a:pt x="228" y="83"/>
                  </a:lnTo>
                  <a:lnTo>
                    <a:pt x="147" y="97"/>
                  </a:lnTo>
                  <a:lnTo>
                    <a:pt x="131" y="0"/>
                  </a:lnTo>
                  <a:lnTo>
                    <a:pt x="119" y="9"/>
                  </a:lnTo>
                  <a:lnTo>
                    <a:pt x="127" y="27"/>
                  </a:lnTo>
                  <a:lnTo>
                    <a:pt x="116" y="112"/>
                  </a:lnTo>
                  <a:lnTo>
                    <a:pt x="56" y="163"/>
                  </a:lnTo>
                  <a:lnTo>
                    <a:pt x="49" y="197"/>
                  </a:lnTo>
                  <a:lnTo>
                    <a:pt x="31" y="190"/>
                  </a:lnTo>
                  <a:lnTo>
                    <a:pt x="27" y="231"/>
                  </a:lnTo>
                  <a:lnTo>
                    <a:pt x="0" y="254"/>
                  </a:lnTo>
                  <a:lnTo>
                    <a:pt x="0" y="254"/>
                  </a:lnTo>
                  <a:lnTo>
                    <a:pt x="0" y="254"/>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3" name="Freeform 43"/>
            <p:cNvSpPr>
              <a:spLocks/>
            </p:cNvSpPr>
            <p:nvPr/>
          </p:nvSpPr>
          <p:spPr bwMode="auto">
            <a:xfrm>
              <a:off x="5547" y="2475"/>
              <a:ext cx="217" cy="138"/>
            </a:xfrm>
            <a:custGeom>
              <a:avLst/>
              <a:gdLst/>
              <a:ahLst/>
              <a:cxnLst>
                <a:cxn ang="0">
                  <a:pos x="0" y="55"/>
                </a:cxn>
                <a:cxn ang="0">
                  <a:pos x="10" y="107"/>
                </a:cxn>
                <a:cxn ang="0">
                  <a:pos x="39" y="75"/>
                </a:cxn>
                <a:cxn ang="0">
                  <a:pos x="85" y="62"/>
                </a:cxn>
                <a:cxn ang="0">
                  <a:pos x="94" y="49"/>
                </a:cxn>
                <a:cxn ang="0">
                  <a:pos x="119" y="46"/>
                </a:cxn>
                <a:cxn ang="0">
                  <a:pos x="151" y="71"/>
                </a:cxn>
                <a:cxn ang="0">
                  <a:pos x="173" y="77"/>
                </a:cxn>
                <a:cxn ang="0">
                  <a:pos x="214" y="115"/>
                </a:cxn>
                <a:cxn ang="0">
                  <a:pos x="200" y="150"/>
                </a:cxn>
                <a:cxn ang="0">
                  <a:pos x="205" y="166"/>
                </a:cxn>
                <a:cxn ang="0">
                  <a:pos x="223" y="159"/>
                </a:cxn>
                <a:cxn ang="0">
                  <a:pos x="239" y="159"/>
                </a:cxn>
                <a:cxn ang="0">
                  <a:pos x="248" y="169"/>
                </a:cxn>
                <a:cxn ang="0">
                  <a:pos x="267" y="169"/>
                </a:cxn>
                <a:cxn ang="0">
                  <a:pos x="274" y="166"/>
                </a:cxn>
                <a:cxn ang="0">
                  <a:pos x="261" y="134"/>
                </a:cxn>
                <a:cxn ang="0">
                  <a:pos x="260" y="75"/>
                </a:cxn>
                <a:cxn ang="0">
                  <a:pos x="244" y="66"/>
                </a:cxn>
                <a:cxn ang="0">
                  <a:pos x="274" y="38"/>
                </a:cxn>
                <a:cxn ang="0">
                  <a:pos x="276" y="22"/>
                </a:cxn>
                <a:cxn ang="0">
                  <a:pos x="294" y="24"/>
                </a:cxn>
                <a:cxn ang="0">
                  <a:pos x="272" y="60"/>
                </a:cxn>
                <a:cxn ang="0">
                  <a:pos x="285" y="103"/>
                </a:cxn>
                <a:cxn ang="0">
                  <a:pos x="291" y="116"/>
                </a:cxn>
                <a:cxn ang="0">
                  <a:pos x="299" y="122"/>
                </a:cxn>
                <a:cxn ang="0">
                  <a:pos x="282" y="121"/>
                </a:cxn>
                <a:cxn ang="0">
                  <a:pos x="288" y="147"/>
                </a:cxn>
                <a:cxn ang="0">
                  <a:pos x="319" y="166"/>
                </a:cxn>
                <a:cxn ang="0">
                  <a:pos x="326" y="169"/>
                </a:cxn>
                <a:cxn ang="0">
                  <a:pos x="335" y="169"/>
                </a:cxn>
                <a:cxn ang="0">
                  <a:pos x="330" y="185"/>
                </a:cxn>
                <a:cxn ang="0">
                  <a:pos x="368" y="166"/>
                </a:cxn>
                <a:cxn ang="0">
                  <a:pos x="376" y="143"/>
                </a:cxn>
                <a:cxn ang="0">
                  <a:pos x="385" y="118"/>
                </a:cxn>
                <a:cxn ang="0">
                  <a:pos x="330" y="128"/>
                </a:cxn>
                <a:cxn ang="0">
                  <a:pos x="295" y="0"/>
                </a:cxn>
                <a:cxn ang="0">
                  <a:pos x="0" y="55"/>
                </a:cxn>
                <a:cxn ang="0">
                  <a:pos x="0" y="55"/>
                </a:cxn>
                <a:cxn ang="0">
                  <a:pos x="0" y="55"/>
                </a:cxn>
              </a:cxnLst>
              <a:rect l="0" t="0" r="r" b="b"/>
              <a:pathLst>
                <a:path w="385" h="185">
                  <a:moveTo>
                    <a:pt x="0" y="55"/>
                  </a:moveTo>
                  <a:lnTo>
                    <a:pt x="10" y="107"/>
                  </a:lnTo>
                  <a:lnTo>
                    <a:pt x="39" y="75"/>
                  </a:lnTo>
                  <a:lnTo>
                    <a:pt x="85" y="62"/>
                  </a:lnTo>
                  <a:lnTo>
                    <a:pt x="94" y="49"/>
                  </a:lnTo>
                  <a:lnTo>
                    <a:pt x="119" y="46"/>
                  </a:lnTo>
                  <a:lnTo>
                    <a:pt x="151" y="71"/>
                  </a:lnTo>
                  <a:lnTo>
                    <a:pt x="173" y="77"/>
                  </a:lnTo>
                  <a:lnTo>
                    <a:pt x="214" y="115"/>
                  </a:lnTo>
                  <a:lnTo>
                    <a:pt x="200" y="150"/>
                  </a:lnTo>
                  <a:lnTo>
                    <a:pt x="205" y="166"/>
                  </a:lnTo>
                  <a:lnTo>
                    <a:pt x="223" y="159"/>
                  </a:lnTo>
                  <a:lnTo>
                    <a:pt x="239" y="159"/>
                  </a:lnTo>
                  <a:lnTo>
                    <a:pt x="248" y="169"/>
                  </a:lnTo>
                  <a:lnTo>
                    <a:pt x="267" y="169"/>
                  </a:lnTo>
                  <a:lnTo>
                    <a:pt x="274" y="166"/>
                  </a:lnTo>
                  <a:lnTo>
                    <a:pt x="261" y="134"/>
                  </a:lnTo>
                  <a:lnTo>
                    <a:pt x="260" y="75"/>
                  </a:lnTo>
                  <a:lnTo>
                    <a:pt x="244" y="66"/>
                  </a:lnTo>
                  <a:lnTo>
                    <a:pt x="274" y="38"/>
                  </a:lnTo>
                  <a:lnTo>
                    <a:pt x="276" y="22"/>
                  </a:lnTo>
                  <a:lnTo>
                    <a:pt x="294" y="24"/>
                  </a:lnTo>
                  <a:lnTo>
                    <a:pt x="272" y="60"/>
                  </a:lnTo>
                  <a:lnTo>
                    <a:pt x="285" y="103"/>
                  </a:lnTo>
                  <a:lnTo>
                    <a:pt x="291" y="116"/>
                  </a:lnTo>
                  <a:lnTo>
                    <a:pt x="299" y="122"/>
                  </a:lnTo>
                  <a:lnTo>
                    <a:pt x="282" y="121"/>
                  </a:lnTo>
                  <a:lnTo>
                    <a:pt x="288" y="147"/>
                  </a:lnTo>
                  <a:lnTo>
                    <a:pt x="319" y="166"/>
                  </a:lnTo>
                  <a:lnTo>
                    <a:pt x="326" y="169"/>
                  </a:lnTo>
                  <a:lnTo>
                    <a:pt x="335" y="169"/>
                  </a:lnTo>
                  <a:lnTo>
                    <a:pt x="330" y="185"/>
                  </a:lnTo>
                  <a:lnTo>
                    <a:pt x="368" y="166"/>
                  </a:lnTo>
                  <a:lnTo>
                    <a:pt x="376" y="143"/>
                  </a:lnTo>
                  <a:lnTo>
                    <a:pt x="385" y="118"/>
                  </a:lnTo>
                  <a:lnTo>
                    <a:pt x="330" y="128"/>
                  </a:lnTo>
                  <a:lnTo>
                    <a:pt x="295" y="0"/>
                  </a:lnTo>
                  <a:lnTo>
                    <a:pt x="0" y="55"/>
                  </a:lnTo>
                  <a:lnTo>
                    <a:pt x="0" y="55"/>
                  </a:lnTo>
                  <a:lnTo>
                    <a:pt x="0" y="55"/>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4" name="Freeform 44"/>
            <p:cNvSpPr>
              <a:spLocks/>
            </p:cNvSpPr>
            <p:nvPr/>
          </p:nvSpPr>
          <p:spPr bwMode="auto">
            <a:xfrm>
              <a:off x="5383" y="2524"/>
              <a:ext cx="367" cy="267"/>
            </a:xfrm>
            <a:custGeom>
              <a:avLst/>
              <a:gdLst/>
              <a:ahLst/>
              <a:cxnLst>
                <a:cxn ang="0">
                  <a:pos x="60" y="322"/>
                </a:cxn>
                <a:cxn ang="0">
                  <a:pos x="60" y="313"/>
                </a:cxn>
                <a:cxn ang="0">
                  <a:pos x="103" y="272"/>
                </a:cxn>
                <a:cxn ang="0">
                  <a:pos x="126" y="245"/>
                </a:cxn>
                <a:cxn ang="0">
                  <a:pos x="150" y="272"/>
                </a:cxn>
                <a:cxn ang="0">
                  <a:pos x="222" y="244"/>
                </a:cxn>
                <a:cxn ang="0">
                  <a:pos x="254" y="238"/>
                </a:cxn>
                <a:cxn ang="0">
                  <a:pos x="272" y="218"/>
                </a:cxn>
                <a:cxn ang="0">
                  <a:pos x="300" y="107"/>
                </a:cxn>
                <a:cxn ang="0">
                  <a:pos x="330" y="121"/>
                </a:cxn>
                <a:cxn ang="0">
                  <a:pos x="389" y="0"/>
                </a:cxn>
                <a:cxn ang="0">
                  <a:pos x="435" y="27"/>
                </a:cxn>
                <a:cxn ang="0">
                  <a:pos x="442" y="5"/>
                </a:cxn>
                <a:cxn ang="0">
                  <a:pos x="464" y="11"/>
                </a:cxn>
                <a:cxn ang="0">
                  <a:pos x="505" y="49"/>
                </a:cxn>
                <a:cxn ang="0">
                  <a:pos x="491" y="84"/>
                </a:cxn>
                <a:cxn ang="0">
                  <a:pos x="496" y="100"/>
                </a:cxn>
                <a:cxn ang="0">
                  <a:pos x="514" y="93"/>
                </a:cxn>
                <a:cxn ang="0">
                  <a:pos x="527" y="109"/>
                </a:cxn>
                <a:cxn ang="0">
                  <a:pos x="590" y="129"/>
                </a:cxn>
                <a:cxn ang="0">
                  <a:pos x="532" y="127"/>
                </a:cxn>
                <a:cxn ang="0">
                  <a:pos x="593" y="181"/>
                </a:cxn>
                <a:cxn ang="0">
                  <a:pos x="554" y="175"/>
                </a:cxn>
                <a:cxn ang="0">
                  <a:pos x="633" y="225"/>
                </a:cxn>
                <a:cxn ang="0">
                  <a:pos x="652" y="259"/>
                </a:cxn>
                <a:cxn ang="0">
                  <a:pos x="639" y="254"/>
                </a:cxn>
                <a:cxn ang="0">
                  <a:pos x="636" y="263"/>
                </a:cxn>
                <a:cxn ang="0">
                  <a:pos x="379" y="312"/>
                </a:cxn>
                <a:cxn ang="0">
                  <a:pos x="167" y="338"/>
                </a:cxn>
                <a:cxn ang="0">
                  <a:pos x="0" y="360"/>
                </a:cxn>
                <a:cxn ang="0">
                  <a:pos x="60" y="322"/>
                </a:cxn>
                <a:cxn ang="0">
                  <a:pos x="60" y="322"/>
                </a:cxn>
              </a:cxnLst>
              <a:rect l="0" t="0" r="r" b="b"/>
              <a:pathLst>
                <a:path w="652" h="360">
                  <a:moveTo>
                    <a:pt x="60" y="322"/>
                  </a:moveTo>
                  <a:lnTo>
                    <a:pt x="60" y="313"/>
                  </a:lnTo>
                  <a:lnTo>
                    <a:pt x="103" y="272"/>
                  </a:lnTo>
                  <a:lnTo>
                    <a:pt x="126" y="245"/>
                  </a:lnTo>
                  <a:lnTo>
                    <a:pt x="150" y="272"/>
                  </a:lnTo>
                  <a:lnTo>
                    <a:pt x="222" y="244"/>
                  </a:lnTo>
                  <a:lnTo>
                    <a:pt x="254" y="238"/>
                  </a:lnTo>
                  <a:lnTo>
                    <a:pt x="272" y="218"/>
                  </a:lnTo>
                  <a:lnTo>
                    <a:pt x="300" y="107"/>
                  </a:lnTo>
                  <a:lnTo>
                    <a:pt x="330" y="121"/>
                  </a:lnTo>
                  <a:lnTo>
                    <a:pt x="389" y="0"/>
                  </a:lnTo>
                  <a:lnTo>
                    <a:pt x="435" y="27"/>
                  </a:lnTo>
                  <a:lnTo>
                    <a:pt x="442" y="5"/>
                  </a:lnTo>
                  <a:lnTo>
                    <a:pt x="464" y="11"/>
                  </a:lnTo>
                  <a:lnTo>
                    <a:pt x="505" y="49"/>
                  </a:lnTo>
                  <a:lnTo>
                    <a:pt x="491" y="84"/>
                  </a:lnTo>
                  <a:lnTo>
                    <a:pt x="496" y="100"/>
                  </a:lnTo>
                  <a:lnTo>
                    <a:pt x="514" y="93"/>
                  </a:lnTo>
                  <a:lnTo>
                    <a:pt x="527" y="109"/>
                  </a:lnTo>
                  <a:lnTo>
                    <a:pt x="590" y="129"/>
                  </a:lnTo>
                  <a:lnTo>
                    <a:pt x="532" y="127"/>
                  </a:lnTo>
                  <a:lnTo>
                    <a:pt x="593" y="181"/>
                  </a:lnTo>
                  <a:lnTo>
                    <a:pt x="554" y="175"/>
                  </a:lnTo>
                  <a:lnTo>
                    <a:pt x="633" y="225"/>
                  </a:lnTo>
                  <a:lnTo>
                    <a:pt x="652" y="259"/>
                  </a:lnTo>
                  <a:lnTo>
                    <a:pt x="639" y="254"/>
                  </a:lnTo>
                  <a:lnTo>
                    <a:pt x="636" y="263"/>
                  </a:lnTo>
                  <a:lnTo>
                    <a:pt x="379" y="312"/>
                  </a:lnTo>
                  <a:lnTo>
                    <a:pt x="167" y="338"/>
                  </a:lnTo>
                  <a:lnTo>
                    <a:pt x="0" y="360"/>
                  </a:lnTo>
                  <a:lnTo>
                    <a:pt x="60" y="322"/>
                  </a:lnTo>
                  <a:lnTo>
                    <a:pt x="60" y="322"/>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5" name="Freeform 45"/>
            <p:cNvSpPr>
              <a:spLocks/>
            </p:cNvSpPr>
            <p:nvPr/>
          </p:nvSpPr>
          <p:spPr bwMode="auto">
            <a:xfrm>
              <a:off x="5734" y="2599"/>
              <a:ext cx="20" cy="68"/>
            </a:xfrm>
            <a:custGeom>
              <a:avLst/>
              <a:gdLst/>
              <a:ahLst/>
              <a:cxnLst>
                <a:cxn ang="0">
                  <a:pos x="0" y="90"/>
                </a:cxn>
                <a:cxn ang="0">
                  <a:pos x="12" y="65"/>
                </a:cxn>
                <a:cxn ang="0">
                  <a:pos x="25" y="50"/>
                </a:cxn>
                <a:cxn ang="0">
                  <a:pos x="35" y="0"/>
                </a:cxn>
                <a:cxn ang="0">
                  <a:pos x="13" y="12"/>
                </a:cxn>
                <a:cxn ang="0">
                  <a:pos x="0" y="59"/>
                </a:cxn>
                <a:cxn ang="0">
                  <a:pos x="0" y="90"/>
                </a:cxn>
                <a:cxn ang="0">
                  <a:pos x="0" y="90"/>
                </a:cxn>
              </a:cxnLst>
              <a:rect l="0" t="0" r="r" b="b"/>
              <a:pathLst>
                <a:path w="35" h="90">
                  <a:moveTo>
                    <a:pt x="0" y="90"/>
                  </a:moveTo>
                  <a:lnTo>
                    <a:pt x="12" y="65"/>
                  </a:lnTo>
                  <a:lnTo>
                    <a:pt x="25" y="50"/>
                  </a:lnTo>
                  <a:lnTo>
                    <a:pt x="35" y="0"/>
                  </a:lnTo>
                  <a:lnTo>
                    <a:pt x="13" y="12"/>
                  </a:lnTo>
                  <a:lnTo>
                    <a:pt x="0" y="59"/>
                  </a:lnTo>
                  <a:lnTo>
                    <a:pt x="0" y="90"/>
                  </a:lnTo>
                  <a:lnTo>
                    <a:pt x="0" y="9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6" name="Freeform 46"/>
            <p:cNvSpPr>
              <a:spLocks/>
            </p:cNvSpPr>
            <p:nvPr/>
          </p:nvSpPr>
          <p:spPr bwMode="auto">
            <a:xfrm>
              <a:off x="5361" y="2719"/>
              <a:ext cx="406" cy="232"/>
            </a:xfrm>
            <a:custGeom>
              <a:avLst/>
              <a:gdLst/>
              <a:ahLst/>
              <a:cxnLst>
                <a:cxn ang="0">
                  <a:pos x="0" y="270"/>
                </a:cxn>
                <a:cxn ang="0">
                  <a:pos x="103" y="257"/>
                </a:cxn>
                <a:cxn ang="0">
                  <a:pos x="165" y="228"/>
                </a:cxn>
                <a:cxn ang="0">
                  <a:pos x="279" y="216"/>
                </a:cxn>
                <a:cxn ang="0">
                  <a:pos x="326" y="245"/>
                </a:cxn>
                <a:cxn ang="0">
                  <a:pos x="401" y="235"/>
                </a:cxn>
                <a:cxn ang="0">
                  <a:pos x="514" y="314"/>
                </a:cxn>
                <a:cxn ang="0">
                  <a:pos x="558" y="304"/>
                </a:cxn>
                <a:cxn ang="0">
                  <a:pos x="622" y="213"/>
                </a:cxn>
                <a:cxn ang="0">
                  <a:pos x="673" y="194"/>
                </a:cxn>
                <a:cxn ang="0">
                  <a:pos x="688" y="167"/>
                </a:cxn>
                <a:cxn ang="0">
                  <a:pos x="633" y="176"/>
                </a:cxn>
                <a:cxn ang="0">
                  <a:pos x="619" y="159"/>
                </a:cxn>
                <a:cxn ang="0">
                  <a:pos x="652" y="150"/>
                </a:cxn>
                <a:cxn ang="0">
                  <a:pos x="651" y="138"/>
                </a:cxn>
                <a:cxn ang="0">
                  <a:pos x="614" y="125"/>
                </a:cxn>
                <a:cxn ang="0">
                  <a:pos x="663" y="107"/>
                </a:cxn>
                <a:cxn ang="0">
                  <a:pos x="660" y="126"/>
                </a:cxn>
                <a:cxn ang="0">
                  <a:pos x="691" y="126"/>
                </a:cxn>
                <a:cxn ang="0">
                  <a:pos x="708" y="93"/>
                </a:cxn>
                <a:cxn ang="0">
                  <a:pos x="720" y="91"/>
                </a:cxn>
                <a:cxn ang="0">
                  <a:pos x="713" y="63"/>
                </a:cxn>
                <a:cxn ang="0">
                  <a:pos x="691" y="91"/>
                </a:cxn>
                <a:cxn ang="0">
                  <a:pos x="669" y="28"/>
                </a:cxn>
                <a:cxn ang="0">
                  <a:pos x="683" y="25"/>
                </a:cxn>
                <a:cxn ang="0">
                  <a:pos x="704" y="43"/>
                </a:cxn>
                <a:cxn ang="0">
                  <a:pos x="689" y="13"/>
                </a:cxn>
                <a:cxn ang="0">
                  <a:pos x="673" y="0"/>
                </a:cxn>
                <a:cxn ang="0">
                  <a:pos x="416" y="49"/>
                </a:cxn>
                <a:cxn ang="0">
                  <a:pos x="204" y="75"/>
                </a:cxn>
                <a:cxn ang="0">
                  <a:pos x="175" y="132"/>
                </a:cxn>
                <a:cxn ang="0">
                  <a:pos x="128" y="142"/>
                </a:cxn>
                <a:cxn ang="0">
                  <a:pos x="108" y="170"/>
                </a:cxn>
                <a:cxn ang="0">
                  <a:pos x="25" y="219"/>
                </a:cxn>
                <a:cxn ang="0">
                  <a:pos x="21" y="236"/>
                </a:cxn>
                <a:cxn ang="0">
                  <a:pos x="0" y="247"/>
                </a:cxn>
                <a:cxn ang="0">
                  <a:pos x="0" y="270"/>
                </a:cxn>
                <a:cxn ang="0">
                  <a:pos x="0" y="270"/>
                </a:cxn>
              </a:cxnLst>
              <a:rect l="0" t="0" r="r" b="b"/>
              <a:pathLst>
                <a:path w="720" h="314">
                  <a:moveTo>
                    <a:pt x="0" y="270"/>
                  </a:moveTo>
                  <a:lnTo>
                    <a:pt x="103" y="257"/>
                  </a:lnTo>
                  <a:lnTo>
                    <a:pt x="165" y="228"/>
                  </a:lnTo>
                  <a:lnTo>
                    <a:pt x="279" y="216"/>
                  </a:lnTo>
                  <a:lnTo>
                    <a:pt x="326" y="245"/>
                  </a:lnTo>
                  <a:lnTo>
                    <a:pt x="401" y="235"/>
                  </a:lnTo>
                  <a:lnTo>
                    <a:pt x="514" y="314"/>
                  </a:lnTo>
                  <a:lnTo>
                    <a:pt x="558" y="304"/>
                  </a:lnTo>
                  <a:lnTo>
                    <a:pt x="622" y="213"/>
                  </a:lnTo>
                  <a:lnTo>
                    <a:pt x="673" y="194"/>
                  </a:lnTo>
                  <a:lnTo>
                    <a:pt x="688" y="167"/>
                  </a:lnTo>
                  <a:lnTo>
                    <a:pt x="633" y="176"/>
                  </a:lnTo>
                  <a:lnTo>
                    <a:pt x="619" y="159"/>
                  </a:lnTo>
                  <a:lnTo>
                    <a:pt x="652" y="150"/>
                  </a:lnTo>
                  <a:lnTo>
                    <a:pt x="651" y="138"/>
                  </a:lnTo>
                  <a:lnTo>
                    <a:pt x="614" y="125"/>
                  </a:lnTo>
                  <a:lnTo>
                    <a:pt x="663" y="107"/>
                  </a:lnTo>
                  <a:lnTo>
                    <a:pt x="660" y="126"/>
                  </a:lnTo>
                  <a:lnTo>
                    <a:pt x="691" y="126"/>
                  </a:lnTo>
                  <a:lnTo>
                    <a:pt x="708" y="93"/>
                  </a:lnTo>
                  <a:lnTo>
                    <a:pt x="720" y="91"/>
                  </a:lnTo>
                  <a:lnTo>
                    <a:pt x="713" y="63"/>
                  </a:lnTo>
                  <a:lnTo>
                    <a:pt x="691" y="91"/>
                  </a:lnTo>
                  <a:lnTo>
                    <a:pt x="669" y="28"/>
                  </a:lnTo>
                  <a:lnTo>
                    <a:pt x="683" y="25"/>
                  </a:lnTo>
                  <a:lnTo>
                    <a:pt x="704" y="43"/>
                  </a:lnTo>
                  <a:lnTo>
                    <a:pt x="689" y="13"/>
                  </a:lnTo>
                  <a:lnTo>
                    <a:pt x="673" y="0"/>
                  </a:lnTo>
                  <a:lnTo>
                    <a:pt x="416" y="49"/>
                  </a:lnTo>
                  <a:lnTo>
                    <a:pt x="204" y="75"/>
                  </a:lnTo>
                  <a:lnTo>
                    <a:pt x="175" y="132"/>
                  </a:lnTo>
                  <a:lnTo>
                    <a:pt x="128" y="142"/>
                  </a:lnTo>
                  <a:lnTo>
                    <a:pt x="108" y="170"/>
                  </a:lnTo>
                  <a:lnTo>
                    <a:pt x="25" y="219"/>
                  </a:lnTo>
                  <a:lnTo>
                    <a:pt x="21" y="236"/>
                  </a:lnTo>
                  <a:lnTo>
                    <a:pt x="0" y="247"/>
                  </a:lnTo>
                  <a:lnTo>
                    <a:pt x="0" y="270"/>
                  </a:lnTo>
                  <a:lnTo>
                    <a:pt x="0" y="27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7" name="Freeform 47"/>
            <p:cNvSpPr>
              <a:spLocks/>
            </p:cNvSpPr>
            <p:nvPr/>
          </p:nvSpPr>
          <p:spPr bwMode="auto">
            <a:xfrm>
              <a:off x="5411" y="2879"/>
              <a:ext cx="242" cy="237"/>
            </a:xfrm>
            <a:custGeom>
              <a:avLst/>
              <a:gdLst/>
              <a:ahLst/>
              <a:cxnLst>
                <a:cxn ang="0">
                  <a:pos x="17" y="41"/>
                </a:cxn>
                <a:cxn ang="0">
                  <a:pos x="79" y="12"/>
                </a:cxn>
                <a:cxn ang="0">
                  <a:pos x="193" y="0"/>
                </a:cxn>
                <a:cxn ang="0">
                  <a:pos x="240" y="29"/>
                </a:cxn>
                <a:cxn ang="0">
                  <a:pos x="315" y="19"/>
                </a:cxn>
                <a:cxn ang="0">
                  <a:pos x="428" y="98"/>
                </a:cxn>
                <a:cxn ang="0">
                  <a:pos x="378" y="158"/>
                </a:cxn>
                <a:cxn ang="0">
                  <a:pos x="381" y="185"/>
                </a:cxn>
                <a:cxn ang="0">
                  <a:pos x="295" y="263"/>
                </a:cxn>
                <a:cxn ang="0">
                  <a:pos x="281" y="266"/>
                </a:cxn>
                <a:cxn ang="0">
                  <a:pos x="274" y="289"/>
                </a:cxn>
                <a:cxn ang="0">
                  <a:pos x="257" y="276"/>
                </a:cxn>
                <a:cxn ang="0">
                  <a:pos x="273" y="296"/>
                </a:cxn>
                <a:cxn ang="0">
                  <a:pos x="257" y="318"/>
                </a:cxn>
                <a:cxn ang="0">
                  <a:pos x="240" y="316"/>
                </a:cxn>
                <a:cxn ang="0">
                  <a:pos x="182" y="224"/>
                </a:cxn>
                <a:cxn ang="0">
                  <a:pos x="55" y="110"/>
                </a:cxn>
                <a:cxn ang="0">
                  <a:pos x="0" y="75"/>
                </a:cxn>
                <a:cxn ang="0">
                  <a:pos x="17" y="41"/>
                </a:cxn>
                <a:cxn ang="0">
                  <a:pos x="17" y="41"/>
                </a:cxn>
              </a:cxnLst>
              <a:rect l="0" t="0" r="r" b="b"/>
              <a:pathLst>
                <a:path w="428" h="318">
                  <a:moveTo>
                    <a:pt x="17" y="41"/>
                  </a:moveTo>
                  <a:lnTo>
                    <a:pt x="79" y="12"/>
                  </a:lnTo>
                  <a:lnTo>
                    <a:pt x="193" y="0"/>
                  </a:lnTo>
                  <a:lnTo>
                    <a:pt x="240" y="29"/>
                  </a:lnTo>
                  <a:lnTo>
                    <a:pt x="315" y="19"/>
                  </a:lnTo>
                  <a:lnTo>
                    <a:pt x="428" y="98"/>
                  </a:lnTo>
                  <a:lnTo>
                    <a:pt x="378" y="158"/>
                  </a:lnTo>
                  <a:lnTo>
                    <a:pt x="381" y="185"/>
                  </a:lnTo>
                  <a:lnTo>
                    <a:pt x="295" y="263"/>
                  </a:lnTo>
                  <a:lnTo>
                    <a:pt x="281" y="266"/>
                  </a:lnTo>
                  <a:lnTo>
                    <a:pt x="274" y="289"/>
                  </a:lnTo>
                  <a:lnTo>
                    <a:pt x="257" y="276"/>
                  </a:lnTo>
                  <a:lnTo>
                    <a:pt x="273" y="296"/>
                  </a:lnTo>
                  <a:lnTo>
                    <a:pt x="257" y="318"/>
                  </a:lnTo>
                  <a:lnTo>
                    <a:pt x="240" y="316"/>
                  </a:lnTo>
                  <a:lnTo>
                    <a:pt x="182" y="224"/>
                  </a:lnTo>
                  <a:lnTo>
                    <a:pt x="55" y="110"/>
                  </a:lnTo>
                  <a:lnTo>
                    <a:pt x="0" y="75"/>
                  </a:lnTo>
                  <a:lnTo>
                    <a:pt x="17" y="41"/>
                  </a:lnTo>
                  <a:lnTo>
                    <a:pt x="17" y="41"/>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8" name="Freeform 48"/>
            <p:cNvSpPr>
              <a:spLocks/>
            </p:cNvSpPr>
            <p:nvPr/>
          </p:nvSpPr>
          <p:spPr bwMode="auto">
            <a:xfrm>
              <a:off x="5713" y="2466"/>
              <a:ext cx="49" cy="105"/>
            </a:xfrm>
            <a:custGeom>
              <a:avLst/>
              <a:gdLst/>
              <a:ahLst/>
              <a:cxnLst>
                <a:cxn ang="0">
                  <a:pos x="0" y="13"/>
                </a:cxn>
                <a:cxn ang="0">
                  <a:pos x="12" y="0"/>
                </a:cxn>
                <a:cxn ang="0">
                  <a:pos x="29" y="0"/>
                </a:cxn>
                <a:cxn ang="0">
                  <a:pos x="24" y="13"/>
                </a:cxn>
                <a:cxn ang="0">
                  <a:pos x="19" y="19"/>
                </a:cxn>
                <a:cxn ang="0">
                  <a:pos x="22" y="35"/>
                </a:cxn>
                <a:cxn ang="0">
                  <a:pos x="44" y="57"/>
                </a:cxn>
                <a:cxn ang="0">
                  <a:pos x="47" y="73"/>
                </a:cxn>
                <a:cxn ang="0">
                  <a:pos x="65" y="94"/>
                </a:cxn>
                <a:cxn ang="0">
                  <a:pos x="79" y="98"/>
                </a:cxn>
                <a:cxn ang="0">
                  <a:pos x="85" y="112"/>
                </a:cxn>
                <a:cxn ang="0">
                  <a:pos x="73" y="122"/>
                </a:cxn>
                <a:cxn ang="0">
                  <a:pos x="85" y="120"/>
                </a:cxn>
                <a:cxn ang="0">
                  <a:pos x="90" y="131"/>
                </a:cxn>
                <a:cxn ang="0">
                  <a:pos x="35" y="141"/>
                </a:cxn>
                <a:cxn ang="0">
                  <a:pos x="0" y="13"/>
                </a:cxn>
                <a:cxn ang="0">
                  <a:pos x="0" y="13"/>
                </a:cxn>
              </a:cxnLst>
              <a:rect l="0" t="0" r="r" b="b"/>
              <a:pathLst>
                <a:path w="90" h="141">
                  <a:moveTo>
                    <a:pt x="0" y="13"/>
                  </a:moveTo>
                  <a:lnTo>
                    <a:pt x="12" y="0"/>
                  </a:lnTo>
                  <a:lnTo>
                    <a:pt x="29" y="0"/>
                  </a:lnTo>
                  <a:lnTo>
                    <a:pt x="24" y="13"/>
                  </a:lnTo>
                  <a:lnTo>
                    <a:pt x="19" y="19"/>
                  </a:lnTo>
                  <a:lnTo>
                    <a:pt x="22" y="35"/>
                  </a:lnTo>
                  <a:lnTo>
                    <a:pt x="44" y="57"/>
                  </a:lnTo>
                  <a:lnTo>
                    <a:pt x="47" y="73"/>
                  </a:lnTo>
                  <a:lnTo>
                    <a:pt x="65" y="94"/>
                  </a:lnTo>
                  <a:lnTo>
                    <a:pt x="79" y="98"/>
                  </a:lnTo>
                  <a:lnTo>
                    <a:pt x="85" y="112"/>
                  </a:lnTo>
                  <a:lnTo>
                    <a:pt x="73" y="122"/>
                  </a:lnTo>
                  <a:lnTo>
                    <a:pt x="85" y="120"/>
                  </a:lnTo>
                  <a:lnTo>
                    <a:pt x="90" y="131"/>
                  </a:lnTo>
                  <a:lnTo>
                    <a:pt x="35" y="141"/>
                  </a:lnTo>
                  <a:lnTo>
                    <a:pt x="0" y="13"/>
                  </a:lnTo>
                  <a:lnTo>
                    <a:pt x="0" y="1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49" name="Freeform 49"/>
            <p:cNvSpPr>
              <a:spLocks/>
            </p:cNvSpPr>
            <p:nvPr/>
          </p:nvSpPr>
          <p:spPr bwMode="auto">
            <a:xfrm>
              <a:off x="5480" y="2299"/>
              <a:ext cx="275" cy="229"/>
            </a:xfrm>
            <a:custGeom>
              <a:avLst/>
              <a:gdLst/>
              <a:ahLst/>
              <a:cxnLst>
                <a:cxn ang="0">
                  <a:pos x="38" y="307"/>
                </a:cxn>
                <a:cxn ang="0">
                  <a:pos x="119" y="293"/>
                </a:cxn>
                <a:cxn ang="0">
                  <a:pos x="414" y="238"/>
                </a:cxn>
                <a:cxn ang="0">
                  <a:pos x="426" y="225"/>
                </a:cxn>
                <a:cxn ang="0">
                  <a:pos x="443" y="225"/>
                </a:cxn>
                <a:cxn ang="0">
                  <a:pos x="462" y="212"/>
                </a:cxn>
                <a:cxn ang="0">
                  <a:pos x="489" y="177"/>
                </a:cxn>
                <a:cxn ang="0">
                  <a:pos x="442" y="138"/>
                </a:cxn>
                <a:cxn ang="0">
                  <a:pos x="440" y="103"/>
                </a:cxn>
                <a:cxn ang="0">
                  <a:pos x="462" y="53"/>
                </a:cxn>
                <a:cxn ang="0">
                  <a:pos x="430" y="36"/>
                </a:cxn>
                <a:cxn ang="0">
                  <a:pos x="395" y="0"/>
                </a:cxn>
                <a:cxn ang="0">
                  <a:pos x="69" y="61"/>
                </a:cxn>
                <a:cxn ang="0">
                  <a:pos x="53" y="36"/>
                </a:cxn>
                <a:cxn ang="0">
                  <a:pos x="0" y="75"/>
                </a:cxn>
                <a:cxn ang="0">
                  <a:pos x="38" y="307"/>
                </a:cxn>
                <a:cxn ang="0">
                  <a:pos x="38" y="307"/>
                </a:cxn>
              </a:cxnLst>
              <a:rect l="0" t="0" r="r" b="b"/>
              <a:pathLst>
                <a:path w="489" h="307">
                  <a:moveTo>
                    <a:pt x="38" y="307"/>
                  </a:moveTo>
                  <a:lnTo>
                    <a:pt x="119" y="293"/>
                  </a:lnTo>
                  <a:lnTo>
                    <a:pt x="414" y="238"/>
                  </a:lnTo>
                  <a:lnTo>
                    <a:pt x="426" y="225"/>
                  </a:lnTo>
                  <a:lnTo>
                    <a:pt x="443" y="225"/>
                  </a:lnTo>
                  <a:lnTo>
                    <a:pt x="462" y="212"/>
                  </a:lnTo>
                  <a:lnTo>
                    <a:pt x="489" y="177"/>
                  </a:lnTo>
                  <a:lnTo>
                    <a:pt x="442" y="138"/>
                  </a:lnTo>
                  <a:lnTo>
                    <a:pt x="440" y="103"/>
                  </a:lnTo>
                  <a:lnTo>
                    <a:pt x="462" y="53"/>
                  </a:lnTo>
                  <a:lnTo>
                    <a:pt x="430" y="36"/>
                  </a:lnTo>
                  <a:lnTo>
                    <a:pt x="395" y="0"/>
                  </a:lnTo>
                  <a:lnTo>
                    <a:pt x="69" y="61"/>
                  </a:lnTo>
                  <a:lnTo>
                    <a:pt x="53" y="36"/>
                  </a:lnTo>
                  <a:lnTo>
                    <a:pt x="0" y="75"/>
                  </a:lnTo>
                  <a:lnTo>
                    <a:pt x="38" y="307"/>
                  </a:lnTo>
                  <a:lnTo>
                    <a:pt x="38" y="307"/>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0" name="Freeform 50"/>
            <p:cNvSpPr>
              <a:spLocks/>
            </p:cNvSpPr>
            <p:nvPr/>
          </p:nvSpPr>
          <p:spPr bwMode="auto">
            <a:xfrm>
              <a:off x="5726" y="2338"/>
              <a:ext cx="59" cy="186"/>
            </a:xfrm>
            <a:custGeom>
              <a:avLst/>
              <a:gdLst/>
              <a:ahLst/>
              <a:cxnLst>
                <a:cxn ang="0">
                  <a:pos x="5" y="172"/>
                </a:cxn>
                <a:cxn ang="0">
                  <a:pos x="24" y="159"/>
                </a:cxn>
                <a:cxn ang="0">
                  <a:pos x="51" y="124"/>
                </a:cxn>
                <a:cxn ang="0">
                  <a:pos x="4" y="85"/>
                </a:cxn>
                <a:cxn ang="0">
                  <a:pos x="2" y="50"/>
                </a:cxn>
                <a:cxn ang="0">
                  <a:pos x="24" y="0"/>
                </a:cxn>
                <a:cxn ang="0">
                  <a:pos x="96" y="24"/>
                </a:cxn>
                <a:cxn ang="0">
                  <a:pos x="96" y="34"/>
                </a:cxn>
                <a:cxn ang="0">
                  <a:pos x="89" y="62"/>
                </a:cxn>
                <a:cxn ang="0">
                  <a:pos x="82" y="68"/>
                </a:cxn>
                <a:cxn ang="0">
                  <a:pos x="79" y="82"/>
                </a:cxn>
                <a:cxn ang="0">
                  <a:pos x="88" y="87"/>
                </a:cxn>
                <a:cxn ang="0">
                  <a:pos x="105" y="82"/>
                </a:cxn>
                <a:cxn ang="0">
                  <a:pos x="105" y="125"/>
                </a:cxn>
                <a:cxn ang="0">
                  <a:pos x="105" y="151"/>
                </a:cxn>
                <a:cxn ang="0">
                  <a:pos x="105" y="166"/>
                </a:cxn>
                <a:cxn ang="0">
                  <a:pos x="99" y="179"/>
                </a:cxn>
                <a:cxn ang="0">
                  <a:pos x="92" y="179"/>
                </a:cxn>
                <a:cxn ang="0">
                  <a:pos x="95" y="193"/>
                </a:cxn>
                <a:cxn ang="0">
                  <a:pos x="69" y="251"/>
                </a:cxn>
                <a:cxn ang="0">
                  <a:pos x="61" y="251"/>
                </a:cxn>
                <a:cxn ang="0">
                  <a:pos x="60" y="229"/>
                </a:cxn>
                <a:cxn ang="0">
                  <a:pos x="41" y="229"/>
                </a:cxn>
                <a:cxn ang="0">
                  <a:pos x="4" y="206"/>
                </a:cxn>
                <a:cxn ang="0">
                  <a:pos x="0" y="185"/>
                </a:cxn>
                <a:cxn ang="0">
                  <a:pos x="5" y="172"/>
                </a:cxn>
                <a:cxn ang="0">
                  <a:pos x="5" y="172"/>
                </a:cxn>
              </a:cxnLst>
              <a:rect l="0" t="0" r="r" b="b"/>
              <a:pathLst>
                <a:path w="105" h="251">
                  <a:moveTo>
                    <a:pt x="5" y="172"/>
                  </a:moveTo>
                  <a:lnTo>
                    <a:pt x="24" y="159"/>
                  </a:lnTo>
                  <a:lnTo>
                    <a:pt x="51" y="124"/>
                  </a:lnTo>
                  <a:lnTo>
                    <a:pt x="4" y="85"/>
                  </a:lnTo>
                  <a:lnTo>
                    <a:pt x="2" y="50"/>
                  </a:lnTo>
                  <a:lnTo>
                    <a:pt x="24" y="0"/>
                  </a:lnTo>
                  <a:lnTo>
                    <a:pt x="96" y="24"/>
                  </a:lnTo>
                  <a:lnTo>
                    <a:pt x="96" y="34"/>
                  </a:lnTo>
                  <a:lnTo>
                    <a:pt x="89" y="62"/>
                  </a:lnTo>
                  <a:lnTo>
                    <a:pt x="82" y="68"/>
                  </a:lnTo>
                  <a:lnTo>
                    <a:pt x="79" y="82"/>
                  </a:lnTo>
                  <a:lnTo>
                    <a:pt x="88" y="87"/>
                  </a:lnTo>
                  <a:lnTo>
                    <a:pt x="105" y="82"/>
                  </a:lnTo>
                  <a:lnTo>
                    <a:pt x="105" y="125"/>
                  </a:lnTo>
                  <a:lnTo>
                    <a:pt x="105" y="151"/>
                  </a:lnTo>
                  <a:lnTo>
                    <a:pt x="105" y="166"/>
                  </a:lnTo>
                  <a:lnTo>
                    <a:pt x="99" y="179"/>
                  </a:lnTo>
                  <a:lnTo>
                    <a:pt x="92" y="179"/>
                  </a:lnTo>
                  <a:lnTo>
                    <a:pt x="95" y="193"/>
                  </a:lnTo>
                  <a:lnTo>
                    <a:pt x="69" y="251"/>
                  </a:lnTo>
                  <a:lnTo>
                    <a:pt x="61" y="251"/>
                  </a:lnTo>
                  <a:lnTo>
                    <a:pt x="60" y="229"/>
                  </a:lnTo>
                  <a:lnTo>
                    <a:pt x="41" y="229"/>
                  </a:lnTo>
                  <a:lnTo>
                    <a:pt x="4" y="206"/>
                  </a:lnTo>
                  <a:lnTo>
                    <a:pt x="0" y="185"/>
                  </a:lnTo>
                  <a:lnTo>
                    <a:pt x="5" y="172"/>
                  </a:lnTo>
                  <a:lnTo>
                    <a:pt x="5" y="172"/>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1" name="Freeform 51"/>
            <p:cNvSpPr>
              <a:spLocks/>
            </p:cNvSpPr>
            <p:nvPr/>
          </p:nvSpPr>
          <p:spPr bwMode="auto">
            <a:xfrm>
              <a:off x="5510" y="2048"/>
              <a:ext cx="280" cy="323"/>
            </a:xfrm>
            <a:custGeom>
              <a:avLst/>
              <a:gdLst/>
              <a:ahLst/>
              <a:cxnLst>
                <a:cxn ang="0">
                  <a:pos x="16" y="400"/>
                </a:cxn>
                <a:cxn ang="0">
                  <a:pos x="342" y="339"/>
                </a:cxn>
                <a:cxn ang="0">
                  <a:pos x="377" y="375"/>
                </a:cxn>
                <a:cxn ang="0">
                  <a:pos x="409" y="392"/>
                </a:cxn>
                <a:cxn ang="0">
                  <a:pos x="481" y="416"/>
                </a:cxn>
                <a:cxn ang="0">
                  <a:pos x="487" y="436"/>
                </a:cxn>
                <a:cxn ang="0">
                  <a:pos x="499" y="410"/>
                </a:cxn>
                <a:cxn ang="0">
                  <a:pos x="501" y="372"/>
                </a:cxn>
                <a:cxn ang="0">
                  <a:pos x="487" y="303"/>
                </a:cxn>
                <a:cxn ang="0">
                  <a:pos x="486" y="229"/>
                </a:cxn>
                <a:cxn ang="0">
                  <a:pos x="452" y="122"/>
                </a:cxn>
                <a:cxn ang="0">
                  <a:pos x="446" y="75"/>
                </a:cxn>
                <a:cxn ang="0">
                  <a:pos x="424" y="0"/>
                </a:cxn>
                <a:cxn ang="0">
                  <a:pos x="318" y="24"/>
                </a:cxn>
                <a:cxn ang="0">
                  <a:pos x="260" y="87"/>
                </a:cxn>
                <a:cxn ang="0">
                  <a:pos x="257" y="103"/>
                </a:cxn>
                <a:cxn ang="0">
                  <a:pos x="223" y="140"/>
                </a:cxn>
                <a:cxn ang="0">
                  <a:pos x="232" y="153"/>
                </a:cxn>
                <a:cxn ang="0">
                  <a:pos x="238" y="163"/>
                </a:cxn>
                <a:cxn ang="0">
                  <a:pos x="233" y="166"/>
                </a:cxn>
                <a:cxn ang="0">
                  <a:pos x="244" y="181"/>
                </a:cxn>
                <a:cxn ang="0">
                  <a:pos x="245" y="194"/>
                </a:cxn>
                <a:cxn ang="0">
                  <a:pos x="213" y="223"/>
                </a:cxn>
                <a:cxn ang="0">
                  <a:pos x="164" y="238"/>
                </a:cxn>
                <a:cxn ang="0">
                  <a:pos x="152" y="247"/>
                </a:cxn>
                <a:cxn ang="0">
                  <a:pos x="133" y="240"/>
                </a:cxn>
                <a:cxn ang="0">
                  <a:pos x="81" y="245"/>
                </a:cxn>
                <a:cxn ang="0">
                  <a:pos x="39" y="262"/>
                </a:cxn>
                <a:cxn ang="0">
                  <a:pos x="39" y="281"/>
                </a:cxn>
                <a:cxn ang="0">
                  <a:pos x="48" y="295"/>
                </a:cxn>
                <a:cxn ang="0">
                  <a:pos x="54" y="294"/>
                </a:cxn>
                <a:cxn ang="0">
                  <a:pos x="60" y="312"/>
                </a:cxn>
                <a:cxn ang="0">
                  <a:pos x="50" y="319"/>
                </a:cxn>
                <a:cxn ang="0">
                  <a:pos x="44" y="334"/>
                </a:cxn>
                <a:cxn ang="0">
                  <a:pos x="0" y="375"/>
                </a:cxn>
                <a:cxn ang="0">
                  <a:pos x="16" y="400"/>
                </a:cxn>
                <a:cxn ang="0">
                  <a:pos x="16" y="400"/>
                </a:cxn>
              </a:cxnLst>
              <a:rect l="0" t="0" r="r" b="b"/>
              <a:pathLst>
                <a:path w="501" h="436">
                  <a:moveTo>
                    <a:pt x="16" y="400"/>
                  </a:moveTo>
                  <a:lnTo>
                    <a:pt x="342" y="339"/>
                  </a:lnTo>
                  <a:lnTo>
                    <a:pt x="377" y="375"/>
                  </a:lnTo>
                  <a:lnTo>
                    <a:pt x="409" y="392"/>
                  </a:lnTo>
                  <a:lnTo>
                    <a:pt x="481" y="416"/>
                  </a:lnTo>
                  <a:lnTo>
                    <a:pt x="487" y="436"/>
                  </a:lnTo>
                  <a:lnTo>
                    <a:pt x="499" y="410"/>
                  </a:lnTo>
                  <a:lnTo>
                    <a:pt x="501" y="372"/>
                  </a:lnTo>
                  <a:lnTo>
                    <a:pt x="487" y="303"/>
                  </a:lnTo>
                  <a:lnTo>
                    <a:pt x="486" y="229"/>
                  </a:lnTo>
                  <a:lnTo>
                    <a:pt x="452" y="122"/>
                  </a:lnTo>
                  <a:lnTo>
                    <a:pt x="446" y="75"/>
                  </a:lnTo>
                  <a:lnTo>
                    <a:pt x="424" y="0"/>
                  </a:lnTo>
                  <a:lnTo>
                    <a:pt x="318" y="24"/>
                  </a:lnTo>
                  <a:lnTo>
                    <a:pt x="260" y="87"/>
                  </a:lnTo>
                  <a:lnTo>
                    <a:pt x="257" y="103"/>
                  </a:lnTo>
                  <a:lnTo>
                    <a:pt x="223" y="140"/>
                  </a:lnTo>
                  <a:lnTo>
                    <a:pt x="232" y="153"/>
                  </a:lnTo>
                  <a:lnTo>
                    <a:pt x="238" y="163"/>
                  </a:lnTo>
                  <a:lnTo>
                    <a:pt x="233" y="166"/>
                  </a:lnTo>
                  <a:lnTo>
                    <a:pt x="244" y="181"/>
                  </a:lnTo>
                  <a:lnTo>
                    <a:pt x="245" y="194"/>
                  </a:lnTo>
                  <a:lnTo>
                    <a:pt x="213" y="223"/>
                  </a:lnTo>
                  <a:lnTo>
                    <a:pt x="164" y="238"/>
                  </a:lnTo>
                  <a:lnTo>
                    <a:pt x="152" y="247"/>
                  </a:lnTo>
                  <a:lnTo>
                    <a:pt x="133" y="240"/>
                  </a:lnTo>
                  <a:lnTo>
                    <a:pt x="81" y="245"/>
                  </a:lnTo>
                  <a:lnTo>
                    <a:pt x="39" y="262"/>
                  </a:lnTo>
                  <a:lnTo>
                    <a:pt x="39" y="281"/>
                  </a:lnTo>
                  <a:lnTo>
                    <a:pt x="48" y="295"/>
                  </a:lnTo>
                  <a:lnTo>
                    <a:pt x="54" y="294"/>
                  </a:lnTo>
                  <a:lnTo>
                    <a:pt x="60" y="312"/>
                  </a:lnTo>
                  <a:lnTo>
                    <a:pt x="50" y="319"/>
                  </a:lnTo>
                  <a:lnTo>
                    <a:pt x="44" y="334"/>
                  </a:lnTo>
                  <a:lnTo>
                    <a:pt x="0" y="375"/>
                  </a:lnTo>
                  <a:lnTo>
                    <a:pt x="16" y="400"/>
                  </a:lnTo>
                  <a:lnTo>
                    <a:pt x="16" y="40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2" name="Freeform 52"/>
            <p:cNvSpPr>
              <a:spLocks/>
            </p:cNvSpPr>
            <p:nvPr/>
          </p:nvSpPr>
          <p:spPr bwMode="auto">
            <a:xfrm>
              <a:off x="5771" y="2384"/>
              <a:ext cx="6" cy="15"/>
            </a:xfrm>
            <a:custGeom>
              <a:avLst/>
              <a:gdLst/>
              <a:ahLst/>
              <a:cxnLst>
                <a:cxn ang="0">
                  <a:pos x="0" y="20"/>
                </a:cxn>
                <a:cxn ang="0">
                  <a:pos x="3" y="6"/>
                </a:cxn>
                <a:cxn ang="0">
                  <a:pos x="10" y="0"/>
                </a:cxn>
                <a:cxn ang="0">
                  <a:pos x="14" y="4"/>
                </a:cxn>
                <a:cxn ang="0">
                  <a:pos x="0" y="20"/>
                </a:cxn>
                <a:cxn ang="0">
                  <a:pos x="0" y="20"/>
                </a:cxn>
                <a:cxn ang="0">
                  <a:pos x="0" y="20"/>
                </a:cxn>
              </a:cxnLst>
              <a:rect l="0" t="0" r="r" b="b"/>
              <a:pathLst>
                <a:path w="14" h="20">
                  <a:moveTo>
                    <a:pt x="0" y="20"/>
                  </a:moveTo>
                  <a:lnTo>
                    <a:pt x="3" y="6"/>
                  </a:lnTo>
                  <a:lnTo>
                    <a:pt x="10" y="0"/>
                  </a:lnTo>
                  <a:lnTo>
                    <a:pt x="14" y="4"/>
                  </a:lnTo>
                  <a:lnTo>
                    <a:pt x="0" y="20"/>
                  </a:lnTo>
                  <a:lnTo>
                    <a:pt x="0" y="20"/>
                  </a:lnTo>
                  <a:lnTo>
                    <a:pt x="0" y="20"/>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3" name="Freeform 53"/>
            <p:cNvSpPr>
              <a:spLocks/>
            </p:cNvSpPr>
            <p:nvPr/>
          </p:nvSpPr>
          <p:spPr bwMode="auto">
            <a:xfrm>
              <a:off x="5780" y="2324"/>
              <a:ext cx="88" cy="64"/>
            </a:xfrm>
            <a:custGeom>
              <a:avLst/>
              <a:gdLst/>
              <a:ahLst/>
              <a:cxnLst>
                <a:cxn ang="0">
                  <a:pos x="12" y="89"/>
                </a:cxn>
                <a:cxn ang="0">
                  <a:pos x="66" y="58"/>
                </a:cxn>
                <a:cxn ang="0">
                  <a:pos x="103" y="41"/>
                </a:cxn>
                <a:cxn ang="0">
                  <a:pos x="65" y="69"/>
                </a:cxn>
                <a:cxn ang="0">
                  <a:pos x="68" y="70"/>
                </a:cxn>
                <a:cxn ang="0">
                  <a:pos x="126" y="31"/>
                </a:cxn>
                <a:cxn ang="0">
                  <a:pos x="156" y="4"/>
                </a:cxn>
                <a:cxn ang="0">
                  <a:pos x="153" y="0"/>
                </a:cxn>
                <a:cxn ang="0">
                  <a:pos x="126" y="14"/>
                </a:cxn>
                <a:cxn ang="0">
                  <a:pos x="123" y="13"/>
                </a:cxn>
                <a:cxn ang="0">
                  <a:pos x="110" y="31"/>
                </a:cxn>
                <a:cxn ang="0">
                  <a:pos x="101" y="31"/>
                </a:cxn>
                <a:cxn ang="0">
                  <a:pos x="122" y="0"/>
                </a:cxn>
                <a:cxn ang="0">
                  <a:pos x="101" y="22"/>
                </a:cxn>
                <a:cxn ang="0">
                  <a:pos x="31" y="47"/>
                </a:cxn>
                <a:cxn ang="0">
                  <a:pos x="18" y="64"/>
                </a:cxn>
                <a:cxn ang="0">
                  <a:pos x="6" y="67"/>
                </a:cxn>
                <a:cxn ang="0">
                  <a:pos x="0" y="80"/>
                </a:cxn>
                <a:cxn ang="0">
                  <a:pos x="12" y="89"/>
                </a:cxn>
                <a:cxn ang="0">
                  <a:pos x="12" y="89"/>
                </a:cxn>
              </a:cxnLst>
              <a:rect l="0" t="0" r="r" b="b"/>
              <a:pathLst>
                <a:path w="156" h="89">
                  <a:moveTo>
                    <a:pt x="12" y="89"/>
                  </a:moveTo>
                  <a:lnTo>
                    <a:pt x="66" y="58"/>
                  </a:lnTo>
                  <a:lnTo>
                    <a:pt x="103" y="41"/>
                  </a:lnTo>
                  <a:lnTo>
                    <a:pt x="65" y="69"/>
                  </a:lnTo>
                  <a:lnTo>
                    <a:pt x="68" y="70"/>
                  </a:lnTo>
                  <a:lnTo>
                    <a:pt x="126" y="31"/>
                  </a:lnTo>
                  <a:lnTo>
                    <a:pt x="156" y="4"/>
                  </a:lnTo>
                  <a:lnTo>
                    <a:pt x="153" y="0"/>
                  </a:lnTo>
                  <a:lnTo>
                    <a:pt x="126" y="14"/>
                  </a:lnTo>
                  <a:lnTo>
                    <a:pt x="123" y="13"/>
                  </a:lnTo>
                  <a:lnTo>
                    <a:pt x="110" y="31"/>
                  </a:lnTo>
                  <a:lnTo>
                    <a:pt x="101" y="31"/>
                  </a:lnTo>
                  <a:lnTo>
                    <a:pt x="122" y="0"/>
                  </a:lnTo>
                  <a:lnTo>
                    <a:pt x="101" y="22"/>
                  </a:lnTo>
                  <a:lnTo>
                    <a:pt x="31" y="47"/>
                  </a:lnTo>
                  <a:lnTo>
                    <a:pt x="18" y="64"/>
                  </a:lnTo>
                  <a:lnTo>
                    <a:pt x="6" y="67"/>
                  </a:lnTo>
                  <a:lnTo>
                    <a:pt x="0" y="80"/>
                  </a:lnTo>
                  <a:lnTo>
                    <a:pt x="12" y="89"/>
                  </a:lnTo>
                  <a:lnTo>
                    <a:pt x="12" y="89"/>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4" name="Freeform 54"/>
            <p:cNvSpPr>
              <a:spLocks/>
            </p:cNvSpPr>
            <p:nvPr/>
          </p:nvSpPr>
          <p:spPr bwMode="auto">
            <a:xfrm>
              <a:off x="5784" y="2252"/>
              <a:ext cx="82" cy="100"/>
            </a:xfrm>
            <a:custGeom>
              <a:avLst/>
              <a:gdLst/>
              <a:ahLst/>
              <a:cxnLst>
                <a:cxn ang="0">
                  <a:pos x="14" y="97"/>
                </a:cxn>
                <a:cxn ang="0">
                  <a:pos x="12" y="135"/>
                </a:cxn>
                <a:cxn ang="0">
                  <a:pos x="24" y="132"/>
                </a:cxn>
                <a:cxn ang="0">
                  <a:pos x="52" y="111"/>
                </a:cxn>
                <a:cxn ang="0">
                  <a:pos x="61" y="94"/>
                </a:cxn>
                <a:cxn ang="0">
                  <a:pos x="66" y="97"/>
                </a:cxn>
                <a:cxn ang="0">
                  <a:pos x="105" y="86"/>
                </a:cxn>
                <a:cxn ang="0">
                  <a:pos x="105" y="81"/>
                </a:cxn>
                <a:cxn ang="0">
                  <a:pos x="112" y="84"/>
                </a:cxn>
                <a:cxn ang="0">
                  <a:pos x="119" y="78"/>
                </a:cxn>
                <a:cxn ang="0">
                  <a:pos x="130" y="76"/>
                </a:cxn>
                <a:cxn ang="0">
                  <a:pos x="146" y="69"/>
                </a:cxn>
                <a:cxn ang="0">
                  <a:pos x="131" y="0"/>
                </a:cxn>
                <a:cxn ang="0">
                  <a:pos x="0" y="28"/>
                </a:cxn>
                <a:cxn ang="0">
                  <a:pos x="14" y="97"/>
                </a:cxn>
                <a:cxn ang="0">
                  <a:pos x="14" y="97"/>
                </a:cxn>
              </a:cxnLst>
              <a:rect l="0" t="0" r="r" b="b"/>
              <a:pathLst>
                <a:path w="146" h="135">
                  <a:moveTo>
                    <a:pt x="14" y="97"/>
                  </a:moveTo>
                  <a:lnTo>
                    <a:pt x="12" y="135"/>
                  </a:lnTo>
                  <a:lnTo>
                    <a:pt x="24" y="132"/>
                  </a:lnTo>
                  <a:lnTo>
                    <a:pt x="52" y="111"/>
                  </a:lnTo>
                  <a:lnTo>
                    <a:pt x="61" y="94"/>
                  </a:lnTo>
                  <a:lnTo>
                    <a:pt x="66" y="97"/>
                  </a:lnTo>
                  <a:lnTo>
                    <a:pt x="105" y="86"/>
                  </a:lnTo>
                  <a:lnTo>
                    <a:pt x="105" y="81"/>
                  </a:lnTo>
                  <a:lnTo>
                    <a:pt x="112" y="84"/>
                  </a:lnTo>
                  <a:lnTo>
                    <a:pt x="119" y="78"/>
                  </a:lnTo>
                  <a:lnTo>
                    <a:pt x="130" y="76"/>
                  </a:lnTo>
                  <a:lnTo>
                    <a:pt x="146" y="69"/>
                  </a:lnTo>
                  <a:lnTo>
                    <a:pt x="131" y="0"/>
                  </a:lnTo>
                  <a:lnTo>
                    <a:pt x="0" y="28"/>
                  </a:lnTo>
                  <a:lnTo>
                    <a:pt x="14" y="97"/>
                  </a:lnTo>
                  <a:lnTo>
                    <a:pt x="14" y="97"/>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5" name="Freeform 55"/>
            <p:cNvSpPr>
              <a:spLocks/>
            </p:cNvSpPr>
            <p:nvPr/>
          </p:nvSpPr>
          <p:spPr bwMode="auto">
            <a:xfrm>
              <a:off x="5858" y="2246"/>
              <a:ext cx="36" cy="57"/>
            </a:xfrm>
            <a:custGeom>
              <a:avLst/>
              <a:gdLst/>
              <a:ahLst/>
              <a:cxnLst>
                <a:cxn ang="0">
                  <a:pos x="15" y="77"/>
                </a:cxn>
                <a:cxn ang="0">
                  <a:pos x="41" y="67"/>
                </a:cxn>
                <a:cxn ang="0">
                  <a:pos x="43" y="36"/>
                </a:cxn>
                <a:cxn ang="0">
                  <a:pos x="50" y="43"/>
                </a:cxn>
                <a:cxn ang="0">
                  <a:pos x="51" y="58"/>
                </a:cxn>
                <a:cxn ang="0">
                  <a:pos x="57" y="56"/>
                </a:cxn>
                <a:cxn ang="0">
                  <a:pos x="65" y="43"/>
                </a:cxn>
                <a:cxn ang="0">
                  <a:pos x="57" y="27"/>
                </a:cxn>
                <a:cxn ang="0">
                  <a:pos x="43" y="24"/>
                </a:cxn>
                <a:cxn ang="0">
                  <a:pos x="32" y="3"/>
                </a:cxn>
                <a:cxn ang="0">
                  <a:pos x="24" y="0"/>
                </a:cxn>
                <a:cxn ang="0">
                  <a:pos x="0" y="8"/>
                </a:cxn>
                <a:cxn ang="0">
                  <a:pos x="15" y="77"/>
                </a:cxn>
                <a:cxn ang="0">
                  <a:pos x="15" y="77"/>
                </a:cxn>
              </a:cxnLst>
              <a:rect l="0" t="0" r="r" b="b"/>
              <a:pathLst>
                <a:path w="65" h="77">
                  <a:moveTo>
                    <a:pt x="15" y="77"/>
                  </a:moveTo>
                  <a:lnTo>
                    <a:pt x="41" y="67"/>
                  </a:lnTo>
                  <a:lnTo>
                    <a:pt x="43" y="36"/>
                  </a:lnTo>
                  <a:lnTo>
                    <a:pt x="50" y="43"/>
                  </a:lnTo>
                  <a:lnTo>
                    <a:pt x="51" y="58"/>
                  </a:lnTo>
                  <a:lnTo>
                    <a:pt x="57" y="56"/>
                  </a:lnTo>
                  <a:lnTo>
                    <a:pt x="65" y="43"/>
                  </a:lnTo>
                  <a:lnTo>
                    <a:pt x="57" y="27"/>
                  </a:lnTo>
                  <a:lnTo>
                    <a:pt x="43" y="24"/>
                  </a:lnTo>
                  <a:lnTo>
                    <a:pt x="32" y="3"/>
                  </a:lnTo>
                  <a:lnTo>
                    <a:pt x="24" y="0"/>
                  </a:lnTo>
                  <a:lnTo>
                    <a:pt x="0" y="8"/>
                  </a:lnTo>
                  <a:lnTo>
                    <a:pt x="15" y="77"/>
                  </a:lnTo>
                  <a:lnTo>
                    <a:pt x="15" y="77"/>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6" name="Freeform 56"/>
            <p:cNvSpPr>
              <a:spLocks/>
            </p:cNvSpPr>
            <p:nvPr/>
          </p:nvSpPr>
          <p:spPr bwMode="auto">
            <a:xfrm>
              <a:off x="5783" y="2176"/>
              <a:ext cx="159" cy="102"/>
            </a:xfrm>
            <a:custGeom>
              <a:avLst/>
              <a:gdLst/>
              <a:ahLst/>
              <a:cxnLst>
                <a:cxn ang="0">
                  <a:pos x="1" y="131"/>
                </a:cxn>
                <a:cxn ang="0">
                  <a:pos x="132" y="103"/>
                </a:cxn>
                <a:cxn ang="0">
                  <a:pos x="156" y="95"/>
                </a:cxn>
                <a:cxn ang="0">
                  <a:pos x="164" y="98"/>
                </a:cxn>
                <a:cxn ang="0">
                  <a:pos x="175" y="119"/>
                </a:cxn>
                <a:cxn ang="0">
                  <a:pos x="189" y="122"/>
                </a:cxn>
                <a:cxn ang="0">
                  <a:pos x="197" y="138"/>
                </a:cxn>
                <a:cxn ang="0">
                  <a:pos x="207" y="138"/>
                </a:cxn>
                <a:cxn ang="0">
                  <a:pos x="217" y="123"/>
                </a:cxn>
                <a:cxn ang="0">
                  <a:pos x="220" y="110"/>
                </a:cxn>
                <a:cxn ang="0">
                  <a:pos x="232" y="128"/>
                </a:cxn>
                <a:cxn ang="0">
                  <a:pos x="282" y="112"/>
                </a:cxn>
                <a:cxn ang="0">
                  <a:pos x="280" y="93"/>
                </a:cxn>
                <a:cxn ang="0">
                  <a:pos x="266" y="68"/>
                </a:cxn>
                <a:cxn ang="0">
                  <a:pos x="257" y="65"/>
                </a:cxn>
                <a:cxn ang="0">
                  <a:pos x="249" y="65"/>
                </a:cxn>
                <a:cxn ang="0">
                  <a:pos x="251" y="71"/>
                </a:cxn>
                <a:cxn ang="0">
                  <a:pos x="263" y="72"/>
                </a:cxn>
                <a:cxn ang="0">
                  <a:pos x="267" y="95"/>
                </a:cxn>
                <a:cxn ang="0">
                  <a:pos x="247" y="104"/>
                </a:cxn>
                <a:cxn ang="0">
                  <a:pos x="217" y="85"/>
                </a:cxn>
                <a:cxn ang="0">
                  <a:pos x="207" y="65"/>
                </a:cxn>
                <a:cxn ang="0">
                  <a:pos x="194" y="57"/>
                </a:cxn>
                <a:cxn ang="0">
                  <a:pos x="192" y="65"/>
                </a:cxn>
                <a:cxn ang="0">
                  <a:pos x="180" y="53"/>
                </a:cxn>
                <a:cxn ang="0">
                  <a:pos x="191" y="38"/>
                </a:cxn>
                <a:cxn ang="0">
                  <a:pos x="200" y="24"/>
                </a:cxn>
                <a:cxn ang="0">
                  <a:pos x="182" y="0"/>
                </a:cxn>
                <a:cxn ang="0">
                  <a:pos x="156" y="19"/>
                </a:cxn>
                <a:cxn ang="0">
                  <a:pos x="62" y="44"/>
                </a:cxn>
                <a:cxn ang="0">
                  <a:pos x="0" y="57"/>
                </a:cxn>
                <a:cxn ang="0">
                  <a:pos x="1" y="131"/>
                </a:cxn>
                <a:cxn ang="0">
                  <a:pos x="1" y="131"/>
                </a:cxn>
              </a:cxnLst>
              <a:rect l="0" t="0" r="r" b="b"/>
              <a:pathLst>
                <a:path w="282" h="138">
                  <a:moveTo>
                    <a:pt x="1" y="131"/>
                  </a:moveTo>
                  <a:lnTo>
                    <a:pt x="132" y="103"/>
                  </a:lnTo>
                  <a:lnTo>
                    <a:pt x="156" y="95"/>
                  </a:lnTo>
                  <a:lnTo>
                    <a:pt x="164" y="98"/>
                  </a:lnTo>
                  <a:lnTo>
                    <a:pt x="175" y="119"/>
                  </a:lnTo>
                  <a:lnTo>
                    <a:pt x="189" y="122"/>
                  </a:lnTo>
                  <a:lnTo>
                    <a:pt x="197" y="138"/>
                  </a:lnTo>
                  <a:lnTo>
                    <a:pt x="207" y="138"/>
                  </a:lnTo>
                  <a:lnTo>
                    <a:pt x="217" y="123"/>
                  </a:lnTo>
                  <a:lnTo>
                    <a:pt x="220" y="110"/>
                  </a:lnTo>
                  <a:lnTo>
                    <a:pt x="232" y="128"/>
                  </a:lnTo>
                  <a:lnTo>
                    <a:pt x="282" y="112"/>
                  </a:lnTo>
                  <a:lnTo>
                    <a:pt x="280" y="93"/>
                  </a:lnTo>
                  <a:lnTo>
                    <a:pt x="266" y="68"/>
                  </a:lnTo>
                  <a:lnTo>
                    <a:pt x="257" y="65"/>
                  </a:lnTo>
                  <a:lnTo>
                    <a:pt x="249" y="65"/>
                  </a:lnTo>
                  <a:lnTo>
                    <a:pt x="251" y="71"/>
                  </a:lnTo>
                  <a:lnTo>
                    <a:pt x="263" y="72"/>
                  </a:lnTo>
                  <a:lnTo>
                    <a:pt x="267" y="95"/>
                  </a:lnTo>
                  <a:lnTo>
                    <a:pt x="247" y="104"/>
                  </a:lnTo>
                  <a:lnTo>
                    <a:pt x="217" y="85"/>
                  </a:lnTo>
                  <a:lnTo>
                    <a:pt x="207" y="65"/>
                  </a:lnTo>
                  <a:lnTo>
                    <a:pt x="194" y="57"/>
                  </a:lnTo>
                  <a:lnTo>
                    <a:pt x="192" y="65"/>
                  </a:lnTo>
                  <a:lnTo>
                    <a:pt x="180" y="53"/>
                  </a:lnTo>
                  <a:lnTo>
                    <a:pt x="191" y="38"/>
                  </a:lnTo>
                  <a:lnTo>
                    <a:pt x="200" y="24"/>
                  </a:lnTo>
                  <a:lnTo>
                    <a:pt x="182" y="0"/>
                  </a:lnTo>
                  <a:lnTo>
                    <a:pt x="156" y="19"/>
                  </a:lnTo>
                  <a:lnTo>
                    <a:pt x="62" y="44"/>
                  </a:lnTo>
                  <a:lnTo>
                    <a:pt x="0" y="57"/>
                  </a:lnTo>
                  <a:lnTo>
                    <a:pt x="1" y="131"/>
                  </a:lnTo>
                  <a:lnTo>
                    <a:pt x="1" y="131"/>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7" name="Freeform 57"/>
            <p:cNvSpPr>
              <a:spLocks/>
            </p:cNvSpPr>
            <p:nvPr/>
          </p:nvSpPr>
          <p:spPr bwMode="auto">
            <a:xfrm>
              <a:off x="5910" y="2276"/>
              <a:ext cx="15" cy="14"/>
            </a:xfrm>
            <a:custGeom>
              <a:avLst/>
              <a:gdLst/>
              <a:ahLst/>
              <a:cxnLst>
                <a:cxn ang="0">
                  <a:pos x="0" y="19"/>
                </a:cxn>
                <a:cxn ang="0">
                  <a:pos x="10" y="0"/>
                </a:cxn>
                <a:cxn ang="0">
                  <a:pos x="25" y="9"/>
                </a:cxn>
                <a:cxn ang="0">
                  <a:pos x="0" y="19"/>
                </a:cxn>
                <a:cxn ang="0">
                  <a:pos x="0" y="19"/>
                </a:cxn>
                <a:cxn ang="0">
                  <a:pos x="0" y="19"/>
                </a:cxn>
              </a:cxnLst>
              <a:rect l="0" t="0" r="r" b="b"/>
              <a:pathLst>
                <a:path w="25" h="19">
                  <a:moveTo>
                    <a:pt x="0" y="19"/>
                  </a:moveTo>
                  <a:lnTo>
                    <a:pt x="10" y="0"/>
                  </a:lnTo>
                  <a:lnTo>
                    <a:pt x="25" y="9"/>
                  </a:lnTo>
                  <a:lnTo>
                    <a:pt x="0" y="19"/>
                  </a:lnTo>
                  <a:lnTo>
                    <a:pt x="0" y="19"/>
                  </a:lnTo>
                  <a:lnTo>
                    <a:pt x="0" y="19"/>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8" name="Freeform 58"/>
            <p:cNvSpPr>
              <a:spLocks/>
            </p:cNvSpPr>
            <p:nvPr/>
          </p:nvSpPr>
          <p:spPr bwMode="auto">
            <a:xfrm>
              <a:off x="5937" y="2273"/>
              <a:ext cx="12" cy="11"/>
            </a:xfrm>
            <a:custGeom>
              <a:avLst/>
              <a:gdLst/>
              <a:ahLst/>
              <a:cxnLst>
                <a:cxn ang="0">
                  <a:pos x="0" y="15"/>
                </a:cxn>
                <a:cxn ang="0">
                  <a:pos x="12" y="0"/>
                </a:cxn>
                <a:cxn ang="0">
                  <a:pos x="21" y="10"/>
                </a:cxn>
                <a:cxn ang="0">
                  <a:pos x="0" y="15"/>
                </a:cxn>
                <a:cxn ang="0">
                  <a:pos x="0" y="15"/>
                </a:cxn>
                <a:cxn ang="0">
                  <a:pos x="0" y="15"/>
                </a:cxn>
              </a:cxnLst>
              <a:rect l="0" t="0" r="r" b="b"/>
              <a:pathLst>
                <a:path w="21" h="15">
                  <a:moveTo>
                    <a:pt x="0" y="15"/>
                  </a:moveTo>
                  <a:lnTo>
                    <a:pt x="12" y="0"/>
                  </a:lnTo>
                  <a:lnTo>
                    <a:pt x="21" y="10"/>
                  </a:lnTo>
                  <a:lnTo>
                    <a:pt x="0" y="15"/>
                  </a:lnTo>
                  <a:lnTo>
                    <a:pt x="0" y="15"/>
                  </a:lnTo>
                  <a:lnTo>
                    <a:pt x="0" y="15"/>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59" name="Freeform 59"/>
            <p:cNvSpPr>
              <a:spLocks/>
            </p:cNvSpPr>
            <p:nvPr/>
          </p:nvSpPr>
          <p:spPr bwMode="auto">
            <a:xfrm>
              <a:off x="5748" y="2024"/>
              <a:ext cx="77" cy="194"/>
            </a:xfrm>
            <a:custGeom>
              <a:avLst/>
              <a:gdLst/>
              <a:ahLst/>
              <a:cxnLst>
                <a:cxn ang="0">
                  <a:pos x="22" y="107"/>
                </a:cxn>
                <a:cxn ang="0">
                  <a:pos x="28" y="154"/>
                </a:cxn>
                <a:cxn ang="0">
                  <a:pos x="62" y="261"/>
                </a:cxn>
                <a:cxn ang="0">
                  <a:pos x="124" y="248"/>
                </a:cxn>
                <a:cxn ang="0">
                  <a:pos x="119" y="95"/>
                </a:cxn>
                <a:cxn ang="0">
                  <a:pos x="134" y="65"/>
                </a:cxn>
                <a:cxn ang="0">
                  <a:pos x="137" y="0"/>
                </a:cxn>
                <a:cxn ang="0">
                  <a:pos x="0" y="32"/>
                </a:cxn>
                <a:cxn ang="0">
                  <a:pos x="22" y="107"/>
                </a:cxn>
                <a:cxn ang="0">
                  <a:pos x="22" y="107"/>
                </a:cxn>
              </a:cxnLst>
              <a:rect l="0" t="0" r="r" b="b"/>
              <a:pathLst>
                <a:path w="137" h="261">
                  <a:moveTo>
                    <a:pt x="22" y="107"/>
                  </a:moveTo>
                  <a:lnTo>
                    <a:pt x="28" y="154"/>
                  </a:lnTo>
                  <a:lnTo>
                    <a:pt x="62" y="261"/>
                  </a:lnTo>
                  <a:lnTo>
                    <a:pt x="124" y="248"/>
                  </a:lnTo>
                  <a:lnTo>
                    <a:pt x="119" y="95"/>
                  </a:lnTo>
                  <a:lnTo>
                    <a:pt x="134" y="65"/>
                  </a:lnTo>
                  <a:lnTo>
                    <a:pt x="137" y="0"/>
                  </a:lnTo>
                  <a:lnTo>
                    <a:pt x="0" y="32"/>
                  </a:lnTo>
                  <a:lnTo>
                    <a:pt x="22" y="107"/>
                  </a:lnTo>
                  <a:lnTo>
                    <a:pt x="22" y="107"/>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0" name="Freeform 60"/>
            <p:cNvSpPr>
              <a:spLocks/>
            </p:cNvSpPr>
            <p:nvPr/>
          </p:nvSpPr>
          <p:spPr bwMode="auto">
            <a:xfrm>
              <a:off x="5815" y="1996"/>
              <a:ext cx="71" cy="210"/>
            </a:xfrm>
            <a:custGeom>
              <a:avLst/>
              <a:gdLst/>
              <a:ahLst/>
              <a:cxnLst>
                <a:cxn ang="0">
                  <a:pos x="0" y="133"/>
                </a:cxn>
                <a:cxn ang="0">
                  <a:pos x="15" y="103"/>
                </a:cxn>
                <a:cxn ang="0">
                  <a:pos x="18" y="38"/>
                </a:cxn>
                <a:cxn ang="0">
                  <a:pos x="16" y="13"/>
                </a:cxn>
                <a:cxn ang="0">
                  <a:pos x="41" y="0"/>
                </a:cxn>
                <a:cxn ang="0">
                  <a:pos x="99" y="179"/>
                </a:cxn>
                <a:cxn ang="0">
                  <a:pos x="126" y="217"/>
                </a:cxn>
                <a:cxn ang="0">
                  <a:pos x="125" y="242"/>
                </a:cxn>
                <a:cxn ang="0">
                  <a:pos x="99" y="261"/>
                </a:cxn>
                <a:cxn ang="0">
                  <a:pos x="5" y="286"/>
                </a:cxn>
                <a:cxn ang="0">
                  <a:pos x="0" y="133"/>
                </a:cxn>
                <a:cxn ang="0">
                  <a:pos x="0" y="133"/>
                </a:cxn>
              </a:cxnLst>
              <a:rect l="0" t="0" r="r" b="b"/>
              <a:pathLst>
                <a:path w="126" h="286">
                  <a:moveTo>
                    <a:pt x="0" y="133"/>
                  </a:moveTo>
                  <a:lnTo>
                    <a:pt x="15" y="103"/>
                  </a:lnTo>
                  <a:lnTo>
                    <a:pt x="18" y="38"/>
                  </a:lnTo>
                  <a:lnTo>
                    <a:pt x="16" y="13"/>
                  </a:lnTo>
                  <a:lnTo>
                    <a:pt x="41" y="0"/>
                  </a:lnTo>
                  <a:lnTo>
                    <a:pt x="99" y="179"/>
                  </a:lnTo>
                  <a:lnTo>
                    <a:pt x="126" y="217"/>
                  </a:lnTo>
                  <a:lnTo>
                    <a:pt x="125" y="242"/>
                  </a:lnTo>
                  <a:lnTo>
                    <a:pt x="99" y="261"/>
                  </a:lnTo>
                  <a:lnTo>
                    <a:pt x="5" y="286"/>
                  </a:lnTo>
                  <a:lnTo>
                    <a:pt x="0" y="133"/>
                  </a:lnTo>
                  <a:lnTo>
                    <a:pt x="0" y="133"/>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1" name="Freeform 61"/>
            <p:cNvSpPr>
              <a:spLocks/>
            </p:cNvSpPr>
            <p:nvPr/>
          </p:nvSpPr>
          <p:spPr bwMode="auto">
            <a:xfrm>
              <a:off x="5838" y="1807"/>
              <a:ext cx="174" cy="350"/>
            </a:xfrm>
            <a:custGeom>
              <a:avLst/>
              <a:gdLst/>
              <a:ahLst/>
              <a:cxnLst>
                <a:cxn ang="0">
                  <a:pos x="0" y="256"/>
                </a:cxn>
                <a:cxn ang="0">
                  <a:pos x="18" y="257"/>
                </a:cxn>
                <a:cxn ang="0">
                  <a:pos x="19" y="226"/>
                </a:cxn>
                <a:cxn ang="0">
                  <a:pos x="41" y="184"/>
                </a:cxn>
                <a:cxn ang="0">
                  <a:pos x="31" y="153"/>
                </a:cxn>
                <a:cxn ang="0">
                  <a:pos x="75" y="5"/>
                </a:cxn>
                <a:cxn ang="0">
                  <a:pos x="84" y="5"/>
                </a:cxn>
                <a:cxn ang="0">
                  <a:pos x="88" y="24"/>
                </a:cxn>
                <a:cxn ang="0">
                  <a:pos x="132" y="8"/>
                </a:cxn>
                <a:cxn ang="0">
                  <a:pos x="134" y="0"/>
                </a:cxn>
                <a:cxn ang="0">
                  <a:pos x="169" y="8"/>
                </a:cxn>
                <a:cxn ang="0">
                  <a:pos x="226" y="155"/>
                </a:cxn>
                <a:cxn ang="0">
                  <a:pos x="253" y="156"/>
                </a:cxn>
                <a:cxn ang="0">
                  <a:pos x="300" y="210"/>
                </a:cxn>
                <a:cxn ang="0">
                  <a:pos x="294" y="221"/>
                </a:cxn>
                <a:cxn ang="0">
                  <a:pos x="309" y="221"/>
                </a:cxn>
                <a:cxn ang="0">
                  <a:pos x="298" y="247"/>
                </a:cxn>
                <a:cxn ang="0">
                  <a:pos x="275" y="263"/>
                </a:cxn>
                <a:cxn ang="0">
                  <a:pos x="247" y="278"/>
                </a:cxn>
                <a:cxn ang="0">
                  <a:pos x="244" y="295"/>
                </a:cxn>
                <a:cxn ang="0">
                  <a:pos x="231" y="279"/>
                </a:cxn>
                <a:cxn ang="0">
                  <a:pos x="206" y="298"/>
                </a:cxn>
                <a:cxn ang="0">
                  <a:pos x="196" y="298"/>
                </a:cxn>
                <a:cxn ang="0">
                  <a:pos x="185" y="287"/>
                </a:cxn>
                <a:cxn ang="0">
                  <a:pos x="179" y="344"/>
                </a:cxn>
                <a:cxn ang="0">
                  <a:pos x="157" y="353"/>
                </a:cxn>
                <a:cxn ang="0">
                  <a:pos x="147" y="375"/>
                </a:cxn>
                <a:cxn ang="0">
                  <a:pos x="134" y="375"/>
                </a:cxn>
                <a:cxn ang="0">
                  <a:pos x="103" y="407"/>
                </a:cxn>
                <a:cxn ang="0">
                  <a:pos x="102" y="433"/>
                </a:cxn>
                <a:cxn ang="0">
                  <a:pos x="94" y="444"/>
                </a:cxn>
                <a:cxn ang="0">
                  <a:pos x="85" y="473"/>
                </a:cxn>
                <a:cxn ang="0">
                  <a:pos x="58" y="435"/>
                </a:cxn>
                <a:cxn ang="0">
                  <a:pos x="0" y="256"/>
                </a:cxn>
                <a:cxn ang="0">
                  <a:pos x="0" y="256"/>
                </a:cxn>
              </a:cxnLst>
              <a:rect l="0" t="0" r="r" b="b"/>
              <a:pathLst>
                <a:path w="309" h="473">
                  <a:moveTo>
                    <a:pt x="0" y="256"/>
                  </a:moveTo>
                  <a:lnTo>
                    <a:pt x="18" y="257"/>
                  </a:lnTo>
                  <a:lnTo>
                    <a:pt x="19" y="226"/>
                  </a:lnTo>
                  <a:lnTo>
                    <a:pt x="41" y="184"/>
                  </a:lnTo>
                  <a:lnTo>
                    <a:pt x="31" y="153"/>
                  </a:lnTo>
                  <a:lnTo>
                    <a:pt x="75" y="5"/>
                  </a:lnTo>
                  <a:lnTo>
                    <a:pt x="84" y="5"/>
                  </a:lnTo>
                  <a:lnTo>
                    <a:pt x="88" y="24"/>
                  </a:lnTo>
                  <a:lnTo>
                    <a:pt x="132" y="8"/>
                  </a:lnTo>
                  <a:lnTo>
                    <a:pt x="134" y="0"/>
                  </a:lnTo>
                  <a:lnTo>
                    <a:pt x="169" y="8"/>
                  </a:lnTo>
                  <a:lnTo>
                    <a:pt x="226" y="155"/>
                  </a:lnTo>
                  <a:lnTo>
                    <a:pt x="253" y="156"/>
                  </a:lnTo>
                  <a:lnTo>
                    <a:pt x="300" y="210"/>
                  </a:lnTo>
                  <a:lnTo>
                    <a:pt x="294" y="221"/>
                  </a:lnTo>
                  <a:lnTo>
                    <a:pt x="309" y="221"/>
                  </a:lnTo>
                  <a:lnTo>
                    <a:pt x="298" y="247"/>
                  </a:lnTo>
                  <a:lnTo>
                    <a:pt x="275" y="263"/>
                  </a:lnTo>
                  <a:lnTo>
                    <a:pt x="247" y="278"/>
                  </a:lnTo>
                  <a:lnTo>
                    <a:pt x="244" y="295"/>
                  </a:lnTo>
                  <a:lnTo>
                    <a:pt x="231" y="279"/>
                  </a:lnTo>
                  <a:lnTo>
                    <a:pt x="206" y="298"/>
                  </a:lnTo>
                  <a:lnTo>
                    <a:pt x="196" y="298"/>
                  </a:lnTo>
                  <a:lnTo>
                    <a:pt x="185" y="287"/>
                  </a:lnTo>
                  <a:lnTo>
                    <a:pt x="179" y="344"/>
                  </a:lnTo>
                  <a:lnTo>
                    <a:pt x="157" y="353"/>
                  </a:lnTo>
                  <a:lnTo>
                    <a:pt x="147" y="375"/>
                  </a:lnTo>
                  <a:lnTo>
                    <a:pt x="134" y="375"/>
                  </a:lnTo>
                  <a:lnTo>
                    <a:pt x="103" y="407"/>
                  </a:lnTo>
                  <a:lnTo>
                    <a:pt x="102" y="433"/>
                  </a:lnTo>
                  <a:lnTo>
                    <a:pt x="94" y="444"/>
                  </a:lnTo>
                  <a:lnTo>
                    <a:pt x="85" y="473"/>
                  </a:lnTo>
                  <a:lnTo>
                    <a:pt x="58" y="435"/>
                  </a:lnTo>
                  <a:lnTo>
                    <a:pt x="0" y="256"/>
                  </a:lnTo>
                  <a:lnTo>
                    <a:pt x="0" y="256"/>
                  </a:lnTo>
                  <a:close/>
                </a:path>
              </a:pathLst>
            </a:custGeom>
            <a:solidFill>
              <a:srgbClr val="00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2" name="Freeform 62"/>
            <p:cNvSpPr>
              <a:spLocks/>
            </p:cNvSpPr>
            <p:nvPr/>
          </p:nvSpPr>
          <p:spPr bwMode="auto">
            <a:xfrm>
              <a:off x="3636" y="1672"/>
              <a:ext cx="319" cy="296"/>
            </a:xfrm>
            <a:custGeom>
              <a:avLst/>
              <a:gdLst/>
              <a:ahLst/>
              <a:cxnLst>
                <a:cxn ang="0">
                  <a:pos x="21" y="87"/>
                </a:cxn>
                <a:cxn ang="0">
                  <a:pos x="14" y="197"/>
                </a:cxn>
                <a:cxn ang="0">
                  <a:pos x="27" y="197"/>
                </a:cxn>
                <a:cxn ang="0">
                  <a:pos x="20" y="221"/>
                </a:cxn>
                <a:cxn ang="0">
                  <a:pos x="9" y="207"/>
                </a:cxn>
                <a:cxn ang="0">
                  <a:pos x="0" y="235"/>
                </a:cxn>
                <a:cxn ang="0">
                  <a:pos x="40" y="257"/>
                </a:cxn>
                <a:cxn ang="0">
                  <a:pos x="42" y="268"/>
                </a:cxn>
                <a:cxn ang="0">
                  <a:pos x="52" y="269"/>
                </a:cxn>
                <a:cxn ang="0">
                  <a:pos x="103" y="350"/>
                </a:cxn>
                <a:cxn ang="0">
                  <a:pos x="161" y="347"/>
                </a:cxn>
                <a:cxn ang="0">
                  <a:pos x="203" y="366"/>
                </a:cxn>
                <a:cxn ang="0">
                  <a:pos x="224" y="363"/>
                </a:cxn>
                <a:cxn ang="0">
                  <a:pos x="353" y="366"/>
                </a:cxn>
                <a:cxn ang="0">
                  <a:pos x="500" y="400"/>
                </a:cxn>
                <a:cxn ang="0">
                  <a:pos x="503" y="356"/>
                </a:cxn>
                <a:cxn ang="0">
                  <a:pos x="564" y="100"/>
                </a:cxn>
                <a:cxn ang="0">
                  <a:pos x="174" y="0"/>
                </a:cxn>
                <a:cxn ang="0">
                  <a:pos x="177" y="75"/>
                </a:cxn>
                <a:cxn ang="0">
                  <a:pos x="158" y="137"/>
                </a:cxn>
                <a:cxn ang="0">
                  <a:pos x="155" y="169"/>
                </a:cxn>
                <a:cxn ang="0">
                  <a:pos x="114" y="181"/>
                </a:cxn>
                <a:cxn ang="0">
                  <a:pos x="111" y="165"/>
                </a:cxn>
                <a:cxn ang="0">
                  <a:pos x="144" y="144"/>
                </a:cxn>
                <a:cxn ang="0">
                  <a:pos x="141" y="128"/>
                </a:cxn>
                <a:cxn ang="0">
                  <a:pos x="112" y="131"/>
                </a:cxn>
                <a:cxn ang="0">
                  <a:pos x="134" y="112"/>
                </a:cxn>
                <a:cxn ang="0">
                  <a:pos x="150" y="99"/>
                </a:cxn>
                <a:cxn ang="0">
                  <a:pos x="24" y="19"/>
                </a:cxn>
                <a:cxn ang="0">
                  <a:pos x="14" y="41"/>
                </a:cxn>
                <a:cxn ang="0">
                  <a:pos x="21" y="87"/>
                </a:cxn>
                <a:cxn ang="0">
                  <a:pos x="21" y="87"/>
                </a:cxn>
              </a:cxnLst>
              <a:rect l="0" t="0" r="r" b="b"/>
              <a:pathLst>
                <a:path w="564" h="400">
                  <a:moveTo>
                    <a:pt x="21" y="87"/>
                  </a:moveTo>
                  <a:lnTo>
                    <a:pt x="14" y="197"/>
                  </a:lnTo>
                  <a:lnTo>
                    <a:pt x="27" y="197"/>
                  </a:lnTo>
                  <a:lnTo>
                    <a:pt x="20" y="221"/>
                  </a:lnTo>
                  <a:lnTo>
                    <a:pt x="9" y="207"/>
                  </a:lnTo>
                  <a:lnTo>
                    <a:pt x="0" y="235"/>
                  </a:lnTo>
                  <a:lnTo>
                    <a:pt x="40" y="257"/>
                  </a:lnTo>
                  <a:lnTo>
                    <a:pt x="42" y="268"/>
                  </a:lnTo>
                  <a:lnTo>
                    <a:pt x="52" y="269"/>
                  </a:lnTo>
                  <a:lnTo>
                    <a:pt x="103" y="350"/>
                  </a:lnTo>
                  <a:lnTo>
                    <a:pt x="161" y="347"/>
                  </a:lnTo>
                  <a:lnTo>
                    <a:pt x="203" y="366"/>
                  </a:lnTo>
                  <a:lnTo>
                    <a:pt x="224" y="363"/>
                  </a:lnTo>
                  <a:lnTo>
                    <a:pt x="353" y="366"/>
                  </a:lnTo>
                  <a:lnTo>
                    <a:pt x="500" y="400"/>
                  </a:lnTo>
                  <a:lnTo>
                    <a:pt x="503" y="356"/>
                  </a:lnTo>
                  <a:lnTo>
                    <a:pt x="564" y="100"/>
                  </a:lnTo>
                  <a:lnTo>
                    <a:pt x="174" y="0"/>
                  </a:lnTo>
                  <a:lnTo>
                    <a:pt x="177" y="75"/>
                  </a:lnTo>
                  <a:lnTo>
                    <a:pt x="158" y="137"/>
                  </a:lnTo>
                  <a:lnTo>
                    <a:pt x="155" y="169"/>
                  </a:lnTo>
                  <a:lnTo>
                    <a:pt x="114" y="181"/>
                  </a:lnTo>
                  <a:lnTo>
                    <a:pt x="111" y="165"/>
                  </a:lnTo>
                  <a:lnTo>
                    <a:pt x="144" y="144"/>
                  </a:lnTo>
                  <a:lnTo>
                    <a:pt x="141" y="128"/>
                  </a:lnTo>
                  <a:lnTo>
                    <a:pt x="112" y="131"/>
                  </a:lnTo>
                  <a:lnTo>
                    <a:pt x="134" y="112"/>
                  </a:lnTo>
                  <a:lnTo>
                    <a:pt x="150" y="99"/>
                  </a:lnTo>
                  <a:lnTo>
                    <a:pt x="24" y="19"/>
                  </a:lnTo>
                  <a:lnTo>
                    <a:pt x="14" y="41"/>
                  </a:lnTo>
                  <a:lnTo>
                    <a:pt x="21" y="87"/>
                  </a:lnTo>
                  <a:lnTo>
                    <a:pt x="21" y="87"/>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3" name="Freeform 63"/>
            <p:cNvSpPr>
              <a:spLocks/>
            </p:cNvSpPr>
            <p:nvPr/>
          </p:nvSpPr>
          <p:spPr bwMode="auto">
            <a:xfrm>
              <a:off x="3711" y="1690"/>
              <a:ext cx="15" cy="21"/>
            </a:xfrm>
            <a:custGeom>
              <a:avLst/>
              <a:gdLst/>
              <a:ahLst/>
              <a:cxnLst>
                <a:cxn ang="0">
                  <a:pos x="0" y="13"/>
                </a:cxn>
                <a:cxn ang="0">
                  <a:pos x="20" y="0"/>
                </a:cxn>
                <a:cxn ang="0">
                  <a:pos x="26" y="13"/>
                </a:cxn>
                <a:cxn ang="0">
                  <a:pos x="22" y="29"/>
                </a:cxn>
                <a:cxn ang="0">
                  <a:pos x="0" y="13"/>
                </a:cxn>
                <a:cxn ang="0">
                  <a:pos x="0" y="13"/>
                </a:cxn>
                <a:cxn ang="0">
                  <a:pos x="0" y="13"/>
                </a:cxn>
              </a:cxnLst>
              <a:rect l="0" t="0" r="r" b="b"/>
              <a:pathLst>
                <a:path w="26" h="29">
                  <a:moveTo>
                    <a:pt x="0" y="13"/>
                  </a:moveTo>
                  <a:lnTo>
                    <a:pt x="20" y="0"/>
                  </a:lnTo>
                  <a:lnTo>
                    <a:pt x="26" y="13"/>
                  </a:lnTo>
                  <a:lnTo>
                    <a:pt x="22" y="29"/>
                  </a:lnTo>
                  <a:lnTo>
                    <a:pt x="0" y="13"/>
                  </a:lnTo>
                  <a:lnTo>
                    <a:pt x="0" y="13"/>
                  </a:lnTo>
                  <a:lnTo>
                    <a:pt x="0" y="13"/>
                  </a:lnTo>
                  <a:close/>
                </a:path>
              </a:pathLst>
            </a:custGeom>
            <a:solidFill>
              <a:srgbClr val="DFBBD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4" name="Freeform 64"/>
            <p:cNvSpPr>
              <a:spLocks/>
            </p:cNvSpPr>
            <p:nvPr/>
          </p:nvSpPr>
          <p:spPr bwMode="auto">
            <a:xfrm>
              <a:off x="3930" y="2301"/>
              <a:ext cx="269" cy="429"/>
            </a:xfrm>
            <a:custGeom>
              <a:avLst/>
              <a:gdLst/>
              <a:ahLst/>
              <a:cxnLst>
                <a:cxn ang="0">
                  <a:pos x="104" y="0"/>
                </a:cxn>
                <a:cxn ang="0">
                  <a:pos x="335" y="42"/>
                </a:cxn>
                <a:cxn ang="0">
                  <a:pos x="317" y="144"/>
                </a:cxn>
                <a:cxn ang="0">
                  <a:pos x="477" y="169"/>
                </a:cxn>
                <a:cxn ang="0">
                  <a:pos x="415" y="581"/>
                </a:cxn>
                <a:cxn ang="0">
                  <a:pos x="0" y="512"/>
                </a:cxn>
                <a:cxn ang="0">
                  <a:pos x="104" y="0"/>
                </a:cxn>
                <a:cxn ang="0">
                  <a:pos x="104" y="0"/>
                </a:cxn>
              </a:cxnLst>
              <a:rect l="0" t="0" r="r" b="b"/>
              <a:pathLst>
                <a:path w="477" h="581">
                  <a:moveTo>
                    <a:pt x="104" y="0"/>
                  </a:moveTo>
                  <a:lnTo>
                    <a:pt x="335" y="42"/>
                  </a:lnTo>
                  <a:lnTo>
                    <a:pt x="317" y="144"/>
                  </a:lnTo>
                  <a:lnTo>
                    <a:pt x="477" y="169"/>
                  </a:lnTo>
                  <a:lnTo>
                    <a:pt x="415" y="581"/>
                  </a:lnTo>
                  <a:lnTo>
                    <a:pt x="0" y="512"/>
                  </a:lnTo>
                  <a:lnTo>
                    <a:pt x="104" y="0"/>
                  </a:lnTo>
                  <a:lnTo>
                    <a:pt x="104" y="0"/>
                  </a:lnTo>
                  <a:close/>
                </a:path>
              </a:pathLst>
            </a:custGeom>
            <a:solidFill>
              <a:srgbClr val="FF99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5" name="Freeform 65"/>
            <p:cNvSpPr>
              <a:spLocks/>
            </p:cNvSpPr>
            <p:nvPr/>
          </p:nvSpPr>
          <p:spPr bwMode="auto">
            <a:xfrm>
              <a:off x="3553" y="1853"/>
              <a:ext cx="379" cy="411"/>
            </a:xfrm>
            <a:custGeom>
              <a:avLst/>
              <a:gdLst/>
              <a:ahLst/>
              <a:cxnLst>
                <a:cxn ang="0">
                  <a:pos x="0" y="416"/>
                </a:cxn>
                <a:cxn ang="0">
                  <a:pos x="30" y="275"/>
                </a:cxn>
                <a:cxn ang="0">
                  <a:pos x="63" y="233"/>
                </a:cxn>
                <a:cxn ang="0">
                  <a:pos x="146" y="0"/>
                </a:cxn>
                <a:cxn ang="0">
                  <a:pos x="188" y="12"/>
                </a:cxn>
                <a:cxn ang="0">
                  <a:pos x="190" y="22"/>
                </a:cxn>
                <a:cxn ang="0">
                  <a:pos x="200" y="24"/>
                </a:cxn>
                <a:cxn ang="0">
                  <a:pos x="251" y="104"/>
                </a:cxn>
                <a:cxn ang="0">
                  <a:pos x="309" y="103"/>
                </a:cxn>
                <a:cxn ang="0">
                  <a:pos x="351" y="122"/>
                </a:cxn>
                <a:cxn ang="0">
                  <a:pos x="372" y="117"/>
                </a:cxn>
                <a:cxn ang="0">
                  <a:pos x="501" y="122"/>
                </a:cxn>
                <a:cxn ang="0">
                  <a:pos x="648" y="154"/>
                </a:cxn>
                <a:cxn ang="0">
                  <a:pos x="655" y="173"/>
                </a:cxn>
                <a:cxn ang="0">
                  <a:pos x="673" y="198"/>
                </a:cxn>
                <a:cxn ang="0">
                  <a:pos x="623" y="273"/>
                </a:cxn>
                <a:cxn ang="0">
                  <a:pos x="592" y="301"/>
                </a:cxn>
                <a:cxn ang="0">
                  <a:pos x="588" y="322"/>
                </a:cxn>
                <a:cxn ang="0">
                  <a:pos x="605" y="344"/>
                </a:cxn>
                <a:cxn ang="0">
                  <a:pos x="585" y="389"/>
                </a:cxn>
                <a:cxn ang="0">
                  <a:pos x="544" y="556"/>
                </a:cxn>
                <a:cxn ang="0">
                  <a:pos x="317" y="502"/>
                </a:cxn>
                <a:cxn ang="0">
                  <a:pos x="0" y="416"/>
                </a:cxn>
                <a:cxn ang="0">
                  <a:pos x="0" y="416"/>
                </a:cxn>
              </a:cxnLst>
              <a:rect l="0" t="0" r="r" b="b"/>
              <a:pathLst>
                <a:path w="673" h="556">
                  <a:moveTo>
                    <a:pt x="0" y="416"/>
                  </a:moveTo>
                  <a:lnTo>
                    <a:pt x="30" y="275"/>
                  </a:lnTo>
                  <a:lnTo>
                    <a:pt x="63" y="233"/>
                  </a:lnTo>
                  <a:lnTo>
                    <a:pt x="146" y="0"/>
                  </a:lnTo>
                  <a:lnTo>
                    <a:pt x="188" y="12"/>
                  </a:lnTo>
                  <a:lnTo>
                    <a:pt x="190" y="22"/>
                  </a:lnTo>
                  <a:lnTo>
                    <a:pt x="200" y="24"/>
                  </a:lnTo>
                  <a:lnTo>
                    <a:pt x="251" y="104"/>
                  </a:lnTo>
                  <a:lnTo>
                    <a:pt x="309" y="103"/>
                  </a:lnTo>
                  <a:lnTo>
                    <a:pt x="351" y="122"/>
                  </a:lnTo>
                  <a:lnTo>
                    <a:pt x="372" y="117"/>
                  </a:lnTo>
                  <a:lnTo>
                    <a:pt x="501" y="122"/>
                  </a:lnTo>
                  <a:lnTo>
                    <a:pt x="648" y="154"/>
                  </a:lnTo>
                  <a:lnTo>
                    <a:pt x="655" y="173"/>
                  </a:lnTo>
                  <a:lnTo>
                    <a:pt x="673" y="198"/>
                  </a:lnTo>
                  <a:lnTo>
                    <a:pt x="623" y="273"/>
                  </a:lnTo>
                  <a:lnTo>
                    <a:pt x="592" y="301"/>
                  </a:lnTo>
                  <a:lnTo>
                    <a:pt x="588" y="322"/>
                  </a:lnTo>
                  <a:lnTo>
                    <a:pt x="605" y="344"/>
                  </a:lnTo>
                  <a:lnTo>
                    <a:pt x="585" y="389"/>
                  </a:lnTo>
                  <a:lnTo>
                    <a:pt x="544" y="556"/>
                  </a:lnTo>
                  <a:lnTo>
                    <a:pt x="317" y="502"/>
                  </a:lnTo>
                  <a:lnTo>
                    <a:pt x="0" y="416"/>
                  </a:lnTo>
                  <a:lnTo>
                    <a:pt x="0" y="416"/>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6" name="Freeform 66"/>
            <p:cNvSpPr>
              <a:spLocks/>
            </p:cNvSpPr>
            <p:nvPr/>
          </p:nvSpPr>
          <p:spPr bwMode="auto">
            <a:xfrm>
              <a:off x="3518" y="2161"/>
              <a:ext cx="376" cy="824"/>
            </a:xfrm>
            <a:custGeom>
              <a:avLst/>
              <a:gdLst/>
              <a:ahLst/>
              <a:cxnLst>
                <a:cxn ang="0">
                  <a:pos x="22" y="226"/>
                </a:cxn>
                <a:cxn ang="0">
                  <a:pos x="3" y="312"/>
                </a:cxn>
                <a:cxn ang="0">
                  <a:pos x="68" y="452"/>
                </a:cxn>
                <a:cxn ang="0">
                  <a:pos x="79" y="443"/>
                </a:cxn>
                <a:cxn ang="0">
                  <a:pos x="100" y="502"/>
                </a:cxn>
                <a:cxn ang="0">
                  <a:pos x="68" y="460"/>
                </a:cxn>
                <a:cxn ang="0">
                  <a:pos x="60" y="525"/>
                </a:cxn>
                <a:cxn ang="0">
                  <a:pos x="97" y="565"/>
                </a:cxn>
                <a:cxn ang="0">
                  <a:pos x="72" y="619"/>
                </a:cxn>
                <a:cxn ang="0">
                  <a:pos x="142" y="767"/>
                </a:cxn>
                <a:cxn ang="0">
                  <a:pos x="126" y="822"/>
                </a:cxn>
                <a:cxn ang="0">
                  <a:pos x="219" y="864"/>
                </a:cxn>
                <a:cxn ang="0">
                  <a:pos x="253" y="908"/>
                </a:cxn>
                <a:cxn ang="0">
                  <a:pos x="292" y="923"/>
                </a:cxn>
                <a:cxn ang="0">
                  <a:pos x="292" y="949"/>
                </a:cxn>
                <a:cxn ang="0">
                  <a:pos x="317" y="955"/>
                </a:cxn>
                <a:cxn ang="0">
                  <a:pos x="372" y="1040"/>
                </a:cxn>
                <a:cxn ang="0">
                  <a:pos x="372" y="1101"/>
                </a:cxn>
                <a:cxn ang="0">
                  <a:pos x="609" y="1114"/>
                </a:cxn>
                <a:cxn ang="0">
                  <a:pos x="595" y="1090"/>
                </a:cxn>
                <a:cxn ang="0">
                  <a:pos x="602" y="1054"/>
                </a:cxn>
                <a:cxn ang="0">
                  <a:pos x="640" y="993"/>
                </a:cxn>
                <a:cxn ang="0">
                  <a:pos x="668" y="976"/>
                </a:cxn>
                <a:cxn ang="0">
                  <a:pos x="652" y="954"/>
                </a:cxn>
                <a:cxn ang="0">
                  <a:pos x="642" y="895"/>
                </a:cxn>
                <a:cxn ang="0">
                  <a:pos x="300" y="383"/>
                </a:cxn>
                <a:cxn ang="0">
                  <a:pos x="380" y="86"/>
                </a:cxn>
                <a:cxn ang="0">
                  <a:pos x="63" y="0"/>
                </a:cxn>
                <a:cxn ang="0">
                  <a:pos x="54" y="17"/>
                </a:cxn>
                <a:cxn ang="0">
                  <a:pos x="0" y="148"/>
                </a:cxn>
                <a:cxn ang="0">
                  <a:pos x="22" y="226"/>
                </a:cxn>
                <a:cxn ang="0">
                  <a:pos x="22" y="226"/>
                </a:cxn>
              </a:cxnLst>
              <a:rect l="0" t="0" r="r" b="b"/>
              <a:pathLst>
                <a:path w="668" h="1114">
                  <a:moveTo>
                    <a:pt x="22" y="226"/>
                  </a:moveTo>
                  <a:lnTo>
                    <a:pt x="3" y="312"/>
                  </a:lnTo>
                  <a:lnTo>
                    <a:pt x="68" y="452"/>
                  </a:lnTo>
                  <a:lnTo>
                    <a:pt x="79" y="443"/>
                  </a:lnTo>
                  <a:lnTo>
                    <a:pt x="100" y="502"/>
                  </a:lnTo>
                  <a:lnTo>
                    <a:pt x="68" y="460"/>
                  </a:lnTo>
                  <a:lnTo>
                    <a:pt x="60" y="525"/>
                  </a:lnTo>
                  <a:lnTo>
                    <a:pt x="97" y="565"/>
                  </a:lnTo>
                  <a:lnTo>
                    <a:pt x="72" y="619"/>
                  </a:lnTo>
                  <a:lnTo>
                    <a:pt x="142" y="767"/>
                  </a:lnTo>
                  <a:lnTo>
                    <a:pt x="126" y="822"/>
                  </a:lnTo>
                  <a:lnTo>
                    <a:pt x="219" y="864"/>
                  </a:lnTo>
                  <a:lnTo>
                    <a:pt x="253" y="908"/>
                  </a:lnTo>
                  <a:lnTo>
                    <a:pt x="292" y="923"/>
                  </a:lnTo>
                  <a:lnTo>
                    <a:pt x="292" y="949"/>
                  </a:lnTo>
                  <a:lnTo>
                    <a:pt x="317" y="955"/>
                  </a:lnTo>
                  <a:lnTo>
                    <a:pt x="372" y="1040"/>
                  </a:lnTo>
                  <a:lnTo>
                    <a:pt x="372" y="1101"/>
                  </a:lnTo>
                  <a:lnTo>
                    <a:pt x="609" y="1114"/>
                  </a:lnTo>
                  <a:lnTo>
                    <a:pt x="595" y="1090"/>
                  </a:lnTo>
                  <a:lnTo>
                    <a:pt x="602" y="1054"/>
                  </a:lnTo>
                  <a:lnTo>
                    <a:pt x="640" y="993"/>
                  </a:lnTo>
                  <a:lnTo>
                    <a:pt x="668" y="976"/>
                  </a:lnTo>
                  <a:lnTo>
                    <a:pt x="652" y="954"/>
                  </a:lnTo>
                  <a:lnTo>
                    <a:pt x="642" y="895"/>
                  </a:lnTo>
                  <a:lnTo>
                    <a:pt x="300" y="383"/>
                  </a:lnTo>
                  <a:lnTo>
                    <a:pt x="380" y="86"/>
                  </a:lnTo>
                  <a:lnTo>
                    <a:pt x="63" y="0"/>
                  </a:lnTo>
                  <a:lnTo>
                    <a:pt x="54" y="17"/>
                  </a:lnTo>
                  <a:lnTo>
                    <a:pt x="0" y="148"/>
                  </a:lnTo>
                  <a:lnTo>
                    <a:pt x="22" y="226"/>
                  </a:lnTo>
                  <a:lnTo>
                    <a:pt x="22" y="226"/>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7" name="Freeform 67"/>
            <p:cNvSpPr>
              <a:spLocks/>
            </p:cNvSpPr>
            <p:nvPr/>
          </p:nvSpPr>
          <p:spPr bwMode="auto">
            <a:xfrm>
              <a:off x="3687" y="2224"/>
              <a:ext cx="302" cy="599"/>
            </a:xfrm>
            <a:custGeom>
              <a:avLst/>
              <a:gdLst/>
              <a:ahLst/>
              <a:cxnLst>
                <a:cxn ang="0">
                  <a:pos x="0" y="297"/>
                </a:cxn>
                <a:cxn ang="0">
                  <a:pos x="342" y="809"/>
                </a:cxn>
                <a:cxn ang="0">
                  <a:pos x="354" y="699"/>
                </a:cxn>
                <a:cxn ang="0">
                  <a:pos x="373" y="693"/>
                </a:cxn>
                <a:cxn ang="0">
                  <a:pos x="405" y="712"/>
                </a:cxn>
                <a:cxn ang="0">
                  <a:pos x="433" y="615"/>
                </a:cxn>
                <a:cxn ang="0">
                  <a:pos x="537" y="103"/>
                </a:cxn>
                <a:cxn ang="0">
                  <a:pos x="307" y="54"/>
                </a:cxn>
                <a:cxn ang="0">
                  <a:pos x="80" y="0"/>
                </a:cxn>
                <a:cxn ang="0">
                  <a:pos x="0" y="297"/>
                </a:cxn>
                <a:cxn ang="0">
                  <a:pos x="0" y="297"/>
                </a:cxn>
              </a:cxnLst>
              <a:rect l="0" t="0" r="r" b="b"/>
              <a:pathLst>
                <a:path w="537" h="809">
                  <a:moveTo>
                    <a:pt x="0" y="297"/>
                  </a:moveTo>
                  <a:lnTo>
                    <a:pt x="342" y="809"/>
                  </a:lnTo>
                  <a:lnTo>
                    <a:pt x="354" y="699"/>
                  </a:lnTo>
                  <a:lnTo>
                    <a:pt x="373" y="693"/>
                  </a:lnTo>
                  <a:lnTo>
                    <a:pt x="405" y="712"/>
                  </a:lnTo>
                  <a:lnTo>
                    <a:pt x="433" y="615"/>
                  </a:lnTo>
                  <a:lnTo>
                    <a:pt x="537" y="103"/>
                  </a:lnTo>
                  <a:lnTo>
                    <a:pt x="307" y="54"/>
                  </a:lnTo>
                  <a:lnTo>
                    <a:pt x="80" y="0"/>
                  </a:lnTo>
                  <a:lnTo>
                    <a:pt x="0" y="297"/>
                  </a:lnTo>
                  <a:lnTo>
                    <a:pt x="0" y="297"/>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8" name="Freeform 68"/>
            <p:cNvSpPr>
              <a:spLocks/>
            </p:cNvSpPr>
            <p:nvPr/>
          </p:nvSpPr>
          <p:spPr bwMode="auto">
            <a:xfrm>
              <a:off x="3859" y="1746"/>
              <a:ext cx="285" cy="587"/>
            </a:xfrm>
            <a:custGeom>
              <a:avLst/>
              <a:gdLst/>
              <a:ahLst/>
              <a:cxnLst>
                <a:cxn ang="0">
                  <a:pos x="0" y="701"/>
                </a:cxn>
                <a:cxn ang="0">
                  <a:pos x="41" y="534"/>
                </a:cxn>
                <a:cxn ang="0">
                  <a:pos x="61" y="489"/>
                </a:cxn>
                <a:cxn ang="0">
                  <a:pos x="44" y="467"/>
                </a:cxn>
                <a:cxn ang="0">
                  <a:pos x="48" y="446"/>
                </a:cxn>
                <a:cxn ang="0">
                  <a:pos x="79" y="418"/>
                </a:cxn>
                <a:cxn ang="0">
                  <a:pos x="129" y="343"/>
                </a:cxn>
                <a:cxn ang="0">
                  <a:pos x="111" y="318"/>
                </a:cxn>
                <a:cxn ang="0">
                  <a:pos x="104" y="299"/>
                </a:cxn>
                <a:cxn ang="0">
                  <a:pos x="107" y="257"/>
                </a:cxn>
                <a:cxn ang="0">
                  <a:pos x="168" y="0"/>
                </a:cxn>
                <a:cxn ang="0">
                  <a:pos x="234" y="14"/>
                </a:cxn>
                <a:cxn ang="0">
                  <a:pos x="212" y="114"/>
                </a:cxn>
                <a:cxn ang="0">
                  <a:pos x="227" y="149"/>
                </a:cxn>
                <a:cxn ang="0">
                  <a:pos x="229" y="171"/>
                </a:cxn>
                <a:cxn ang="0">
                  <a:pos x="221" y="176"/>
                </a:cxn>
                <a:cxn ang="0">
                  <a:pos x="246" y="199"/>
                </a:cxn>
                <a:cxn ang="0">
                  <a:pos x="273" y="264"/>
                </a:cxn>
                <a:cxn ang="0">
                  <a:pos x="281" y="321"/>
                </a:cxn>
                <a:cxn ang="0">
                  <a:pos x="286" y="352"/>
                </a:cxn>
                <a:cxn ang="0">
                  <a:pos x="267" y="381"/>
                </a:cxn>
                <a:cxn ang="0">
                  <a:pos x="280" y="395"/>
                </a:cxn>
                <a:cxn ang="0">
                  <a:pos x="315" y="376"/>
                </a:cxn>
                <a:cxn ang="0">
                  <a:pos x="339" y="477"/>
                </a:cxn>
                <a:cxn ang="0">
                  <a:pos x="355" y="483"/>
                </a:cxn>
                <a:cxn ang="0">
                  <a:pos x="358" y="512"/>
                </a:cxn>
                <a:cxn ang="0">
                  <a:pos x="403" y="524"/>
                </a:cxn>
                <a:cxn ang="0">
                  <a:pos x="475" y="524"/>
                </a:cxn>
                <a:cxn ang="0">
                  <a:pos x="505" y="537"/>
                </a:cxn>
                <a:cxn ang="0">
                  <a:pos x="462" y="792"/>
                </a:cxn>
                <a:cxn ang="0">
                  <a:pos x="230" y="750"/>
                </a:cxn>
                <a:cxn ang="0">
                  <a:pos x="0" y="701"/>
                </a:cxn>
                <a:cxn ang="0">
                  <a:pos x="0" y="701"/>
                </a:cxn>
              </a:cxnLst>
              <a:rect l="0" t="0" r="r" b="b"/>
              <a:pathLst>
                <a:path w="505" h="792">
                  <a:moveTo>
                    <a:pt x="0" y="701"/>
                  </a:moveTo>
                  <a:lnTo>
                    <a:pt x="41" y="534"/>
                  </a:lnTo>
                  <a:lnTo>
                    <a:pt x="61" y="489"/>
                  </a:lnTo>
                  <a:lnTo>
                    <a:pt x="44" y="467"/>
                  </a:lnTo>
                  <a:lnTo>
                    <a:pt x="48" y="446"/>
                  </a:lnTo>
                  <a:lnTo>
                    <a:pt x="79" y="418"/>
                  </a:lnTo>
                  <a:lnTo>
                    <a:pt x="129" y="343"/>
                  </a:lnTo>
                  <a:lnTo>
                    <a:pt x="111" y="318"/>
                  </a:lnTo>
                  <a:lnTo>
                    <a:pt x="104" y="299"/>
                  </a:lnTo>
                  <a:lnTo>
                    <a:pt x="107" y="257"/>
                  </a:lnTo>
                  <a:lnTo>
                    <a:pt x="168" y="0"/>
                  </a:lnTo>
                  <a:lnTo>
                    <a:pt x="234" y="14"/>
                  </a:lnTo>
                  <a:lnTo>
                    <a:pt x="212" y="114"/>
                  </a:lnTo>
                  <a:lnTo>
                    <a:pt x="227" y="149"/>
                  </a:lnTo>
                  <a:lnTo>
                    <a:pt x="229" y="171"/>
                  </a:lnTo>
                  <a:lnTo>
                    <a:pt x="221" y="176"/>
                  </a:lnTo>
                  <a:lnTo>
                    <a:pt x="246" y="199"/>
                  </a:lnTo>
                  <a:lnTo>
                    <a:pt x="273" y="264"/>
                  </a:lnTo>
                  <a:lnTo>
                    <a:pt x="281" y="321"/>
                  </a:lnTo>
                  <a:lnTo>
                    <a:pt x="286" y="352"/>
                  </a:lnTo>
                  <a:lnTo>
                    <a:pt x="267" y="381"/>
                  </a:lnTo>
                  <a:lnTo>
                    <a:pt x="280" y="395"/>
                  </a:lnTo>
                  <a:lnTo>
                    <a:pt x="315" y="376"/>
                  </a:lnTo>
                  <a:lnTo>
                    <a:pt x="339" y="477"/>
                  </a:lnTo>
                  <a:lnTo>
                    <a:pt x="355" y="483"/>
                  </a:lnTo>
                  <a:lnTo>
                    <a:pt x="358" y="512"/>
                  </a:lnTo>
                  <a:lnTo>
                    <a:pt x="403" y="524"/>
                  </a:lnTo>
                  <a:lnTo>
                    <a:pt x="475" y="524"/>
                  </a:lnTo>
                  <a:lnTo>
                    <a:pt x="505" y="537"/>
                  </a:lnTo>
                  <a:lnTo>
                    <a:pt x="462" y="792"/>
                  </a:lnTo>
                  <a:lnTo>
                    <a:pt x="230" y="750"/>
                  </a:lnTo>
                  <a:lnTo>
                    <a:pt x="0" y="701"/>
                  </a:lnTo>
                  <a:lnTo>
                    <a:pt x="0" y="701"/>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69" name="Freeform 69"/>
            <p:cNvSpPr>
              <a:spLocks/>
            </p:cNvSpPr>
            <p:nvPr/>
          </p:nvSpPr>
          <p:spPr bwMode="auto">
            <a:xfrm>
              <a:off x="3970" y="1756"/>
              <a:ext cx="488" cy="396"/>
            </a:xfrm>
            <a:custGeom>
              <a:avLst/>
              <a:gdLst/>
              <a:ahLst/>
              <a:cxnLst>
                <a:cxn ang="0">
                  <a:pos x="15" y="135"/>
                </a:cxn>
                <a:cxn ang="0">
                  <a:pos x="17" y="157"/>
                </a:cxn>
                <a:cxn ang="0">
                  <a:pos x="9" y="162"/>
                </a:cxn>
                <a:cxn ang="0">
                  <a:pos x="34" y="185"/>
                </a:cxn>
                <a:cxn ang="0">
                  <a:pos x="61" y="250"/>
                </a:cxn>
                <a:cxn ang="0">
                  <a:pos x="69" y="307"/>
                </a:cxn>
                <a:cxn ang="0">
                  <a:pos x="74" y="338"/>
                </a:cxn>
                <a:cxn ang="0">
                  <a:pos x="55" y="367"/>
                </a:cxn>
                <a:cxn ang="0">
                  <a:pos x="68" y="381"/>
                </a:cxn>
                <a:cxn ang="0">
                  <a:pos x="103" y="362"/>
                </a:cxn>
                <a:cxn ang="0">
                  <a:pos x="127" y="463"/>
                </a:cxn>
                <a:cxn ang="0">
                  <a:pos x="143" y="469"/>
                </a:cxn>
                <a:cxn ang="0">
                  <a:pos x="146" y="498"/>
                </a:cxn>
                <a:cxn ang="0">
                  <a:pos x="159" y="511"/>
                </a:cxn>
                <a:cxn ang="0">
                  <a:pos x="191" y="510"/>
                </a:cxn>
                <a:cxn ang="0">
                  <a:pos x="263" y="510"/>
                </a:cxn>
                <a:cxn ang="0">
                  <a:pos x="293" y="523"/>
                </a:cxn>
                <a:cxn ang="0">
                  <a:pos x="302" y="470"/>
                </a:cxn>
                <a:cxn ang="0">
                  <a:pos x="536" y="505"/>
                </a:cxn>
                <a:cxn ang="0">
                  <a:pos x="826" y="535"/>
                </a:cxn>
                <a:cxn ang="0">
                  <a:pos x="835" y="438"/>
                </a:cxn>
                <a:cxn ang="0">
                  <a:pos x="864" y="125"/>
                </a:cxn>
                <a:cxn ang="0">
                  <a:pos x="481" y="81"/>
                </a:cxn>
                <a:cxn ang="0">
                  <a:pos x="291" y="52"/>
                </a:cxn>
                <a:cxn ang="0">
                  <a:pos x="22" y="0"/>
                </a:cxn>
                <a:cxn ang="0">
                  <a:pos x="0" y="100"/>
                </a:cxn>
                <a:cxn ang="0">
                  <a:pos x="15" y="135"/>
                </a:cxn>
                <a:cxn ang="0">
                  <a:pos x="15" y="135"/>
                </a:cxn>
              </a:cxnLst>
              <a:rect l="0" t="0" r="r" b="b"/>
              <a:pathLst>
                <a:path w="864" h="535">
                  <a:moveTo>
                    <a:pt x="15" y="135"/>
                  </a:moveTo>
                  <a:lnTo>
                    <a:pt x="17" y="157"/>
                  </a:lnTo>
                  <a:lnTo>
                    <a:pt x="9" y="162"/>
                  </a:lnTo>
                  <a:lnTo>
                    <a:pt x="34" y="185"/>
                  </a:lnTo>
                  <a:lnTo>
                    <a:pt x="61" y="250"/>
                  </a:lnTo>
                  <a:lnTo>
                    <a:pt x="69" y="307"/>
                  </a:lnTo>
                  <a:lnTo>
                    <a:pt x="74" y="338"/>
                  </a:lnTo>
                  <a:lnTo>
                    <a:pt x="55" y="367"/>
                  </a:lnTo>
                  <a:lnTo>
                    <a:pt x="68" y="381"/>
                  </a:lnTo>
                  <a:lnTo>
                    <a:pt x="103" y="362"/>
                  </a:lnTo>
                  <a:lnTo>
                    <a:pt x="127" y="463"/>
                  </a:lnTo>
                  <a:lnTo>
                    <a:pt x="143" y="469"/>
                  </a:lnTo>
                  <a:lnTo>
                    <a:pt x="146" y="498"/>
                  </a:lnTo>
                  <a:lnTo>
                    <a:pt x="159" y="511"/>
                  </a:lnTo>
                  <a:lnTo>
                    <a:pt x="191" y="510"/>
                  </a:lnTo>
                  <a:lnTo>
                    <a:pt x="263" y="510"/>
                  </a:lnTo>
                  <a:lnTo>
                    <a:pt x="293" y="523"/>
                  </a:lnTo>
                  <a:lnTo>
                    <a:pt x="302" y="470"/>
                  </a:lnTo>
                  <a:lnTo>
                    <a:pt x="536" y="505"/>
                  </a:lnTo>
                  <a:lnTo>
                    <a:pt x="826" y="535"/>
                  </a:lnTo>
                  <a:lnTo>
                    <a:pt x="835" y="438"/>
                  </a:lnTo>
                  <a:lnTo>
                    <a:pt x="864" y="125"/>
                  </a:lnTo>
                  <a:lnTo>
                    <a:pt x="481" y="81"/>
                  </a:lnTo>
                  <a:lnTo>
                    <a:pt x="291" y="52"/>
                  </a:lnTo>
                  <a:lnTo>
                    <a:pt x="22" y="0"/>
                  </a:lnTo>
                  <a:lnTo>
                    <a:pt x="0" y="100"/>
                  </a:lnTo>
                  <a:lnTo>
                    <a:pt x="15" y="135"/>
                  </a:lnTo>
                  <a:lnTo>
                    <a:pt x="15" y="135"/>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0" name="Freeform 70"/>
            <p:cNvSpPr>
              <a:spLocks/>
            </p:cNvSpPr>
            <p:nvPr/>
          </p:nvSpPr>
          <p:spPr bwMode="auto">
            <a:xfrm>
              <a:off x="3840" y="2680"/>
              <a:ext cx="324" cy="480"/>
            </a:xfrm>
            <a:custGeom>
              <a:avLst/>
              <a:gdLst/>
              <a:ahLst/>
              <a:cxnLst>
                <a:cxn ang="0">
                  <a:pos x="36" y="413"/>
                </a:cxn>
                <a:cxn ang="0">
                  <a:pos x="22" y="389"/>
                </a:cxn>
                <a:cxn ang="0">
                  <a:pos x="29" y="353"/>
                </a:cxn>
                <a:cxn ang="0">
                  <a:pos x="67" y="292"/>
                </a:cxn>
                <a:cxn ang="0">
                  <a:pos x="95" y="275"/>
                </a:cxn>
                <a:cxn ang="0">
                  <a:pos x="79" y="253"/>
                </a:cxn>
                <a:cxn ang="0">
                  <a:pos x="69" y="194"/>
                </a:cxn>
                <a:cxn ang="0">
                  <a:pos x="81" y="84"/>
                </a:cxn>
                <a:cxn ang="0">
                  <a:pos x="100" y="78"/>
                </a:cxn>
                <a:cxn ang="0">
                  <a:pos x="132" y="97"/>
                </a:cxn>
                <a:cxn ang="0">
                  <a:pos x="160" y="0"/>
                </a:cxn>
                <a:cxn ang="0">
                  <a:pos x="575" y="69"/>
                </a:cxn>
                <a:cxn ang="0">
                  <a:pos x="489" y="649"/>
                </a:cxn>
                <a:cxn ang="0">
                  <a:pos x="361" y="631"/>
                </a:cxn>
                <a:cxn ang="0">
                  <a:pos x="282" y="609"/>
                </a:cxn>
                <a:cxn ang="0">
                  <a:pos x="119" y="545"/>
                </a:cxn>
                <a:cxn ang="0">
                  <a:pos x="0" y="445"/>
                </a:cxn>
                <a:cxn ang="0">
                  <a:pos x="36" y="413"/>
                </a:cxn>
                <a:cxn ang="0">
                  <a:pos x="36" y="413"/>
                </a:cxn>
              </a:cxnLst>
              <a:rect l="0" t="0" r="r" b="b"/>
              <a:pathLst>
                <a:path w="575" h="649">
                  <a:moveTo>
                    <a:pt x="36" y="413"/>
                  </a:moveTo>
                  <a:lnTo>
                    <a:pt x="22" y="389"/>
                  </a:lnTo>
                  <a:lnTo>
                    <a:pt x="29" y="353"/>
                  </a:lnTo>
                  <a:lnTo>
                    <a:pt x="67" y="292"/>
                  </a:lnTo>
                  <a:lnTo>
                    <a:pt x="95" y="275"/>
                  </a:lnTo>
                  <a:lnTo>
                    <a:pt x="79" y="253"/>
                  </a:lnTo>
                  <a:lnTo>
                    <a:pt x="69" y="194"/>
                  </a:lnTo>
                  <a:lnTo>
                    <a:pt x="81" y="84"/>
                  </a:lnTo>
                  <a:lnTo>
                    <a:pt x="100" y="78"/>
                  </a:lnTo>
                  <a:lnTo>
                    <a:pt x="132" y="97"/>
                  </a:lnTo>
                  <a:lnTo>
                    <a:pt x="160" y="0"/>
                  </a:lnTo>
                  <a:lnTo>
                    <a:pt x="575" y="69"/>
                  </a:lnTo>
                  <a:lnTo>
                    <a:pt x="489" y="649"/>
                  </a:lnTo>
                  <a:lnTo>
                    <a:pt x="361" y="631"/>
                  </a:lnTo>
                  <a:lnTo>
                    <a:pt x="282" y="609"/>
                  </a:lnTo>
                  <a:lnTo>
                    <a:pt x="119" y="545"/>
                  </a:lnTo>
                  <a:lnTo>
                    <a:pt x="0" y="445"/>
                  </a:lnTo>
                  <a:lnTo>
                    <a:pt x="36" y="413"/>
                  </a:lnTo>
                  <a:lnTo>
                    <a:pt x="36" y="413"/>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1" name="Freeform 71"/>
            <p:cNvSpPr>
              <a:spLocks/>
            </p:cNvSpPr>
            <p:nvPr/>
          </p:nvSpPr>
          <p:spPr bwMode="auto">
            <a:xfrm>
              <a:off x="4109" y="2104"/>
              <a:ext cx="335" cy="355"/>
            </a:xfrm>
            <a:custGeom>
              <a:avLst/>
              <a:gdLst/>
              <a:ahLst/>
              <a:cxnLst>
                <a:cxn ang="0">
                  <a:pos x="0" y="410"/>
                </a:cxn>
                <a:cxn ang="0">
                  <a:pos x="71" y="0"/>
                </a:cxn>
                <a:cxn ang="0">
                  <a:pos x="305" y="35"/>
                </a:cxn>
                <a:cxn ang="0">
                  <a:pos x="595" y="65"/>
                </a:cxn>
                <a:cxn ang="0">
                  <a:pos x="574" y="272"/>
                </a:cxn>
                <a:cxn ang="0">
                  <a:pos x="555" y="479"/>
                </a:cxn>
                <a:cxn ang="0">
                  <a:pos x="160" y="435"/>
                </a:cxn>
                <a:cxn ang="0">
                  <a:pos x="0" y="410"/>
                </a:cxn>
                <a:cxn ang="0">
                  <a:pos x="0" y="410"/>
                </a:cxn>
              </a:cxnLst>
              <a:rect l="0" t="0" r="r" b="b"/>
              <a:pathLst>
                <a:path w="595" h="479">
                  <a:moveTo>
                    <a:pt x="0" y="410"/>
                  </a:moveTo>
                  <a:lnTo>
                    <a:pt x="71" y="0"/>
                  </a:lnTo>
                  <a:lnTo>
                    <a:pt x="305" y="35"/>
                  </a:lnTo>
                  <a:lnTo>
                    <a:pt x="595" y="65"/>
                  </a:lnTo>
                  <a:lnTo>
                    <a:pt x="574" y="272"/>
                  </a:lnTo>
                  <a:lnTo>
                    <a:pt x="555" y="479"/>
                  </a:lnTo>
                  <a:lnTo>
                    <a:pt x="160" y="435"/>
                  </a:lnTo>
                  <a:lnTo>
                    <a:pt x="0" y="410"/>
                  </a:lnTo>
                  <a:lnTo>
                    <a:pt x="0" y="41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2" name="Freeform 72"/>
            <p:cNvSpPr>
              <a:spLocks/>
            </p:cNvSpPr>
            <p:nvPr/>
          </p:nvSpPr>
          <p:spPr bwMode="auto">
            <a:xfrm>
              <a:off x="4164" y="2426"/>
              <a:ext cx="347" cy="349"/>
            </a:xfrm>
            <a:custGeom>
              <a:avLst/>
              <a:gdLst/>
              <a:ahLst/>
              <a:cxnLst>
                <a:cxn ang="0">
                  <a:pos x="62" y="0"/>
                </a:cxn>
                <a:cxn ang="0">
                  <a:pos x="457" y="44"/>
                </a:cxn>
                <a:cxn ang="0">
                  <a:pos x="616" y="57"/>
                </a:cxn>
                <a:cxn ang="0">
                  <a:pos x="610" y="160"/>
                </a:cxn>
                <a:cxn ang="0">
                  <a:pos x="588" y="472"/>
                </a:cxn>
                <a:cxn ang="0">
                  <a:pos x="507" y="467"/>
                </a:cxn>
                <a:cxn ang="0">
                  <a:pos x="256" y="445"/>
                </a:cxn>
                <a:cxn ang="0">
                  <a:pos x="0" y="412"/>
                </a:cxn>
                <a:cxn ang="0">
                  <a:pos x="62" y="0"/>
                </a:cxn>
                <a:cxn ang="0">
                  <a:pos x="62" y="0"/>
                </a:cxn>
              </a:cxnLst>
              <a:rect l="0" t="0" r="r" b="b"/>
              <a:pathLst>
                <a:path w="616" h="472">
                  <a:moveTo>
                    <a:pt x="62" y="0"/>
                  </a:moveTo>
                  <a:lnTo>
                    <a:pt x="457" y="44"/>
                  </a:lnTo>
                  <a:lnTo>
                    <a:pt x="616" y="57"/>
                  </a:lnTo>
                  <a:lnTo>
                    <a:pt x="610" y="160"/>
                  </a:lnTo>
                  <a:lnTo>
                    <a:pt x="588" y="472"/>
                  </a:lnTo>
                  <a:lnTo>
                    <a:pt x="507" y="467"/>
                  </a:lnTo>
                  <a:lnTo>
                    <a:pt x="256" y="445"/>
                  </a:lnTo>
                  <a:lnTo>
                    <a:pt x="0" y="412"/>
                  </a:lnTo>
                  <a:lnTo>
                    <a:pt x="62" y="0"/>
                  </a:lnTo>
                  <a:lnTo>
                    <a:pt x="62" y="0"/>
                  </a:lnTo>
                  <a:close/>
                </a:path>
              </a:pathLst>
            </a:custGeom>
            <a:solidFill>
              <a:srgbClr val="FF99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3" name="Freeform 73"/>
            <p:cNvSpPr>
              <a:spLocks/>
            </p:cNvSpPr>
            <p:nvPr/>
          </p:nvSpPr>
          <p:spPr bwMode="auto">
            <a:xfrm>
              <a:off x="4116" y="2730"/>
              <a:ext cx="333" cy="435"/>
            </a:xfrm>
            <a:custGeom>
              <a:avLst/>
              <a:gdLst/>
              <a:ahLst/>
              <a:cxnLst>
                <a:cxn ang="0">
                  <a:pos x="75" y="590"/>
                </a:cxn>
                <a:cxn ang="0">
                  <a:pos x="82" y="546"/>
                </a:cxn>
                <a:cxn ang="0">
                  <a:pos x="230" y="565"/>
                </a:cxn>
                <a:cxn ang="0">
                  <a:pos x="224" y="543"/>
                </a:cxn>
                <a:cxn ang="0">
                  <a:pos x="545" y="573"/>
                </a:cxn>
                <a:cxn ang="0">
                  <a:pos x="593" y="55"/>
                </a:cxn>
                <a:cxn ang="0">
                  <a:pos x="342" y="33"/>
                </a:cxn>
                <a:cxn ang="0">
                  <a:pos x="86" y="0"/>
                </a:cxn>
                <a:cxn ang="0">
                  <a:pos x="0" y="580"/>
                </a:cxn>
                <a:cxn ang="0">
                  <a:pos x="75" y="590"/>
                </a:cxn>
                <a:cxn ang="0">
                  <a:pos x="75" y="590"/>
                </a:cxn>
              </a:cxnLst>
              <a:rect l="0" t="0" r="r" b="b"/>
              <a:pathLst>
                <a:path w="593" h="590">
                  <a:moveTo>
                    <a:pt x="75" y="590"/>
                  </a:moveTo>
                  <a:lnTo>
                    <a:pt x="82" y="546"/>
                  </a:lnTo>
                  <a:lnTo>
                    <a:pt x="230" y="565"/>
                  </a:lnTo>
                  <a:lnTo>
                    <a:pt x="224" y="543"/>
                  </a:lnTo>
                  <a:lnTo>
                    <a:pt x="545" y="573"/>
                  </a:lnTo>
                  <a:lnTo>
                    <a:pt x="593" y="55"/>
                  </a:lnTo>
                  <a:lnTo>
                    <a:pt x="342" y="33"/>
                  </a:lnTo>
                  <a:lnTo>
                    <a:pt x="86" y="0"/>
                  </a:lnTo>
                  <a:lnTo>
                    <a:pt x="0" y="580"/>
                  </a:lnTo>
                  <a:lnTo>
                    <a:pt x="75" y="590"/>
                  </a:lnTo>
                  <a:lnTo>
                    <a:pt x="75" y="59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4" name="Freeform 74"/>
            <p:cNvSpPr>
              <a:spLocks/>
            </p:cNvSpPr>
            <p:nvPr/>
          </p:nvSpPr>
          <p:spPr bwMode="auto">
            <a:xfrm>
              <a:off x="4242" y="2811"/>
              <a:ext cx="662" cy="823"/>
            </a:xfrm>
            <a:custGeom>
              <a:avLst/>
              <a:gdLst/>
              <a:ahLst/>
              <a:cxnLst>
                <a:cxn ang="0">
                  <a:pos x="0" y="434"/>
                </a:cxn>
                <a:cxn ang="0">
                  <a:pos x="321" y="464"/>
                </a:cxn>
                <a:cxn ang="0">
                  <a:pos x="365" y="0"/>
                </a:cxn>
                <a:cxn ang="0">
                  <a:pos x="620" y="15"/>
                </a:cxn>
                <a:cxn ang="0">
                  <a:pos x="611" y="214"/>
                </a:cxn>
                <a:cxn ang="0">
                  <a:pos x="636" y="235"/>
                </a:cxn>
                <a:cxn ang="0">
                  <a:pos x="660" y="235"/>
                </a:cxn>
                <a:cxn ang="0">
                  <a:pos x="679" y="254"/>
                </a:cxn>
                <a:cxn ang="0">
                  <a:pos x="717" y="263"/>
                </a:cxn>
                <a:cxn ang="0">
                  <a:pos x="795" y="296"/>
                </a:cxn>
                <a:cxn ang="0">
                  <a:pos x="808" y="282"/>
                </a:cxn>
                <a:cxn ang="0">
                  <a:pos x="858" y="311"/>
                </a:cxn>
                <a:cxn ang="0">
                  <a:pos x="924" y="310"/>
                </a:cxn>
                <a:cxn ang="0">
                  <a:pos x="970" y="296"/>
                </a:cxn>
                <a:cxn ang="0">
                  <a:pos x="1033" y="285"/>
                </a:cxn>
                <a:cxn ang="0">
                  <a:pos x="1090" y="315"/>
                </a:cxn>
                <a:cxn ang="0">
                  <a:pos x="1099" y="326"/>
                </a:cxn>
                <a:cxn ang="0">
                  <a:pos x="1130" y="326"/>
                </a:cxn>
                <a:cxn ang="0">
                  <a:pos x="1136" y="490"/>
                </a:cxn>
                <a:cxn ang="0">
                  <a:pos x="1180" y="571"/>
                </a:cxn>
                <a:cxn ang="0">
                  <a:pos x="1164" y="634"/>
                </a:cxn>
                <a:cxn ang="0">
                  <a:pos x="1166" y="687"/>
                </a:cxn>
                <a:cxn ang="0">
                  <a:pos x="1147" y="713"/>
                </a:cxn>
                <a:cxn ang="0">
                  <a:pos x="1155" y="722"/>
                </a:cxn>
                <a:cxn ang="0">
                  <a:pos x="1106" y="737"/>
                </a:cxn>
                <a:cxn ang="0">
                  <a:pos x="1068" y="741"/>
                </a:cxn>
                <a:cxn ang="0">
                  <a:pos x="1075" y="713"/>
                </a:cxn>
                <a:cxn ang="0">
                  <a:pos x="1055" y="729"/>
                </a:cxn>
                <a:cxn ang="0">
                  <a:pos x="1056" y="762"/>
                </a:cxn>
                <a:cxn ang="0">
                  <a:pos x="1030" y="796"/>
                </a:cxn>
                <a:cxn ang="0">
                  <a:pos x="890" y="866"/>
                </a:cxn>
                <a:cxn ang="0">
                  <a:pos x="846" y="912"/>
                </a:cxn>
                <a:cxn ang="0">
                  <a:pos x="805" y="1010"/>
                </a:cxn>
                <a:cxn ang="0">
                  <a:pos x="839" y="1111"/>
                </a:cxn>
                <a:cxn ang="0">
                  <a:pos x="807" y="1111"/>
                </a:cxn>
                <a:cxn ang="0">
                  <a:pos x="655" y="1058"/>
                </a:cxn>
                <a:cxn ang="0">
                  <a:pos x="639" y="1014"/>
                </a:cxn>
                <a:cxn ang="0">
                  <a:pos x="623" y="995"/>
                </a:cxn>
                <a:cxn ang="0">
                  <a:pos x="619" y="936"/>
                </a:cxn>
                <a:cxn ang="0">
                  <a:pos x="589" y="916"/>
                </a:cxn>
                <a:cxn ang="0">
                  <a:pos x="509" y="760"/>
                </a:cxn>
                <a:cxn ang="0">
                  <a:pos x="469" y="731"/>
                </a:cxn>
                <a:cxn ang="0">
                  <a:pos x="457" y="706"/>
                </a:cxn>
                <a:cxn ang="0">
                  <a:pos x="338" y="700"/>
                </a:cxn>
                <a:cxn ang="0">
                  <a:pos x="275" y="774"/>
                </a:cxn>
                <a:cxn ang="0">
                  <a:pos x="168" y="697"/>
                </a:cxn>
                <a:cxn ang="0">
                  <a:pos x="136" y="591"/>
                </a:cxn>
                <a:cxn ang="0">
                  <a:pos x="33" y="493"/>
                </a:cxn>
                <a:cxn ang="0">
                  <a:pos x="21" y="461"/>
                </a:cxn>
                <a:cxn ang="0">
                  <a:pos x="6" y="456"/>
                </a:cxn>
                <a:cxn ang="0">
                  <a:pos x="0" y="434"/>
                </a:cxn>
                <a:cxn ang="0">
                  <a:pos x="0" y="434"/>
                </a:cxn>
              </a:cxnLst>
              <a:rect l="0" t="0" r="r" b="b"/>
              <a:pathLst>
                <a:path w="1180" h="1111">
                  <a:moveTo>
                    <a:pt x="0" y="434"/>
                  </a:moveTo>
                  <a:lnTo>
                    <a:pt x="321" y="464"/>
                  </a:lnTo>
                  <a:lnTo>
                    <a:pt x="365" y="0"/>
                  </a:lnTo>
                  <a:lnTo>
                    <a:pt x="620" y="15"/>
                  </a:lnTo>
                  <a:lnTo>
                    <a:pt x="611" y="214"/>
                  </a:lnTo>
                  <a:lnTo>
                    <a:pt x="636" y="235"/>
                  </a:lnTo>
                  <a:lnTo>
                    <a:pt x="660" y="235"/>
                  </a:lnTo>
                  <a:lnTo>
                    <a:pt x="679" y="254"/>
                  </a:lnTo>
                  <a:lnTo>
                    <a:pt x="717" y="263"/>
                  </a:lnTo>
                  <a:lnTo>
                    <a:pt x="795" y="296"/>
                  </a:lnTo>
                  <a:lnTo>
                    <a:pt x="808" y="282"/>
                  </a:lnTo>
                  <a:lnTo>
                    <a:pt x="858" y="311"/>
                  </a:lnTo>
                  <a:lnTo>
                    <a:pt x="924" y="310"/>
                  </a:lnTo>
                  <a:lnTo>
                    <a:pt x="970" y="296"/>
                  </a:lnTo>
                  <a:lnTo>
                    <a:pt x="1033" y="285"/>
                  </a:lnTo>
                  <a:lnTo>
                    <a:pt x="1090" y="315"/>
                  </a:lnTo>
                  <a:lnTo>
                    <a:pt x="1099" y="326"/>
                  </a:lnTo>
                  <a:lnTo>
                    <a:pt x="1130" y="326"/>
                  </a:lnTo>
                  <a:lnTo>
                    <a:pt x="1136" y="490"/>
                  </a:lnTo>
                  <a:lnTo>
                    <a:pt x="1180" y="571"/>
                  </a:lnTo>
                  <a:lnTo>
                    <a:pt x="1164" y="634"/>
                  </a:lnTo>
                  <a:lnTo>
                    <a:pt x="1166" y="687"/>
                  </a:lnTo>
                  <a:lnTo>
                    <a:pt x="1147" y="713"/>
                  </a:lnTo>
                  <a:lnTo>
                    <a:pt x="1155" y="722"/>
                  </a:lnTo>
                  <a:lnTo>
                    <a:pt x="1106" y="737"/>
                  </a:lnTo>
                  <a:lnTo>
                    <a:pt x="1068" y="741"/>
                  </a:lnTo>
                  <a:lnTo>
                    <a:pt x="1075" y="713"/>
                  </a:lnTo>
                  <a:lnTo>
                    <a:pt x="1055" y="729"/>
                  </a:lnTo>
                  <a:lnTo>
                    <a:pt x="1056" y="762"/>
                  </a:lnTo>
                  <a:lnTo>
                    <a:pt x="1030" y="796"/>
                  </a:lnTo>
                  <a:lnTo>
                    <a:pt x="890" y="866"/>
                  </a:lnTo>
                  <a:lnTo>
                    <a:pt x="846" y="912"/>
                  </a:lnTo>
                  <a:lnTo>
                    <a:pt x="805" y="1010"/>
                  </a:lnTo>
                  <a:lnTo>
                    <a:pt x="839" y="1111"/>
                  </a:lnTo>
                  <a:lnTo>
                    <a:pt x="807" y="1111"/>
                  </a:lnTo>
                  <a:lnTo>
                    <a:pt x="655" y="1058"/>
                  </a:lnTo>
                  <a:lnTo>
                    <a:pt x="639" y="1014"/>
                  </a:lnTo>
                  <a:lnTo>
                    <a:pt x="623" y="995"/>
                  </a:lnTo>
                  <a:lnTo>
                    <a:pt x="619" y="936"/>
                  </a:lnTo>
                  <a:lnTo>
                    <a:pt x="589" y="916"/>
                  </a:lnTo>
                  <a:lnTo>
                    <a:pt x="509" y="760"/>
                  </a:lnTo>
                  <a:lnTo>
                    <a:pt x="469" y="731"/>
                  </a:lnTo>
                  <a:lnTo>
                    <a:pt x="457" y="706"/>
                  </a:lnTo>
                  <a:lnTo>
                    <a:pt x="338" y="700"/>
                  </a:lnTo>
                  <a:lnTo>
                    <a:pt x="275" y="774"/>
                  </a:lnTo>
                  <a:lnTo>
                    <a:pt x="168" y="697"/>
                  </a:lnTo>
                  <a:lnTo>
                    <a:pt x="136" y="591"/>
                  </a:lnTo>
                  <a:lnTo>
                    <a:pt x="33" y="493"/>
                  </a:lnTo>
                  <a:lnTo>
                    <a:pt x="21" y="461"/>
                  </a:lnTo>
                  <a:lnTo>
                    <a:pt x="6" y="456"/>
                  </a:lnTo>
                  <a:lnTo>
                    <a:pt x="0" y="434"/>
                  </a:lnTo>
                  <a:lnTo>
                    <a:pt x="0" y="434"/>
                  </a:lnTo>
                  <a:close/>
                </a:path>
              </a:pathLst>
            </a:custGeom>
            <a:solidFill>
              <a:srgbClr val="FF00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5" name="Freeform 75"/>
            <p:cNvSpPr>
              <a:spLocks/>
            </p:cNvSpPr>
            <p:nvPr/>
          </p:nvSpPr>
          <p:spPr bwMode="auto">
            <a:xfrm>
              <a:off x="4449" y="1848"/>
              <a:ext cx="312" cy="253"/>
            </a:xfrm>
            <a:custGeom>
              <a:avLst/>
              <a:gdLst/>
              <a:ahLst/>
              <a:cxnLst>
                <a:cxn ang="0">
                  <a:pos x="29" y="0"/>
                </a:cxn>
                <a:cxn ang="0">
                  <a:pos x="512" y="25"/>
                </a:cxn>
                <a:cxn ang="0">
                  <a:pos x="515" y="110"/>
                </a:cxn>
                <a:cxn ang="0">
                  <a:pos x="537" y="181"/>
                </a:cxn>
                <a:cxn ang="0">
                  <a:pos x="540" y="269"/>
                </a:cxn>
                <a:cxn ang="0">
                  <a:pos x="555" y="341"/>
                </a:cxn>
                <a:cxn ang="0">
                  <a:pos x="262" y="332"/>
                </a:cxn>
                <a:cxn ang="0">
                  <a:pos x="0" y="313"/>
                </a:cxn>
                <a:cxn ang="0">
                  <a:pos x="29" y="0"/>
                </a:cxn>
                <a:cxn ang="0">
                  <a:pos x="29" y="0"/>
                </a:cxn>
              </a:cxnLst>
              <a:rect l="0" t="0" r="r" b="b"/>
              <a:pathLst>
                <a:path w="555" h="341">
                  <a:moveTo>
                    <a:pt x="29" y="0"/>
                  </a:moveTo>
                  <a:lnTo>
                    <a:pt x="512" y="25"/>
                  </a:lnTo>
                  <a:lnTo>
                    <a:pt x="515" y="110"/>
                  </a:lnTo>
                  <a:lnTo>
                    <a:pt x="537" y="181"/>
                  </a:lnTo>
                  <a:lnTo>
                    <a:pt x="540" y="269"/>
                  </a:lnTo>
                  <a:lnTo>
                    <a:pt x="555" y="341"/>
                  </a:lnTo>
                  <a:lnTo>
                    <a:pt x="262" y="332"/>
                  </a:lnTo>
                  <a:lnTo>
                    <a:pt x="0" y="313"/>
                  </a:lnTo>
                  <a:lnTo>
                    <a:pt x="29" y="0"/>
                  </a:lnTo>
                  <a:lnTo>
                    <a:pt x="29" y="0"/>
                  </a:lnTo>
                  <a:close/>
                </a:path>
              </a:pathLst>
            </a:custGeom>
            <a:solidFill>
              <a:srgbClr val="FF99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6" name="Freeform 76"/>
            <p:cNvSpPr>
              <a:spLocks/>
            </p:cNvSpPr>
            <p:nvPr/>
          </p:nvSpPr>
          <p:spPr bwMode="auto">
            <a:xfrm>
              <a:off x="4432" y="2080"/>
              <a:ext cx="334" cy="287"/>
            </a:xfrm>
            <a:custGeom>
              <a:avLst/>
              <a:gdLst/>
              <a:ahLst/>
              <a:cxnLst>
                <a:cxn ang="0">
                  <a:pos x="30" y="0"/>
                </a:cxn>
                <a:cxn ang="0">
                  <a:pos x="292" y="19"/>
                </a:cxn>
                <a:cxn ang="0">
                  <a:pos x="585" y="28"/>
                </a:cxn>
                <a:cxn ang="0">
                  <a:pos x="566" y="64"/>
                </a:cxn>
                <a:cxn ang="0">
                  <a:pos x="594" y="91"/>
                </a:cxn>
                <a:cxn ang="0">
                  <a:pos x="592" y="282"/>
                </a:cxn>
                <a:cxn ang="0">
                  <a:pos x="580" y="280"/>
                </a:cxn>
                <a:cxn ang="0">
                  <a:pos x="582" y="305"/>
                </a:cxn>
                <a:cxn ang="0">
                  <a:pos x="591" y="324"/>
                </a:cxn>
                <a:cxn ang="0">
                  <a:pos x="585" y="342"/>
                </a:cxn>
                <a:cxn ang="0">
                  <a:pos x="591" y="387"/>
                </a:cxn>
                <a:cxn ang="0">
                  <a:pos x="577" y="383"/>
                </a:cxn>
                <a:cxn ang="0">
                  <a:pos x="563" y="365"/>
                </a:cxn>
                <a:cxn ang="0">
                  <a:pos x="510" y="348"/>
                </a:cxn>
                <a:cxn ang="0">
                  <a:pos x="458" y="351"/>
                </a:cxn>
                <a:cxn ang="0">
                  <a:pos x="429" y="329"/>
                </a:cxn>
                <a:cxn ang="0">
                  <a:pos x="0" y="304"/>
                </a:cxn>
                <a:cxn ang="0">
                  <a:pos x="30" y="0"/>
                </a:cxn>
                <a:cxn ang="0">
                  <a:pos x="30" y="0"/>
                </a:cxn>
              </a:cxnLst>
              <a:rect l="0" t="0" r="r" b="b"/>
              <a:pathLst>
                <a:path w="594" h="387">
                  <a:moveTo>
                    <a:pt x="30" y="0"/>
                  </a:moveTo>
                  <a:lnTo>
                    <a:pt x="292" y="19"/>
                  </a:lnTo>
                  <a:lnTo>
                    <a:pt x="585" y="28"/>
                  </a:lnTo>
                  <a:lnTo>
                    <a:pt x="566" y="64"/>
                  </a:lnTo>
                  <a:lnTo>
                    <a:pt x="594" y="91"/>
                  </a:lnTo>
                  <a:lnTo>
                    <a:pt x="592" y="282"/>
                  </a:lnTo>
                  <a:lnTo>
                    <a:pt x="580" y="280"/>
                  </a:lnTo>
                  <a:lnTo>
                    <a:pt x="582" y="305"/>
                  </a:lnTo>
                  <a:lnTo>
                    <a:pt x="591" y="324"/>
                  </a:lnTo>
                  <a:lnTo>
                    <a:pt x="585" y="342"/>
                  </a:lnTo>
                  <a:lnTo>
                    <a:pt x="591" y="387"/>
                  </a:lnTo>
                  <a:lnTo>
                    <a:pt x="577" y="383"/>
                  </a:lnTo>
                  <a:lnTo>
                    <a:pt x="563" y="365"/>
                  </a:lnTo>
                  <a:lnTo>
                    <a:pt x="510" y="348"/>
                  </a:lnTo>
                  <a:lnTo>
                    <a:pt x="458" y="351"/>
                  </a:lnTo>
                  <a:lnTo>
                    <a:pt x="429" y="329"/>
                  </a:lnTo>
                  <a:lnTo>
                    <a:pt x="0" y="304"/>
                  </a:lnTo>
                  <a:lnTo>
                    <a:pt x="30" y="0"/>
                  </a:lnTo>
                  <a:lnTo>
                    <a:pt x="30" y="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7" name="Freeform 77"/>
            <p:cNvSpPr>
              <a:spLocks/>
            </p:cNvSpPr>
            <p:nvPr/>
          </p:nvSpPr>
          <p:spPr bwMode="auto">
            <a:xfrm>
              <a:off x="4421" y="2304"/>
              <a:ext cx="392" cy="252"/>
            </a:xfrm>
            <a:custGeom>
              <a:avLst/>
              <a:gdLst/>
              <a:ahLst/>
              <a:cxnLst>
                <a:cxn ang="0">
                  <a:pos x="19" y="0"/>
                </a:cxn>
                <a:cxn ang="0">
                  <a:pos x="448" y="25"/>
                </a:cxn>
                <a:cxn ang="0">
                  <a:pos x="477" y="47"/>
                </a:cxn>
                <a:cxn ang="0">
                  <a:pos x="529" y="44"/>
                </a:cxn>
                <a:cxn ang="0">
                  <a:pos x="582" y="61"/>
                </a:cxn>
                <a:cxn ang="0">
                  <a:pos x="596" y="79"/>
                </a:cxn>
                <a:cxn ang="0">
                  <a:pos x="610" y="83"/>
                </a:cxn>
                <a:cxn ang="0">
                  <a:pos x="633" y="148"/>
                </a:cxn>
                <a:cxn ang="0">
                  <a:pos x="633" y="167"/>
                </a:cxn>
                <a:cxn ang="0">
                  <a:pos x="649" y="198"/>
                </a:cxn>
                <a:cxn ang="0">
                  <a:pos x="657" y="246"/>
                </a:cxn>
                <a:cxn ang="0">
                  <a:pos x="652" y="261"/>
                </a:cxn>
                <a:cxn ang="0">
                  <a:pos x="662" y="277"/>
                </a:cxn>
                <a:cxn ang="0">
                  <a:pos x="696" y="339"/>
                </a:cxn>
                <a:cxn ang="0">
                  <a:pos x="386" y="336"/>
                </a:cxn>
                <a:cxn ang="0">
                  <a:pos x="153" y="323"/>
                </a:cxn>
                <a:cxn ang="0">
                  <a:pos x="159" y="220"/>
                </a:cxn>
                <a:cxn ang="0">
                  <a:pos x="0" y="207"/>
                </a:cxn>
                <a:cxn ang="0">
                  <a:pos x="19" y="0"/>
                </a:cxn>
                <a:cxn ang="0">
                  <a:pos x="19" y="0"/>
                </a:cxn>
              </a:cxnLst>
              <a:rect l="0" t="0" r="r" b="b"/>
              <a:pathLst>
                <a:path w="696" h="339">
                  <a:moveTo>
                    <a:pt x="19" y="0"/>
                  </a:moveTo>
                  <a:lnTo>
                    <a:pt x="448" y="25"/>
                  </a:lnTo>
                  <a:lnTo>
                    <a:pt x="477" y="47"/>
                  </a:lnTo>
                  <a:lnTo>
                    <a:pt x="529" y="44"/>
                  </a:lnTo>
                  <a:lnTo>
                    <a:pt x="582" y="61"/>
                  </a:lnTo>
                  <a:lnTo>
                    <a:pt x="596" y="79"/>
                  </a:lnTo>
                  <a:lnTo>
                    <a:pt x="610" y="83"/>
                  </a:lnTo>
                  <a:lnTo>
                    <a:pt x="633" y="148"/>
                  </a:lnTo>
                  <a:lnTo>
                    <a:pt x="633" y="167"/>
                  </a:lnTo>
                  <a:lnTo>
                    <a:pt x="649" y="198"/>
                  </a:lnTo>
                  <a:lnTo>
                    <a:pt x="657" y="246"/>
                  </a:lnTo>
                  <a:lnTo>
                    <a:pt x="652" y="261"/>
                  </a:lnTo>
                  <a:lnTo>
                    <a:pt x="662" y="277"/>
                  </a:lnTo>
                  <a:lnTo>
                    <a:pt x="696" y="339"/>
                  </a:lnTo>
                  <a:lnTo>
                    <a:pt x="386" y="336"/>
                  </a:lnTo>
                  <a:lnTo>
                    <a:pt x="153" y="323"/>
                  </a:lnTo>
                  <a:lnTo>
                    <a:pt x="159" y="220"/>
                  </a:lnTo>
                  <a:lnTo>
                    <a:pt x="0" y="207"/>
                  </a:lnTo>
                  <a:lnTo>
                    <a:pt x="19" y="0"/>
                  </a:lnTo>
                  <a:lnTo>
                    <a:pt x="19" y="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8" name="Freeform 78"/>
            <p:cNvSpPr>
              <a:spLocks/>
            </p:cNvSpPr>
            <p:nvPr/>
          </p:nvSpPr>
          <p:spPr bwMode="auto">
            <a:xfrm>
              <a:off x="4495" y="2544"/>
              <a:ext cx="353" cy="244"/>
            </a:xfrm>
            <a:custGeom>
              <a:avLst/>
              <a:gdLst/>
              <a:ahLst/>
              <a:cxnLst>
                <a:cxn ang="0">
                  <a:pos x="22" y="0"/>
                </a:cxn>
                <a:cxn ang="0">
                  <a:pos x="255" y="13"/>
                </a:cxn>
                <a:cxn ang="0">
                  <a:pos x="565" y="16"/>
                </a:cxn>
                <a:cxn ang="0">
                  <a:pos x="583" y="31"/>
                </a:cxn>
                <a:cxn ang="0">
                  <a:pos x="592" y="28"/>
                </a:cxn>
                <a:cxn ang="0">
                  <a:pos x="603" y="44"/>
                </a:cxn>
                <a:cxn ang="0">
                  <a:pos x="593" y="44"/>
                </a:cxn>
                <a:cxn ang="0">
                  <a:pos x="583" y="66"/>
                </a:cxn>
                <a:cxn ang="0">
                  <a:pos x="608" y="101"/>
                </a:cxn>
                <a:cxn ang="0">
                  <a:pos x="627" y="105"/>
                </a:cxn>
                <a:cxn ang="0">
                  <a:pos x="624" y="327"/>
                </a:cxn>
                <a:cxn ang="0">
                  <a:pos x="358" y="329"/>
                </a:cxn>
                <a:cxn ang="0">
                  <a:pos x="0" y="312"/>
                </a:cxn>
                <a:cxn ang="0">
                  <a:pos x="22" y="0"/>
                </a:cxn>
                <a:cxn ang="0">
                  <a:pos x="22" y="0"/>
                </a:cxn>
              </a:cxnLst>
              <a:rect l="0" t="0" r="r" b="b"/>
              <a:pathLst>
                <a:path w="627" h="329">
                  <a:moveTo>
                    <a:pt x="22" y="0"/>
                  </a:moveTo>
                  <a:lnTo>
                    <a:pt x="255" y="13"/>
                  </a:lnTo>
                  <a:lnTo>
                    <a:pt x="565" y="16"/>
                  </a:lnTo>
                  <a:lnTo>
                    <a:pt x="583" y="31"/>
                  </a:lnTo>
                  <a:lnTo>
                    <a:pt x="592" y="28"/>
                  </a:lnTo>
                  <a:lnTo>
                    <a:pt x="603" y="44"/>
                  </a:lnTo>
                  <a:lnTo>
                    <a:pt x="593" y="44"/>
                  </a:lnTo>
                  <a:lnTo>
                    <a:pt x="583" y="66"/>
                  </a:lnTo>
                  <a:lnTo>
                    <a:pt x="608" y="101"/>
                  </a:lnTo>
                  <a:lnTo>
                    <a:pt x="627" y="105"/>
                  </a:lnTo>
                  <a:lnTo>
                    <a:pt x="624" y="327"/>
                  </a:lnTo>
                  <a:lnTo>
                    <a:pt x="358" y="329"/>
                  </a:lnTo>
                  <a:lnTo>
                    <a:pt x="0" y="312"/>
                  </a:lnTo>
                  <a:lnTo>
                    <a:pt x="22" y="0"/>
                  </a:lnTo>
                  <a:lnTo>
                    <a:pt x="22" y="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79" name="Freeform 79"/>
            <p:cNvSpPr>
              <a:spLocks/>
            </p:cNvSpPr>
            <p:nvPr/>
          </p:nvSpPr>
          <p:spPr bwMode="auto">
            <a:xfrm>
              <a:off x="4447" y="2771"/>
              <a:ext cx="410" cy="274"/>
            </a:xfrm>
            <a:custGeom>
              <a:avLst/>
              <a:gdLst/>
              <a:ahLst/>
              <a:cxnLst>
                <a:cxn ang="0">
                  <a:pos x="4" y="0"/>
                </a:cxn>
                <a:cxn ang="0">
                  <a:pos x="85" y="5"/>
                </a:cxn>
                <a:cxn ang="0">
                  <a:pos x="443" y="22"/>
                </a:cxn>
                <a:cxn ang="0">
                  <a:pos x="709" y="20"/>
                </a:cxn>
                <a:cxn ang="0">
                  <a:pos x="712" y="74"/>
                </a:cxn>
                <a:cxn ang="0">
                  <a:pos x="728" y="190"/>
                </a:cxn>
                <a:cxn ang="0">
                  <a:pos x="725" y="369"/>
                </a:cxn>
                <a:cxn ang="0">
                  <a:pos x="668" y="339"/>
                </a:cxn>
                <a:cxn ang="0">
                  <a:pos x="605" y="350"/>
                </a:cxn>
                <a:cxn ang="0">
                  <a:pos x="559" y="364"/>
                </a:cxn>
                <a:cxn ang="0">
                  <a:pos x="493" y="365"/>
                </a:cxn>
                <a:cxn ang="0">
                  <a:pos x="443" y="336"/>
                </a:cxn>
                <a:cxn ang="0">
                  <a:pos x="430" y="350"/>
                </a:cxn>
                <a:cxn ang="0">
                  <a:pos x="352" y="317"/>
                </a:cxn>
                <a:cxn ang="0">
                  <a:pos x="314" y="308"/>
                </a:cxn>
                <a:cxn ang="0">
                  <a:pos x="295" y="290"/>
                </a:cxn>
                <a:cxn ang="0">
                  <a:pos x="271" y="289"/>
                </a:cxn>
                <a:cxn ang="0">
                  <a:pos x="246" y="268"/>
                </a:cxn>
                <a:cxn ang="0">
                  <a:pos x="255" y="69"/>
                </a:cxn>
                <a:cxn ang="0">
                  <a:pos x="0" y="54"/>
                </a:cxn>
                <a:cxn ang="0">
                  <a:pos x="4" y="0"/>
                </a:cxn>
                <a:cxn ang="0">
                  <a:pos x="4" y="0"/>
                </a:cxn>
              </a:cxnLst>
              <a:rect l="0" t="0" r="r" b="b"/>
              <a:pathLst>
                <a:path w="728" h="369">
                  <a:moveTo>
                    <a:pt x="4" y="0"/>
                  </a:moveTo>
                  <a:lnTo>
                    <a:pt x="85" y="5"/>
                  </a:lnTo>
                  <a:lnTo>
                    <a:pt x="443" y="22"/>
                  </a:lnTo>
                  <a:lnTo>
                    <a:pt x="709" y="20"/>
                  </a:lnTo>
                  <a:lnTo>
                    <a:pt x="712" y="74"/>
                  </a:lnTo>
                  <a:lnTo>
                    <a:pt x="728" y="190"/>
                  </a:lnTo>
                  <a:lnTo>
                    <a:pt x="725" y="369"/>
                  </a:lnTo>
                  <a:lnTo>
                    <a:pt x="668" y="339"/>
                  </a:lnTo>
                  <a:lnTo>
                    <a:pt x="605" y="350"/>
                  </a:lnTo>
                  <a:lnTo>
                    <a:pt x="559" y="364"/>
                  </a:lnTo>
                  <a:lnTo>
                    <a:pt x="493" y="365"/>
                  </a:lnTo>
                  <a:lnTo>
                    <a:pt x="443" y="336"/>
                  </a:lnTo>
                  <a:lnTo>
                    <a:pt x="430" y="350"/>
                  </a:lnTo>
                  <a:lnTo>
                    <a:pt x="352" y="317"/>
                  </a:lnTo>
                  <a:lnTo>
                    <a:pt x="314" y="308"/>
                  </a:lnTo>
                  <a:lnTo>
                    <a:pt x="295" y="290"/>
                  </a:lnTo>
                  <a:lnTo>
                    <a:pt x="271" y="289"/>
                  </a:lnTo>
                  <a:lnTo>
                    <a:pt x="246" y="268"/>
                  </a:lnTo>
                  <a:lnTo>
                    <a:pt x="255" y="69"/>
                  </a:lnTo>
                  <a:lnTo>
                    <a:pt x="0" y="54"/>
                  </a:lnTo>
                  <a:lnTo>
                    <a:pt x="4" y="0"/>
                  </a:lnTo>
                  <a:lnTo>
                    <a:pt x="4" y="0"/>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0" name="Freeform 80"/>
            <p:cNvSpPr>
              <a:spLocks/>
            </p:cNvSpPr>
            <p:nvPr/>
          </p:nvSpPr>
          <p:spPr bwMode="auto">
            <a:xfrm>
              <a:off x="4737" y="1846"/>
              <a:ext cx="309" cy="443"/>
            </a:xfrm>
            <a:custGeom>
              <a:avLst/>
              <a:gdLst/>
              <a:ahLst/>
              <a:cxnLst>
                <a:cxn ang="0">
                  <a:pos x="3" y="113"/>
                </a:cxn>
                <a:cxn ang="0">
                  <a:pos x="25" y="184"/>
                </a:cxn>
                <a:cxn ang="0">
                  <a:pos x="28" y="272"/>
                </a:cxn>
                <a:cxn ang="0">
                  <a:pos x="43" y="344"/>
                </a:cxn>
                <a:cxn ang="0">
                  <a:pos x="24" y="380"/>
                </a:cxn>
                <a:cxn ang="0">
                  <a:pos x="52" y="407"/>
                </a:cxn>
                <a:cxn ang="0">
                  <a:pos x="50" y="598"/>
                </a:cxn>
                <a:cxn ang="0">
                  <a:pos x="451" y="590"/>
                </a:cxn>
                <a:cxn ang="0">
                  <a:pos x="445" y="552"/>
                </a:cxn>
                <a:cxn ang="0">
                  <a:pos x="401" y="520"/>
                </a:cxn>
                <a:cxn ang="0">
                  <a:pos x="380" y="496"/>
                </a:cxn>
                <a:cxn ang="0">
                  <a:pos x="326" y="463"/>
                </a:cxn>
                <a:cxn ang="0">
                  <a:pos x="328" y="408"/>
                </a:cxn>
                <a:cxn ang="0">
                  <a:pos x="316" y="372"/>
                </a:cxn>
                <a:cxn ang="0">
                  <a:pos x="360" y="319"/>
                </a:cxn>
                <a:cxn ang="0">
                  <a:pos x="357" y="266"/>
                </a:cxn>
                <a:cxn ang="0">
                  <a:pos x="430" y="212"/>
                </a:cxn>
                <a:cxn ang="0">
                  <a:pos x="448" y="181"/>
                </a:cxn>
                <a:cxn ang="0">
                  <a:pos x="549" y="128"/>
                </a:cxn>
                <a:cxn ang="0">
                  <a:pos x="504" y="109"/>
                </a:cxn>
                <a:cxn ang="0">
                  <a:pos x="464" y="113"/>
                </a:cxn>
                <a:cxn ang="0">
                  <a:pos x="455" y="99"/>
                </a:cxn>
                <a:cxn ang="0">
                  <a:pos x="382" y="97"/>
                </a:cxn>
                <a:cxn ang="0">
                  <a:pos x="333" y="82"/>
                </a:cxn>
                <a:cxn ang="0">
                  <a:pos x="232" y="72"/>
                </a:cxn>
                <a:cxn ang="0">
                  <a:pos x="217" y="55"/>
                </a:cxn>
                <a:cxn ang="0">
                  <a:pos x="176" y="38"/>
                </a:cxn>
                <a:cxn ang="0">
                  <a:pos x="169" y="0"/>
                </a:cxn>
                <a:cxn ang="0">
                  <a:pos x="144" y="0"/>
                </a:cxn>
                <a:cxn ang="0">
                  <a:pos x="144" y="28"/>
                </a:cxn>
                <a:cxn ang="0">
                  <a:pos x="0" y="28"/>
                </a:cxn>
                <a:cxn ang="0">
                  <a:pos x="3" y="113"/>
                </a:cxn>
                <a:cxn ang="0">
                  <a:pos x="3" y="113"/>
                </a:cxn>
              </a:cxnLst>
              <a:rect l="0" t="0" r="r" b="b"/>
              <a:pathLst>
                <a:path w="549" h="598">
                  <a:moveTo>
                    <a:pt x="3" y="113"/>
                  </a:moveTo>
                  <a:lnTo>
                    <a:pt x="25" y="184"/>
                  </a:lnTo>
                  <a:lnTo>
                    <a:pt x="28" y="272"/>
                  </a:lnTo>
                  <a:lnTo>
                    <a:pt x="43" y="344"/>
                  </a:lnTo>
                  <a:lnTo>
                    <a:pt x="24" y="380"/>
                  </a:lnTo>
                  <a:lnTo>
                    <a:pt x="52" y="407"/>
                  </a:lnTo>
                  <a:lnTo>
                    <a:pt x="50" y="598"/>
                  </a:lnTo>
                  <a:lnTo>
                    <a:pt x="451" y="590"/>
                  </a:lnTo>
                  <a:lnTo>
                    <a:pt x="445" y="552"/>
                  </a:lnTo>
                  <a:lnTo>
                    <a:pt x="401" y="520"/>
                  </a:lnTo>
                  <a:lnTo>
                    <a:pt x="380" y="496"/>
                  </a:lnTo>
                  <a:lnTo>
                    <a:pt x="326" y="463"/>
                  </a:lnTo>
                  <a:lnTo>
                    <a:pt x="328" y="408"/>
                  </a:lnTo>
                  <a:lnTo>
                    <a:pt x="316" y="372"/>
                  </a:lnTo>
                  <a:lnTo>
                    <a:pt x="360" y="319"/>
                  </a:lnTo>
                  <a:lnTo>
                    <a:pt x="357" y="266"/>
                  </a:lnTo>
                  <a:lnTo>
                    <a:pt x="430" y="212"/>
                  </a:lnTo>
                  <a:lnTo>
                    <a:pt x="448" y="181"/>
                  </a:lnTo>
                  <a:lnTo>
                    <a:pt x="549" y="128"/>
                  </a:lnTo>
                  <a:lnTo>
                    <a:pt x="504" y="109"/>
                  </a:lnTo>
                  <a:lnTo>
                    <a:pt x="464" y="113"/>
                  </a:lnTo>
                  <a:lnTo>
                    <a:pt x="455" y="99"/>
                  </a:lnTo>
                  <a:lnTo>
                    <a:pt x="382" y="97"/>
                  </a:lnTo>
                  <a:lnTo>
                    <a:pt x="333" y="82"/>
                  </a:lnTo>
                  <a:lnTo>
                    <a:pt x="232" y="72"/>
                  </a:lnTo>
                  <a:lnTo>
                    <a:pt x="217" y="55"/>
                  </a:lnTo>
                  <a:lnTo>
                    <a:pt x="176" y="38"/>
                  </a:lnTo>
                  <a:lnTo>
                    <a:pt x="169" y="0"/>
                  </a:lnTo>
                  <a:lnTo>
                    <a:pt x="144" y="0"/>
                  </a:lnTo>
                  <a:lnTo>
                    <a:pt x="144" y="28"/>
                  </a:lnTo>
                  <a:lnTo>
                    <a:pt x="0" y="28"/>
                  </a:lnTo>
                  <a:lnTo>
                    <a:pt x="3" y="113"/>
                  </a:lnTo>
                  <a:lnTo>
                    <a:pt x="3" y="113"/>
                  </a:lnTo>
                  <a:close/>
                </a:path>
              </a:pathLst>
            </a:custGeom>
            <a:solidFill>
              <a:srgbClr val="FF99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1" name="Freeform 81"/>
            <p:cNvSpPr>
              <a:spLocks/>
            </p:cNvSpPr>
            <p:nvPr/>
          </p:nvSpPr>
          <p:spPr bwMode="auto">
            <a:xfrm>
              <a:off x="4759" y="2283"/>
              <a:ext cx="281" cy="238"/>
            </a:xfrm>
            <a:custGeom>
              <a:avLst/>
              <a:gdLst/>
              <a:ahLst/>
              <a:cxnLst>
                <a:cxn ang="0">
                  <a:pos x="2" y="31"/>
                </a:cxn>
                <a:cxn ang="0">
                  <a:pos x="11" y="50"/>
                </a:cxn>
                <a:cxn ang="0">
                  <a:pos x="5" y="68"/>
                </a:cxn>
                <a:cxn ang="0">
                  <a:pos x="11" y="113"/>
                </a:cxn>
                <a:cxn ang="0">
                  <a:pos x="34" y="178"/>
                </a:cxn>
                <a:cxn ang="0">
                  <a:pos x="34" y="197"/>
                </a:cxn>
                <a:cxn ang="0">
                  <a:pos x="50" y="228"/>
                </a:cxn>
                <a:cxn ang="0">
                  <a:pos x="58" y="276"/>
                </a:cxn>
                <a:cxn ang="0">
                  <a:pos x="53" y="291"/>
                </a:cxn>
                <a:cxn ang="0">
                  <a:pos x="63" y="307"/>
                </a:cxn>
                <a:cxn ang="0">
                  <a:pos x="389" y="300"/>
                </a:cxn>
                <a:cxn ang="0">
                  <a:pos x="413" y="325"/>
                </a:cxn>
                <a:cxn ang="0">
                  <a:pos x="447" y="251"/>
                </a:cxn>
                <a:cxn ang="0">
                  <a:pos x="436" y="224"/>
                </a:cxn>
                <a:cxn ang="0">
                  <a:pos x="494" y="180"/>
                </a:cxn>
                <a:cxn ang="0">
                  <a:pos x="504" y="147"/>
                </a:cxn>
                <a:cxn ang="0">
                  <a:pos x="463" y="100"/>
                </a:cxn>
                <a:cxn ang="0">
                  <a:pos x="422" y="52"/>
                </a:cxn>
                <a:cxn ang="0">
                  <a:pos x="413" y="0"/>
                </a:cxn>
                <a:cxn ang="0">
                  <a:pos x="12" y="8"/>
                </a:cxn>
                <a:cxn ang="0">
                  <a:pos x="0" y="6"/>
                </a:cxn>
                <a:cxn ang="0">
                  <a:pos x="2" y="31"/>
                </a:cxn>
                <a:cxn ang="0">
                  <a:pos x="2" y="31"/>
                </a:cxn>
              </a:cxnLst>
              <a:rect l="0" t="0" r="r" b="b"/>
              <a:pathLst>
                <a:path w="504" h="325">
                  <a:moveTo>
                    <a:pt x="2" y="31"/>
                  </a:moveTo>
                  <a:lnTo>
                    <a:pt x="11" y="50"/>
                  </a:lnTo>
                  <a:lnTo>
                    <a:pt x="5" y="68"/>
                  </a:lnTo>
                  <a:lnTo>
                    <a:pt x="11" y="113"/>
                  </a:lnTo>
                  <a:lnTo>
                    <a:pt x="34" y="178"/>
                  </a:lnTo>
                  <a:lnTo>
                    <a:pt x="34" y="197"/>
                  </a:lnTo>
                  <a:lnTo>
                    <a:pt x="50" y="228"/>
                  </a:lnTo>
                  <a:lnTo>
                    <a:pt x="58" y="276"/>
                  </a:lnTo>
                  <a:lnTo>
                    <a:pt x="53" y="291"/>
                  </a:lnTo>
                  <a:lnTo>
                    <a:pt x="63" y="307"/>
                  </a:lnTo>
                  <a:lnTo>
                    <a:pt x="389" y="300"/>
                  </a:lnTo>
                  <a:lnTo>
                    <a:pt x="413" y="325"/>
                  </a:lnTo>
                  <a:lnTo>
                    <a:pt x="447" y="251"/>
                  </a:lnTo>
                  <a:lnTo>
                    <a:pt x="436" y="224"/>
                  </a:lnTo>
                  <a:lnTo>
                    <a:pt x="494" y="180"/>
                  </a:lnTo>
                  <a:lnTo>
                    <a:pt x="504" y="147"/>
                  </a:lnTo>
                  <a:lnTo>
                    <a:pt x="463" y="100"/>
                  </a:lnTo>
                  <a:lnTo>
                    <a:pt x="422" y="52"/>
                  </a:lnTo>
                  <a:lnTo>
                    <a:pt x="413" y="0"/>
                  </a:lnTo>
                  <a:lnTo>
                    <a:pt x="12" y="8"/>
                  </a:lnTo>
                  <a:lnTo>
                    <a:pt x="0" y="6"/>
                  </a:lnTo>
                  <a:lnTo>
                    <a:pt x="2" y="31"/>
                  </a:lnTo>
                  <a:lnTo>
                    <a:pt x="2" y="31"/>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2" name="Freeform 82"/>
            <p:cNvSpPr>
              <a:spLocks/>
            </p:cNvSpPr>
            <p:nvPr/>
          </p:nvSpPr>
          <p:spPr bwMode="auto">
            <a:xfrm>
              <a:off x="4794" y="2505"/>
              <a:ext cx="316" cy="351"/>
            </a:xfrm>
            <a:custGeom>
              <a:avLst/>
              <a:gdLst/>
              <a:ahLst/>
              <a:cxnLst>
                <a:cxn ang="0">
                  <a:pos x="34" y="69"/>
                </a:cxn>
                <a:cxn ang="0">
                  <a:pos x="52" y="84"/>
                </a:cxn>
                <a:cxn ang="0">
                  <a:pos x="61" y="81"/>
                </a:cxn>
                <a:cxn ang="0">
                  <a:pos x="72" y="97"/>
                </a:cxn>
                <a:cxn ang="0">
                  <a:pos x="62" y="97"/>
                </a:cxn>
                <a:cxn ang="0">
                  <a:pos x="52" y="119"/>
                </a:cxn>
                <a:cxn ang="0">
                  <a:pos x="77" y="154"/>
                </a:cxn>
                <a:cxn ang="0">
                  <a:pos x="96" y="158"/>
                </a:cxn>
                <a:cxn ang="0">
                  <a:pos x="93" y="380"/>
                </a:cxn>
                <a:cxn ang="0">
                  <a:pos x="96" y="434"/>
                </a:cxn>
                <a:cxn ang="0">
                  <a:pos x="469" y="423"/>
                </a:cxn>
                <a:cxn ang="0">
                  <a:pos x="473" y="455"/>
                </a:cxn>
                <a:cxn ang="0">
                  <a:pos x="457" y="476"/>
                </a:cxn>
                <a:cxn ang="0">
                  <a:pos x="514" y="473"/>
                </a:cxn>
                <a:cxn ang="0">
                  <a:pos x="525" y="455"/>
                </a:cxn>
                <a:cxn ang="0">
                  <a:pos x="525" y="434"/>
                </a:cxn>
                <a:cxn ang="0">
                  <a:pos x="539" y="420"/>
                </a:cxn>
                <a:cxn ang="0">
                  <a:pos x="542" y="404"/>
                </a:cxn>
                <a:cxn ang="0">
                  <a:pos x="557" y="402"/>
                </a:cxn>
                <a:cxn ang="0">
                  <a:pos x="561" y="370"/>
                </a:cxn>
                <a:cxn ang="0">
                  <a:pos x="541" y="365"/>
                </a:cxn>
                <a:cxn ang="0">
                  <a:pos x="528" y="342"/>
                </a:cxn>
                <a:cxn ang="0">
                  <a:pos x="507" y="285"/>
                </a:cxn>
                <a:cxn ang="0">
                  <a:pos x="484" y="277"/>
                </a:cxn>
                <a:cxn ang="0">
                  <a:pos x="457" y="255"/>
                </a:cxn>
                <a:cxn ang="0">
                  <a:pos x="447" y="226"/>
                </a:cxn>
                <a:cxn ang="0">
                  <a:pos x="463" y="180"/>
                </a:cxn>
                <a:cxn ang="0">
                  <a:pos x="450" y="172"/>
                </a:cxn>
                <a:cxn ang="0">
                  <a:pos x="418" y="172"/>
                </a:cxn>
                <a:cxn ang="0">
                  <a:pos x="410" y="144"/>
                </a:cxn>
                <a:cxn ang="0">
                  <a:pos x="357" y="88"/>
                </a:cxn>
                <a:cxn ang="0">
                  <a:pos x="344" y="42"/>
                </a:cxn>
                <a:cxn ang="0">
                  <a:pos x="350" y="25"/>
                </a:cxn>
                <a:cxn ang="0">
                  <a:pos x="326" y="0"/>
                </a:cxn>
                <a:cxn ang="0">
                  <a:pos x="0" y="7"/>
                </a:cxn>
                <a:cxn ang="0">
                  <a:pos x="34" y="69"/>
                </a:cxn>
                <a:cxn ang="0">
                  <a:pos x="34" y="69"/>
                </a:cxn>
              </a:cxnLst>
              <a:rect l="0" t="0" r="r" b="b"/>
              <a:pathLst>
                <a:path w="561" h="476">
                  <a:moveTo>
                    <a:pt x="34" y="69"/>
                  </a:moveTo>
                  <a:lnTo>
                    <a:pt x="52" y="84"/>
                  </a:lnTo>
                  <a:lnTo>
                    <a:pt x="61" y="81"/>
                  </a:lnTo>
                  <a:lnTo>
                    <a:pt x="72" y="97"/>
                  </a:lnTo>
                  <a:lnTo>
                    <a:pt x="62" y="97"/>
                  </a:lnTo>
                  <a:lnTo>
                    <a:pt x="52" y="119"/>
                  </a:lnTo>
                  <a:lnTo>
                    <a:pt x="77" y="154"/>
                  </a:lnTo>
                  <a:lnTo>
                    <a:pt x="96" y="158"/>
                  </a:lnTo>
                  <a:lnTo>
                    <a:pt x="93" y="380"/>
                  </a:lnTo>
                  <a:lnTo>
                    <a:pt x="96" y="434"/>
                  </a:lnTo>
                  <a:lnTo>
                    <a:pt x="469" y="423"/>
                  </a:lnTo>
                  <a:lnTo>
                    <a:pt x="473" y="455"/>
                  </a:lnTo>
                  <a:lnTo>
                    <a:pt x="457" y="476"/>
                  </a:lnTo>
                  <a:lnTo>
                    <a:pt x="514" y="473"/>
                  </a:lnTo>
                  <a:lnTo>
                    <a:pt x="525" y="455"/>
                  </a:lnTo>
                  <a:lnTo>
                    <a:pt x="525" y="434"/>
                  </a:lnTo>
                  <a:lnTo>
                    <a:pt x="539" y="420"/>
                  </a:lnTo>
                  <a:lnTo>
                    <a:pt x="542" y="404"/>
                  </a:lnTo>
                  <a:lnTo>
                    <a:pt x="557" y="402"/>
                  </a:lnTo>
                  <a:lnTo>
                    <a:pt x="561" y="370"/>
                  </a:lnTo>
                  <a:lnTo>
                    <a:pt x="541" y="365"/>
                  </a:lnTo>
                  <a:lnTo>
                    <a:pt x="528" y="342"/>
                  </a:lnTo>
                  <a:lnTo>
                    <a:pt x="507" y="285"/>
                  </a:lnTo>
                  <a:lnTo>
                    <a:pt x="484" y="277"/>
                  </a:lnTo>
                  <a:lnTo>
                    <a:pt x="457" y="255"/>
                  </a:lnTo>
                  <a:lnTo>
                    <a:pt x="447" y="226"/>
                  </a:lnTo>
                  <a:lnTo>
                    <a:pt x="463" y="180"/>
                  </a:lnTo>
                  <a:lnTo>
                    <a:pt x="450" y="172"/>
                  </a:lnTo>
                  <a:lnTo>
                    <a:pt x="418" y="172"/>
                  </a:lnTo>
                  <a:lnTo>
                    <a:pt x="410" y="144"/>
                  </a:lnTo>
                  <a:lnTo>
                    <a:pt x="357" y="88"/>
                  </a:lnTo>
                  <a:lnTo>
                    <a:pt x="344" y="42"/>
                  </a:lnTo>
                  <a:lnTo>
                    <a:pt x="350" y="25"/>
                  </a:lnTo>
                  <a:lnTo>
                    <a:pt x="326" y="0"/>
                  </a:lnTo>
                  <a:lnTo>
                    <a:pt x="0" y="7"/>
                  </a:lnTo>
                  <a:lnTo>
                    <a:pt x="34" y="69"/>
                  </a:lnTo>
                  <a:lnTo>
                    <a:pt x="34" y="69"/>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3" name="Freeform 83"/>
            <p:cNvSpPr>
              <a:spLocks/>
            </p:cNvSpPr>
            <p:nvPr/>
          </p:nvSpPr>
          <p:spPr bwMode="auto">
            <a:xfrm>
              <a:off x="4848" y="2818"/>
              <a:ext cx="240" cy="275"/>
            </a:xfrm>
            <a:custGeom>
              <a:avLst/>
              <a:gdLst/>
              <a:ahLst/>
              <a:cxnLst>
                <a:cxn ang="0">
                  <a:pos x="16" y="127"/>
                </a:cxn>
                <a:cxn ang="0">
                  <a:pos x="13" y="306"/>
                </a:cxn>
                <a:cxn ang="0">
                  <a:pos x="22" y="317"/>
                </a:cxn>
                <a:cxn ang="0">
                  <a:pos x="53" y="317"/>
                </a:cxn>
                <a:cxn ang="0">
                  <a:pos x="54" y="371"/>
                </a:cxn>
                <a:cxn ang="0">
                  <a:pos x="307" y="368"/>
                </a:cxn>
                <a:cxn ang="0">
                  <a:pos x="302" y="312"/>
                </a:cxn>
                <a:cxn ang="0">
                  <a:pos x="323" y="251"/>
                </a:cxn>
                <a:cxn ang="0">
                  <a:pos x="355" y="208"/>
                </a:cxn>
                <a:cxn ang="0">
                  <a:pos x="352" y="196"/>
                </a:cxn>
                <a:cxn ang="0">
                  <a:pos x="376" y="157"/>
                </a:cxn>
                <a:cxn ang="0">
                  <a:pos x="389" y="114"/>
                </a:cxn>
                <a:cxn ang="0">
                  <a:pos x="385" y="111"/>
                </a:cxn>
                <a:cxn ang="0">
                  <a:pos x="405" y="95"/>
                </a:cxn>
                <a:cxn ang="0">
                  <a:pos x="426" y="58"/>
                </a:cxn>
                <a:cxn ang="0">
                  <a:pos x="418" y="50"/>
                </a:cxn>
                <a:cxn ang="0">
                  <a:pos x="361" y="53"/>
                </a:cxn>
                <a:cxn ang="0">
                  <a:pos x="377" y="32"/>
                </a:cxn>
                <a:cxn ang="0">
                  <a:pos x="373" y="0"/>
                </a:cxn>
                <a:cxn ang="0">
                  <a:pos x="0" y="11"/>
                </a:cxn>
                <a:cxn ang="0">
                  <a:pos x="16" y="127"/>
                </a:cxn>
                <a:cxn ang="0">
                  <a:pos x="16" y="127"/>
                </a:cxn>
              </a:cxnLst>
              <a:rect l="0" t="0" r="r" b="b"/>
              <a:pathLst>
                <a:path w="426" h="371">
                  <a:moveTo>
                    <a:pt x="16" y="127"/>
                  </a:moveTo>
                  <a:lnTo>
                    <a:pt x="13" y="306"/>
                  </a:lnTo>
                  <a:lnTo>
                    <a:pt x="22" y="317"/>
                  </a:lnTo>
                  <a:lnTo>
                    <a:pt x="53" y="317"/>
                  </a:lnTo>
                  <a:lnTo>
                    <a:pt x="54" y="371"/>
                  </a:lnTo>
                  <a:lnTo>
                    <a:pt x="307" y="368"/>
                  </a:lnTo>
                  <a:lnTo>
                    <a:pt x="302" y="312"/>
                  </a:lnTo>
                  <a:lnTo>
                    <a:pt x="323" y="251"/>
                  </a:lnTo>
                  <a:lnTo>
                    <a:pt x="355" y="208"/>
                  </a:lnTo>
                  <a:lnTo>
                    <a:pt x="352" y="196"/>
                  </a:lnTo>
                  <a:lnTo>
                    <a:pt x="376" y="157"/>
                  </a:lnTo>
                  <a:lnTo>
                    <a:pt x="389" y="114"/>
                  </a:lnTo>
                  <a:lnTo>
                    <a:pt x="385" y="111"/>
                  </a:lnTo>
                  <a:lnTo>
                    <a:pt x="405" y="95"/>
                  </a:lnTo>
                  <a:lnTo>
                    <a:pt x="426" y="58"/>
                  </a:lnTo>
                  <a:lnTo>
                    <a:pt x="418" y="50"/>
                  </a:lnTo>
                  <a:lnTo>
                    <a:pt x="361" y="53"/>
                  </a:lnTo>
                  <a:lnTo>
                    <a:pt x="377" y="32"/>
                  </a:lnTo>
                  <a:lnTo>
                    <a:pt x="373" y="0"/>
                  </a:lnTo>
                  <a:lnTo>
                    <a:pt x="0" y="11"/>
                  </a:lnTo>
                  <a:lnTo>
                    <a:pt x="16" y="127"/>
                  </a:lnTo>
                  <a:lnTo>
                    <a:pt x="16" y="127"/>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4" name="Freeform 84"/>
            <p:cNvSpPr>
              <a:spLocks/>
            </p:cNvSpPr>
            <p:nvPr/>
          </p:nvSpPr>
          <p:spPr bwMode="auto">
            <a:xfrm>
              <a:off x="4878" y="3090"/>
              <a:ext cx="272" cy="302"/>
            </a:xfrm>
            <a:custGeom>
              <a:avLst/>
              <a:gdLst/>
              <a:ahLst/>
              <a:cxnLst>
                <a:cxn ang="0">
                  <a:pos x="0" y="3"/>
                </a:cxn>
                <a:cxn ang="0">
                  <a:pos x="5" y="113"/>
                </a:cxn>
                <a:cxn ang="0">
                  <a:pos x="49" y="194"/>
                </a:cxn>
                <a:cxn ang="0">
                  <a:pos x="33" y="257"/>
                </a:cxn>
                <a:cxn ang="0">
                  <a:pos x="35" y="310"/>
                </a:cxn>
                <a:cxn ang="0">
                  <a:pos x="16" y="336"/>
                </a:cxn>
                <a:cxn ang="0">
                  <a:pos x="24" y="345"/>
                </a:cxn>
                <a:cxn ang="0">
                  <a:pos x="88" y="338"/>
                </a:cxn>
                <a:cxn ang="0">
                  <a:pos x="168" y="358"/>
                </a:cxn>
                <a:cxn ang="0">
                  <a:pos x="194" y="338"/>
                </a:cxn>
                <a:cxn ang="0">
                  <a:pos x="272" y="370"/>
                </a:cxn>
                <a:cxn ang="0">
                  <a:pos x="278" y="388"/>
                </a:cxn>
                <a:cxn ang="0">
                  <a:pos x="307" y="401"/>
                </a:cxn>
                <a:cxn ang="0">
                  <a:pos x="323" y="385"/>
                </a:cxn>
                <a:cxn ang="0">
                  <a:pos x="360" y="399"/>
                </a:cxn>
                <a:cxn ang="0">
                  <a:pos x="384" y="388"/>
                </a:cxn>
                <a:cxn ang="0">
                  <a:pos x="379" y="364"/>
                </a:cxn>
                <a:cxn ang="0">
                  <a:pos x="442" y="385"/>
                </a:cxn>
                <a:cxn ang="0">
                  <a:pos x="439" y="408"/>
                </a:cxn>
                <a:cxn ang="0">
                  <a:pos x="482" y="379"/>
                </a:cxn>
                <a:cxn ang="0">
                  <a:pos x="444" y="375"/>
                </a:cxn>
                <a:cxn ang="0">
                  <a:pos x="416" y="344"/>
                </a:cxn>
                <a:cxn ang="0">
                  <a:pos x="451" y="306"/>
                </a:cxn>
                <a:cxn ang="0">
                  <a:pos x="451" y="283"/>
                </a:cxn>
                <a:cxn ang="0">
                  <a:pos x="411" y="316"/>
                </a:cxn>
                <a:cxn ang="0">
                  <a:pos x="392" y="306"/>
                </a:cxn>
                <a:cxn ang="0">
                  <a:pos x="408" y="288"/>
                </a:cxn>
                <a:cxn ang="0">
                  <a:pos x="364" y="301"/>
                </a:cxn>
                <a:cxn ang="0">
                  <a:pos x="337" y="289"/>
                </a:cxn>
                <a:cxn ang="0">
                  <a:pos x="344" y="270"/>
                </a:cxn>
                <a:cxn ang="0">
                  <a:pos x="419" y="283"/>
                </a:cxn>
                <a:cxn ang="0">
                  <a:pos x="389" y="235"/>
                </a:cxn>
                <a:cxn ang="0">
                  <a:pos x="394" y="200"/>
                </a:cxn>
                <a:cxn ang="0">
                  <a:pos x="223" y="207"/>
                </a:cxn>
                <a:cxn ang="0">
                  <a:pos x="244" y="131"/>
                </a:cxn>
                <a:cxn ang="0">
                  <a:pos x="273" y="93"/>
                </a:cxn>
                <a:cxn ang="0">
                  <a:pos x="265" y="82"/>
                </a:cxn>
                <a:cxn ang="0">
                  <a:pos x="253" y="0"/>
                </a:cxn>
                <a:cxn ang="0">
                  <a:pos x="0" y="3"/>
                </a:cxn>
                <a:cxn ang="0">
                  <a:pos x="0" y="3"/>
                </a:cxn>
                <a:cxn ang="0">
                  <a:pos x="0" y="3"/>
                </a:cxn>
              </a:cxnLst>
              <a:rect l="0" t="0" r="r" b="b"/>
              <a:pathLst>
                <a:path w="482" h="408">
                  <a:moveTo>
                    <a:pt x="0" y="3"/>
                  </a:moveTo>
                  <a:lnTo>
                    <a:pt x="5" y="113"/>
                  </a:lnTo>
                  <a:lnTo>
                    <a:pt x="49" y="194"/>
                  </a:lnTo>
                  <a:lnTo>
                    <a:pt x="33" y="257"/>
                  </a:lnTo>
                  <a:lnTo>
                    <a:pt x="35" y="310"/>
                  </a:lnTo>
                  <a:lnTo>
                    <a:pt x="16" y="336"/>
                  </a:lnTo>
                  <a:lnTo>
                    <a:pt x="24" y="345"/>
                  </a:lnTo>
                  <a:lnTo>
                    <a:pt x="88" y="338"/>
                  </a:lnTo>
                  <a:lnTo>
                    <a:pt x="168" y="358"/>
                  </a:lnTo>
                  <a:lnTo>
                    <a:pt x="194" y="338"/>
                  </a:lnTo>
                  <a:lnTo>
                    <a:pt x="272" y="370"/>
                  </a:lnTo>
                  <a:lnTo>
                    <a:pt x="278" y="388"/>
                  </a:lnTo>
                  <a:lnTo>
                    <a:pt x="307" y="401"/>
                  </a:lnTo>
                  <a:lnTo>
                    <a:pt x="323" y="385"/>
                  </a:lnTo>
                  <a:lnTo>
                    <a:pt x="360" y="399"/>
                  </a:lnTo>
                  <a:lnTo>
                    <a:pt x="384" y="388"/>
                  </a:lnTo>
                  <a:lnTo>
                    <a:pt x="379" y="364"/>
                  </a:lnTo>
                  <a:lnTo>
                    <a:pt x="442" y="385"/>
                  </a:lnTo>
                  <a:lnTo>
                    <a:pt x="439" y="408"/>
                  </a:lnTo>
                  <a:lnTo>
                    <a:pt x="482" y="379"/>
                  </a:lnTo>
                  <a:lnTo>
                    <a:pt x="444" y="375"/>
                  </a:lnTo>
                  <a:lnTo>
                    <a:pt x="416" y="344"/>
                  </a:lnTo>
                  <a:lnTo>
                    <a:pt x="451" y="306"/>
                  </a:lnTo>
                  <a:lnTo>
                    <a:pt x="451" y="283"/>
                  </a:lnTo>
                  <a:lnTo>
                    <a:pt x="411" y="316"/>
                  </a:lnTo>
                  <a:lnTo>
                    <a:pt x="392" y="306"/>
                  </a:lnTo>
                  <a:lnTo>
                    <a:pt x="408" y="288"/>
                  </a:lnTo>
                  <a:lnTo>
                    <a:pt x="364" y="301"/>
                  </a:lnTo>
                  <a:lnTo>
                    <a:pt x="337" y="289"/>
                  </a:lnTo>
                  <a:lnTo>
                    <a:pt x="344" y="270"/>
                  </a:lnTo>
                  <a:lnTo>
                    <a:pt x="419" y="283"/>
                  </a:lnTo>
                  <a:lnTo>
                    <a:pt x="389" y="235"/>
                  </a:lnTo>
                  <a:lnTo>
                    <a:pt x="394" y="200"/>
                  </a:lnTo>
                  <a:lnTo>
                    <a:pt x="223" y="207"/>
                  </a:lnTo>
                  <a:lnTo>
                    <a:pt x="244" y="131"/>
                  </a:lnTo>
                  <a:lnTo>
                    <a:pt x="273" y="93"/>
                  </a:lnTo>
                  <a:lnTo>
                    <a:pt x="265" y="82"/>
                  </a:lnTo>
                  <a:lnTo>
                    <a:pt x="253" y="0"/>
                  </a:lnTo>
                  <a:lnTo>
                    <a:pt x="0" y="3"/>
                  </a:lnTo>
                  <a:lnTo>
                    <a:pt x="0" y="3"/>
                  </a:lnTo>
                  <a:lnTo>
                    <a:pt x="0" y="3"/>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5" name="Freeform 85"/>
            <p:cNvSpPr>
              <a:spLocks/>
            </p:cNvSpPr>
            <p:nvPr/>
          </p:nvSpPr>
          <p:spPr bwMode="auto">
            <a:xfrm>
              <a:off x="5016" y="1971"/>
              <a:ext cx="271" cy="176"/>
            </a:xfrm>
            <a:custGeom>
              <a:avLst/>
              <a:gdLst/>
              <a:ahLst/>
              <a:cxnLst>
                <a:cxn ang="0">
                  <a:pos x="174" y="157"/>
                </a:cxn>
                <a:cxn ang="0">
                  <a:pos x="180" y="171"/>
                </a:cxn>
                <a:cxn ang="0">
                  <a:pos x="196" y="176"/>
                </a:cxn>
                <a:cxn ang="0">
                  <a:pos x="219" y="239"/>
                </a:cxn>
                <a:cxn ang="0">
                  <a:pos x="262" y="152"/>
                </a:cxn>
                <a:cxn ang="0">
                  <a:pos x="284" y="155"/>
                </a:cxn>
                <a:cxn ang="0">
                  <a:pos x="312" y="142"/>
                </a:cxn>
                <a:cxn ang="0">
                  <a:pos x="357" y="142"/>
                </a:cxn>
                <a:cxn ang="0">
                  <a:pos x="374" y="121"/>
                </a:cxn>
                <a:cxn ang="0">
                  <a:pos x="463" y="124"/>
                </a:cxn>
                <a:cxn ang="0">
                  <a:pos x="481" y="111"/>
                </a:cxn>
                <a:cxn ang="0">
                  <a:pos x="451" y="77"/>
                </a:cxn>
                <a:cxn ang="0">
                  <a:pos x="397" y="79"/>
                </a:cxn>
                <a:cxn ang="0">
                  <a:pos x="353" y="73"/>
                </a:cxn>
                <a:cxn ang="0">
                  <a:pos x="297" y="73"/>
                </a:cxn>
                <a:cxn ang="0">
                  <a:pos x="278" y="101"/>
                </a:cxn>
                <a:cxn ang="0">
                  <a:pos x="250" y="85"/>
                </a:cxn>
                <a:cxn ang="0">
                  <a:pos x="221" y="88"/>
                </a:cxn>
                <a:cxn ang="0">
                  <a:pos x="210" y="58"/>
                </a:cxn>
                <a:cxn ang="0">
                  <a:pos x="147" y="54"/>
                </a:cxn>
                <a:cxn ang="0">
                  <a:pos x="140" y="44"/>
                </a:cxn>
                <a:cxn ang="0">
                  <a:pos x="168" y="13"/>
                </a:cxn>
                <a:cxn ang="0">
                  <a:pos x="191" y="11"/>
                </a:cxn>
                <a:cxn ang="0">
                  <a:pos x="168" y="0"/>
                </a:cxn>
                <a:cxn ang="0">
                  <a:pos x="133" y="8"/>
                </a:cxn>
                <a:cxn ang="0">
                  <a:pos x="74" y="67"/>
                </a:cxn>
                <a:cxn ang="0">
                  <a:pos x="45" y="73"/>
                </a:cxn>
                <a:cxn ang="0">
                  <a:pos x="0" y="102"/>
                </a:cxn>
                <a:cxn ang="0">
                  <a:pos x="174" y="157"/>
                </a:cxn>
                <a:cxn ang="0">
                  <a:pos x="174" y="157"/>
                </a:cxn>
              </a:cxnLst>
              <a:rect l="0" t="0" r="r" b="b"/>
              <a:pathLst>
                <a:path w="481" h="239">
                  <a:moveTo>
                    <a:pt x="174" y="157"/>
                  </a:moveTo>
                  <a:lnTo>
                    <a:pt x="180" y="171"/>
                  </a:lnTo>
                  <a:lnTo>
                    <a:pt x="196" y="176"/>
                  </a:lnTo>
                  <a:lnTo>
                    <a:pt x="219" y="239"/>
                  </a:lnTo>
                  <a:lnTo>
                    <a:pt x="262" y="152"/>
                  </a:lnTo>
                  <a:lnTo>
                    <a:pt x="284" y="155"/>
                  </a:lnTo>
                  <a:lnTo>
                    <a:pt x="312" y="142"/>
                  </a:lnTo>
                  <a:lnTo>
                    <a:pt x="357" y="142"/>
                  </a:lnTo>
                  <a:lnTo>
                    <a:pt x="374" y="121"/>
                  </a:lnTo>
                  <a:lnTo>
                    <a:pt x="463" y="124"/>
                  </a:lnTo>
                  <a:lnTo>
                    <a:pt x="481" y="111"/>
                  </a:lnTo>
                  <a:lnTo>
                    <a:pt x="451" y="77"/>
                  </a:lnTo>
                  <a:lnTo>
                    <a:pt x="397" y="79"/>
                  </a:lnTo>
                  <a:lnTo>
                    <a:pt x="353" y="73"/>
                  </a:lnTo>
                  <a:lnTo>
                    <a:pt x="297" y="73"/>
                  </a:lnTo>
                  <a:lnTo>
                    <a:pt x="278" y="101"/>
                  </a:lnTo>
                  <a:lnTo>
                    <a:pt x="250" y="85"/>
                  </a:lnTo>
                  <a:lnTo>
                    <a:pt x="221" y="88"/>
                  </a:lnTo>
                  <a:lnTo>
                    <a:pt x="210" y="58"/>
                  </a:lnTo>
                  <a:lnTo>
                    <a:pt x="147" y="54"/>
                  </a:lnTo>
                  <a:lnTo>
                    <a:pt x="140" y="44"/>
                  </a:lnTo>
                  <a:lnTo>
                    <a:pt x="168" y="13"/>
                  </a:lnTo>
                  <a:lnTo>
                    <a:pt x="191" y="11"/>
                  </a:lnTo>
                  <a:lnTo>
                    <a:pt x="168" y="0"/>
                  </a:lnTo>
                  <a:lnTo>
                    <a:pt x="133" y="8"/>
                  </a:lnTo>
                  <a:lnTo>
                    <a:pt x="74" y="67"/>
                  </a:lnTo>
                  <a:lnTo>
                    <a:pt x="45" y="73"/>
                  </a:lnTo>
                  <a:lnTo>
                    <a:pt x="0" y="102"/>
                  </a:lnTo>
                  <a:lnTo>
                    <a:pt x="174" y="157"/>
                  </a:lnTo>
                  <a:lnTo>
                    <a:pt x="174" y="157"/>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6" name="Freeform 86"/>
            <p:cNvSpPr>
              <a:spLocks/>
            </p:cNvSpPr>
            <p:nvPr/>
          </p:nvSpPr>
          <p:spPr bwMode="auto">
            <a:xfrm>
              <a:off x="5191" y="2080"/>
              <a:ext cx="183" cy="319"/>
            </a:xfrm>
            <a:custGeom>
              <a:avLst/>
              <a:gdLst/>
              <a:ahLst/>
              <a:cxnLst>
                <a:cxn ang="0">
                  <a:pos x="37" y="358"/>
                </a:cxn>
                <a:cxn ang="0">
                  <a:pos x="33" y="286"/>
                </a:cxn>
                <a:cxn ang="0">
                  <a:pos x="5" y="233"/>
                </a:cxn>
                <a:cxn ang="0">
                  <a:pos x="17" y="123"/>
                </a:cxn>
                <a:cxn ang="0">
                  <a:pos x="64" y="66"/>
                </a:cxn>
                <a:cxn ang="0">
                  <a:pos x="61" y="109"/>
                </a:cxn>
                <a:cxn ang="0">
                  <a:pos x="75" y="100"/>
                </a:cxn>
                <a:cxn ang="0">
                  <a:pos x="75" y="64"/>
                </a:cxn>
                <a:cxn ang="0">
                  <a:pos x="93" y="44"/>
                </a:cxn>
                <a:cxn ang="0">
                  <a:pos x="99" y="6"/>
                </a:cxn>
                <a:cxn ang="0">
                  <a:pos x="115" y="0"/>
                </a:cxn>
                <a:cxn ang="0">
                  <a:pos x="213" y="34"/>
                </a:cxn>
                <a:cxn ang="0">
                  <a:pos x="222" y="62"/>
                </a:cxn>
                <a:cxn ang="0">
                  <a:pos x="235" y="88"/>
                </a:cxn>
                <a:cxn ang="0">
                  <a:pos x="238" y="135"/>
                </a:cxn>
                <a:cxn ang="0">
                  <a:pos x="204" y="176"/>
                </a:cxn>
                <a:cxn ang="0">
                  <a:pos x="203" y="207"/>
                </a:cxn>
                <a:cxn ang="0">
                  <a:pos x="222" y="217"/>
                </a:cxn>
                <a:cxn ang="0">
                  <a:pos x="249" y="175"/>
                </a:cxn>
                <a:cxn ang="0">
                  <a:pos x="275" y="160"/>
                </a:cxn>
                <a:cxn ang="0">
                  <a:pos x="293" y="169"/>
                </a:cxn>
                <a:cxn ang="0">
                  <a:pos x="326" y="264"/>
                </a:cxn>
                <a:cxn ang="0">
                  <a:pos x="303" y="305"/>
                </a:cxn>
                <a:cxn ang="0">
                  <a:pos x="297" y="335"/>
                </a:cxn>
                <a:cxn ang="0">
                  <a:pos x="284" y="343"/>
                </a:cxn>
                <a:cxn ang="0">
                  <a:pos x="284" y="370"/>
                </a:cxn>
                <a:cxn ang="0">
                  <a:pos x="266" y="405"/>
                </a:cxn>
                <a:cxn ang="0">
                  <a:pos x="159" y="420"/>
                </a:cxn>
                <a:cxn ang="0">
                  <a:pos x="156" y="414"/>
                </a:cxn>
                <a:cxn ang="0">
                  <a:pos x="0" y="431"/>
                </a:cxn>
                <a:cxn ang="0">
                  <a:pos x="37" y="358"/>
                </a:cxn>
                <a:cxn ang="0">
                  <a:pos x="37" y="358"/>
                </a:cxn>
              </a:cxnLst>
              <a:rect l="0" t="0" r="r" b="b"/>
              <a:pathLst>
                <a:path w="326" h="431">
                  <a:moveTo>
                    <a:pt x="37" y="358"/>
                  </a:moveTo>
                  <a:lnTo>
                    <a:pt x="33" y="286"/>
                  </a:lnTo>
                  <a:lnTo>
                    <a:pt x="5" y="233"/>
                  </a:lnTo>
                  <a:lnTo>
                    <a:pt x="17" y="123"/>
                  </a:lnTo>
                  <a:lnTo>
                    <a:pt x="64" y="66"/>
                  </a:lnTo>
                  <a:lnTo>
                    <a:pt x="61" y="109"/>
                  </a:lnTo>
                  <a:lnTo>
                    <a:pt x="75" y="100"/>
                  </a:lnTo>
                  <a:lnTo>
                    <a:pt x="75" y="64"/>
                  </a:lnTo>
                  <a:lnTo>
                    <a:pt x="93" y="44"/>
                  </a:lnTo>
                  <a:lnTo>
                    <a:pt x="99" y="6"/>
                  </a:lnTo>
                  <a:lnTo>
                    <a:pt x="115" y="0"/>
                  </a:lnTo>
                  <a:lnTo>
                    <a:pt x="213" y="34"/>
                  </a:lnTo>
                  <a:lnTo>
                    <a:pt x="222" y="62"/>
                  </a:lnTo>
                  <a:lnTo>
                    <a:pt x="235" y="88"/>
                  </a:lnTo>
                  <a:lnTo>
                    <a:pt x="238" y="135"/>
                  </a:lnTo>
                  <a:lnTo>
                    <a:pt x="204" y="176"/>
                  </a:lnTo>
                  <a:lnTo>
                    <a:pt x="203" y="207"/>
                  </a:lnTo>
                  <a:lnTo>
                    <a:pt x="222" y="217"/>
                  </a:lnTo>
                  <a:lnTo>
                    <a:pt x="249" y="175"/>
                  </a:lnTo>
                  <a:lnTo>
                    <a:pt x="275" y="160"/>
                  </a:lnTo>
                  <a:lnTo>
                    <a:pt x="293" y="169"/>
                  </a:lnTo>
                  <a:lnTo>
                    <a:pt x="326" y="264"/>
                  </a:lnTo>
                  <a:lnTo>
                    <a:pt x="303" y="305"/>
                  </a:lnTo>
                  <a:lnTo>
                    <a:pt x="297" y="335"/>
                  </a:lnTo>
                  <a:lnTo>
                    <a:pt x="284" y="343"/>
                  </a:lnTo>
                  <a:lnTo>
                    <a:pt x="284" y="370"/>
                  </a:lnTo>
                  <a:lnTo>
                    <a:pt x="266" y="405"/>
                  </a:lnTo>
                  <a:lnTo>
                    <a:pt x="159" y="420"/>
                  </a:lnTo>
                  <a:lnTo>
                    <a:pt x="156" y="414"/>
                  </a:lnTo>
                  <a:lnTo>
                    <a:pt x="0" y="431"/>
                  </a:lnTo>
                  <a:lnTo>
                    <a:pt x="37" y="358"/>
                  </a:lnTo>
                  <a:lnTo>
                    <a:pt x="37" y="358"/>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7" name="Freeform 87"/>
            <p:cNvSpPr>
              <a:spLocks/>
            </p:cNvSpPr>
            <p:nvPr/>
          </p:nvSpPr>
          <p:spPr bwMode="auto">
            <a:xfrm>
              <a:off x="4915" y="2019"/>
              <a:ext cx="249" cy="338"/>
            </a:xfrm>
            <a:custGeom>
              <a:avLst/>
              <a:gdLst/>
              <a:ahLst/>
              <a:cxnLst>
                <a:cxn ang="0">
                  <a:pos x="12" y="174"/>
                </a:cxn>
                <a:cxn ang="0">
                  <a:pos x="10" y="229"/>
                </a:cxn>
                <a:cxn ang="0">
                  <a:pos x="64" y="262"/>
                </a:cxn>
                <a:cxn ang="0">
                  <a:pos x="85" y="286"/>
                </a:cxn>
                <a:cxn ang="0">
                  <a:pos x="129" y="318"/>
                </a:cxn>
                <a:cxn ang="0">
                  <a:pos x="135" y="356"/>
                </a:cxn>
                <a:cxn ang="0">
                  <a:pos x="144" y="408"/>
                </a:cxn>
                <a:cxn ang="0">
                  <a:pos x="185" y="456"/>
                </a:cxn>
                <a:cxn ang="0">
                  <a:pos x="407" y="443"/>
                </a:cxn>
                <a:cxn ang="0">
                  <a:pos x="395" y="373"/>
                </a:cxn>
                <a:cxn ang="0">
                  <a:pos x="414" y="265"/>
                </a:cxn>
                <a:cxn ang="0">
                  <a:pos x="414" y="236"/>
                </a:cxn>
                <a:cxn ang="0">
                  <a:pos x="446" y="152"/>
                </a:cxn>
                <a:cxn ang="0">
                  <a:pos x="437" y="149"/>
                </a:cxn>
                <a:cxn ang="0">
                  <a:pos x="417" y="198"/>
                </a:cxn>
                <a:cxn ang="0">
                  <a:pos x="399" y="201"/>
                </a:cxn>
                <a:cxn ang="0">
                  <a:pos x="392" y="221"/>
                </a:cxn>
                <a:cxn ang="0">
                  <a:pos x="373" y="235"/>
                </a:cxn>
                <a:cxn ang="0">
                  <a:pos x="386" y="191"/>
                </a:cxn>
                <a:cxn ang="0">
                  <a:pos x="399" y="173"/>
                </a:cxn>
                <a:cxn ang="0">
                  <a:pos x="376" y="110"/>
                </a:cxn>
                <a:cxn ang="0">
                  <a:pos x="360" y="105"/>
                </a:cxn>
                <a:cxn ang="0">
                  <a:pos x="354" y="91"/>
                </a:cxn>
                <a:cxn ang="0">
                  <a:pos x="180" y="36"/>
                </a:cxn>
                <a:cxn ang="0">
                  <a:pos x="158" y="26"/>
                </a:cxn>
                <a:cxn ang="0">
                  <a:pos x="147" y="36"/>
                </a:cxn>
                <a:cxn ang="0">
                  <a:pos x="142" y="33"/>
                </a:cxn>
                <a:cxn ang="0">
                  <a:pos x="148" y="14"/>
                </a:cxn>
                <a:cxn ang="0">
                  <a:pos x="153" y="3"/>
                </a:cxn>
                <a:cxn ang="0">
                  <a:pos x="147" y="0"/>
                </a:cxn>
                <a:cxn ang="0">
                  <a:pos x="76" y="29"/>
                </a:cxn>
                <a:cxn ang="0">
                  <a:pos x="69" y="30"/>
                </a:cxn>
                <a:cxn ang="0">
                  <a:pos x="54" y="23"/>
                </a:cxn>
                <a:cxn ang="0">
                  <a:pos x="41" y="32"/>
                </a:cxn>
                <a:cxn ang="0">
                  <a:pos x="44" y="85"/>
                </a:cxn>
                <a:cxn ang="0">
                  <a:pos x="0" y="138"/>
                </a:cxn>
                <a:cxn ang="0">
                  <a:pos x="12" y="174"/>
                </a:cxn>
                <a:cxn ang="0">
                  <a:pos x="12" y="174"/>
                </a:cxn>
              </a:cxnLst>
              <a:rect l="0" t="0" r="r" b="b"/>
              <a:pathLst>
                <a:path w="446" h="456">
                  <a:moveTo>
                    <a:pt x="12" y="174"/>
                  </a:moveTo>
                  <a:lnTo>
                    <a:pt x="10" y="229"/>
                  </a:lnTo>
                  <a:lnTo>
                    <a:pt x="64" y="262"/>
                  </a:lnTo>
                  <a:lnTo>
                    <a:pt x="85" y="286"/>
                  </a:lnTo>
                  <a:lnTo>
                    <a:pt x="129" y="318"/>
                  </a:lnTo>
                  <a:lnTo>
                    <a:pt x="135" y="356"/>
                  </a:lnTo>
                  <a:lnTo>
                    <a:pt x="144" y="408"/>
                  </a:lnTo>
                  <a:lnTo>
                    <a:pt x="185" y="456"/>
                  </a:lnTo>
                  <a:lnTo>
                    <a:pt x="407" y="443"/>
                  </a:lnTo>
                  <a:lnTo>
                    <a:pt x="395" y="373"/>
                  </a:lnTo>
                  <a:lnTo>
                    <a:pt x="414" y="265"/>
                  </a:lnTo>
                  <a:lnTo>
                    <a:pt x="414" y="236"/>
                  </a:lnTo>
                  <a:lnTo>
                    <a:pt x="446" y="152"/>
                  </a:lnTo>
                  <a:lnTo>
                    <a:pt x="437" y="149"/>
                  </a:lnTo>
                  <a:lnTo>
                    <a:pt x="417" y="198"/>
                  </a:lnTo>
                  <a:lnTo>
                    <a:pt x="399" y="201"/>
                  </a:lnTo>
                  <a:lnTo>
                    <a:pt x="392" y="221"/>
                  </a:lnTo>
                  <a:lnTo>
                    <a:pt x="373" y="235"/>
                  </a:lnTo>
                  <a:lnTo>
                    <a:pt x="386" y="191"/>
                  </a:lnTo>
                  <a:lnTo>
                    <a:pt x="399" y="173"/>
                  </a:lnTo>
                  <a:lnTo>
                    <a:pt x="376" y="110"/>
                  </a:lnTo>
                  <a:lnTo>
                    <a:pt x="360" y="105"/>
                  </a:lnTo>
                  <a:lnTo>
                    <a:pt x="354" y="91"/>
                  </a:lnTo>
                  <a:lnTo>
                    <a:pt x="180" y="36"/>
                  </a:lnTo>
                  <a:lnTo>
                    <a:pt x="158" y="26"/>
                  </a:lnTo>
                  <a:lnTo>
                    <a:pt x="147" y="36"/>
                  </a:lnTo>
                  <a:lnTo>
                    <a:pt x="142" y="33"/>
                  </a:lnTo>
                  <a:lnTo>
                    <a:pt x="148" y="14"/>
                  </a:lnTo>
                  <a:lnTo>
                    <a:pt x="153" y="3"/>
                  </a:lnTo>
                  <a:lnTo>
                    <a:pt x="147" y="0"/>
                  </a:lnTo>
                  <a:lnTo>
                    <a:pt x="76" y="29"/>
                  </a:lnTo>
                  <a:lnTo>
                    <a:pt x="69" y="30"/>
                  </a:lnTo>
                  <a:lnTo>
                    <a:pt x="54" y="23"/>
                  </a:lnTo>
                  <a:lnTo>
                    <a:pt x="41" y="32"/>
                  </a:lnTo>
                  <a:lnTo>
                    <a:pt x="44" y="85"/>
                  </a:lnTo>
                  <a:lnTo>
                    <a:pt x="0" y="138"/>
                  </a:lnTo>
                  <a:lnTo>
                    <a:pt x="12" y="174"/>
                  </a:lnTo>
                  <a:lnTo>
                    <a:pt x="12" y="174"/>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8" name="Freeform 88"/>
            <p:cNvSpPr>
              <a:spLocks/>
            </p:cNvSpPr>
            <p:nvPr/>
          </p:nvSpPr>
          <p:spPr bwMode="auto">
            <a:xfrm>
              <a:off x="4988" y="2347"/>
              <a:ext cx="187" cy="432"/>
            </a:xfrm>
            <a:custGeom>
              <a:avLst/>
              <a:gdLst/>
              <a:ahLst/>
              <a:cxnLst>
                <a:cxn ang="0">
                  <a:pos x="6" y="238"/>
                </a:cxn>
                <a:cxn ang="0">
                  <a:pos x="40" y="164"/>
                </a:cxn>
                <a:cxn ang="0">
                  <a:pos x="29" y="137"/>
                </a:cxn>
                <a:cxn ang="0">
                  <a:pos x="87" y="93"/>
                </a:cxn>
                <a:cxn ang="0">
                  <a:pos x="97" y="60"/>
                </a:cxn>
                <a:cxn ang="0">
                  <a:pos x="56" y="13"/>
                </a:cxn>
                <a:cxn ang="0">
                  <a:pos x="278" y="0"/>
                </a:cxn>
                <a:cxn ang="0">
                  <a:pos x="284" y="34"/>
                </a:cxn>
                <a:cxn ang="0">
                  <a:pos x="306" y="78"/>
                </a:cxn>
                <a:cxn ang="0">
                  <a:pos x="325" y="299"/>
                </a:cxn>
                <a:cxn ang="0">
                  <a:pos x="320" y="345"/>
                </a:cxn>
                <a:cxn ang="0">
                  <a:pos x="332" y="371"/>
                </a:cxn>
                <a:cxn ang="0">
                  <a:pos x="319" y="421"/>
                </a:cxn>
                <a:cxn ang="0">
                  <a:pos x="301" y="443"/>
                </a:cxn>
                <a:cxn ang="0">
                  <a:pos x="292" y="480"/>
                </a:cxn>
                <a:cxn ang="0">
                  <a:pos x="303" y="492"/>
                </a:cxn>
                <a:cxn ang="0">
                  <a:pos x="294" y="512"/>
                </a:cxn>
                <a:cxn ang="0">
                  <a:pos x="298" y="520"/>
                </a:cxn>
                <a:cxn ang="0">
                  <a:pos x="272" y="530"/>
                </a:cxn>
                <a:cxn ang="0">
                  <a:pos x="266" y="567"/>
                </a:cxn>
                <a:cxn ang="0">
                  <a:pos x="228" y="555"/>
                </a:cxn>
                <a:cxn ang="0">
                  <a:pos x="209" y="581"/>
                </a:cxn>
                <a:cxn ang="0">
                  <a:pos x="197" y="578"/>
                </a:cxn>
                <a:cxn ang="0">
                  <a:pos x="184" y="555"/>
                </a:cxn>
                <a:cxn ang="0">
                  <a:pos x="163" y="498"/>
                </a:cxn>
                <a:cxn ang="0">
                  <a:pos x="113" y="468"/>
                </a:cxn>
                <a:cxn ang="0">
                  <a:pos x="103" y="439"/>
                </a:cxn>
                <a:cxn ang="0">
                  <a:pos x="119" y="393"/>
                </a:cxn>
                <a:cxn ang="0">
                  <a:pos x="106" y="385"/>
                </a:cxn>
                <a:cxn ang="0">
                  <a:pos x="74" y="385"/>
                </a:cxn>
                <a:cxn ang="0">
                  <a:pos x="66" y="357"/>
                </a:cxn>
                <a:cxn ang="0">
                  <a:pos x="13" y="301"/>
                </a:cxn>
                <a:cxn ang="0">
                  <a:pos x="0" y="255"/>
                </a:cxn>
                <a:cxn ang="0">
                  <a:pos x="6" y="238"/>
                </a:cxn>
                <a:cxn ang="0">
                  <a:pos x="6" y="238"/>
                </a:cxn>
              </a:cxnLst>
              <a:rect l="0" t="0" r="r" b="b"/>
              <a:pathLst>
                <a:path w="332" h="581">
                  <a:moveTo>
                    <a:pt x="6" y="238"/>
                  </a:moveTo>
                  <a:lnTo>
                    <a:pt x="40" y="164"/>
                  </a:lnTo>
                  <a:lnTo>
                    <a:pt x="29" y="137"/>
                  </a:lnTo>
                  <a:lnTo>
                    <a:pt x="87" y="93"/>
                  </a:lnTo>
                  <a:lnTo>
                    <a:pt x="97" y="60"/>
                  </a:lnTo>
                  <a:lnTo>
                    <a:pt x="56" y="13"/>
                  </a:lnTo>
                  <a:lnTo>
                    <a:pt x="278" y="0"/>
                  </a:lnTo>
                  <a:lnTo>
                    <a:pt x="284" y="34"/>
                  </a:lnTo>
                  <a:lnTo>
                    <a:pt x="306" y="78"/>
                  </a:lnTo>
                  <a:lnTo>
                    <a:pt x="325" y="299"/>
                  </a:lnTo>
                  <a:lnTo>
                    <a:pt x="320" y="345"/>
                  </a:lnTo>
                  <a:lnTo>
                    <a:pt x="332" y="371"/>
                  </a:lnTo>
                  <a:lnTo>
                    <a:pt x="319" y="421"/>
                  </a:lnTo>
                  <a:lnTo>
                    <a:pt x="301" y="443"/>
                  </a:lnTo>
                  <a:lnTo>
                    <a:pt x="292" y="480"/>
                  </a:lnTo>
                  <a:lnTo>
                    <a:pt x="303" y="492"/>
                  </a:lnTo>
                  <a:lnTo>
                    <a:pt x="294" y="512"/>
                  </a:lnTo>
                  <a:lnTo>
                    <a:pt x="298" y="520"/>
                  </a:lnTo>
                  <a:lnTo>
                    <a:pt x="272" y="530"/>
                  </a:lnTo>
                  <a:lnTo>
                    <a:pt x="266" y="567"/>
                  </a:lnTo>
                  <a:lnTo>
                    <a:pt x="228" y="555"/>
                  </a:lnTo>
                  <a:lnTo>
                    <a:pt x="209" y="581"/>
                  </a:lnTo>
                  <a:lnTo>
                    <a:pt x="197" y="578"/>
                  </a:lnTo>
                  <a:lnTo>
                    <a:pt x="184" y="555"/>
                  </a:lnTo>
                  <a:lnTo>
                    <a:pt x="163" y="498"/>
                  </a:lnTo>
                  <a:lnTo>
                    <a:pt x="113" y="468"/>
                  </a:lnTo>
                  <a:lnTo>
                    <a:pt x="103" y="439"/>
                  </a:lnTo>
                  <a:lnTo>
                    <a:pt x="119" y="393"/>
                  </a:lnTo>
                  <a:lnTo>
                    <a:pt x="106" y="385"/>
                  </a:lnTo>
                  <a:lnTo>
                    <a:pt x="74" y="385"/>
                  </a:lnTo>
                  <a:lnTo>
                    <a:pt x="66" y="357"/>
                  </a:lnTo>
                  <a:lnTo>
                    <a:pt x="13" y="301"/>
                  </a:lnTo>
                  <a:lnTo>
                    <a:pt x="0" y="255"/>
                  </a:lnTo>
                  <a:lnTo>
                    <a:pt x="6" y="238"/>
                  </a:lnTo>
                  <a:lnTo>
                    <a:pt x="6" y="238"/>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89" name="Freeform 89"/>
            <p:cNvSpPr>
              <a:spLocks/>
            </p:cNvSpPr>
            <p:nvPr/>
          </p:nvSpPr>
          <p:spPr bwMode="auto">
            <a:xfrm>
              <a:off x="5152" y="2387"/>
              <a:ext cx="149" cy="322"/>
            </a:xfrm>
            <a:custGeom>
              <a:avLst/>
              <a:gdLst/>
              <a:ahLst/>
              <a:cxnLst>
                <a:cxn ang="0">
                  <a:pos x="9" y="437"/>
                </a:cxn>
                <a:cxn ang="0">
                  <a:pos x="16" y="424"/>
                </a:cxn>
                <a:cxn ang="0">
                  <a:pos x="66" y="421"/>
                </a:cxn>
                <a:cxn ang="0">
                  <a:pos x="108" y="408"/>
                </a:cxn>
                <a:cxn ang="0">
                  <a:pos x="149" y="383"/>
                </a:cxn>
                <a:cxn ang="0">
                  <a:pos x="182" y="382"/>
                </a:cxn>
                <a:cxn ang="0">
                  <a:pos x="221" y="318"/>
                </a:cxn>
                <a:cxn ang="0">
                  <a:pos x="232" y="323"/>
                </a:cxn>
                <a:cxn ang="0">
                  <a:pos x="262" y="301"/>
                </a:cxn>
                <a:cxn ang="0">
                  <a:pos x="254" y="285"/>
                </a:cxn>
                <a:cxn ang="0">
                  <a:pos x="257" y="276"/>
                </a:cxn>
                <a:cxn ang="0">
                  <a:pos x="228" y="6"/>
                </a:cxn>
                <a:cxn ang="0">
                  <a:pos x="225" y="0"/>
                </a:cxn>
                <a:cxn ang="0">
                  <a:pos x="69" y="17"/>
                </a:cxn>
                <a:cxn ang="0">
                  <a:pos x="40" y="32"/>
                </a:cxn>
                <a:cxn ang="0">
                  <a:pos x="14" y="25"/>
                </a:cxn>
                <a:cxn ang="0">
                  <a:pos x="33" y="246"/>
                </a:cxn>
                <a:cxn ang="0">
                  <a:pos x="28" y="292"/>
                </a:cxn>
                <a:cxn ang="0">
                  <a:pos x="40" y="318"/>
                </a:cxn>
                <a:cxn ang="0">
                  <a:pos x="27" y="368"/>
                </a:cxn>
                <a:cxn ang="0">
                  <a:pos x="9" y="390"/>
                </a:cxn>
                <a:cxn ang="0">
                  <a:pos x="0" y="427"/>
                </a:cxn>
                <a:cxn ang="0">
                  <a:pos x="9" y="437"/>
                </a:cxn>
                <a:cxn ang="0">
                  <a:pos x="9" y="437"/>
                </a:cxn>
              </a:cxnLst>
              <a:rect l="0" t="0" r="r" b="b"/>
              <a:pathLst>
                <a:path w="262" h="437">
                  <a:moveTo>
                    <a:pt x="9" y="437"/>
                  </a:moveTo>
                  <a:lnTo>
                    <a:pt x="16" y="424"/>
                  </a:lnTo>
                  <a:lnTo>
                    <a:pt x="66" y="421"/>
                  </a:lnTo>
                  <a:lnTo>
                    <a:pt x="108" y="408"/>
                  </a:lnTo>
                  <a:lnTo>
                    <a:pt x="149" y="383"/>
                  </a:lnTo>
                  <a:lnTo>
                    <a:pt x="182" y="382"/>
                  </a:lnTo>
                  <a:lnTo>
                    <a:pt x="221" y="318"/>
                  </a:lnTo>
                  <a:lnTo>
                    <a:pt x="232" y="323"/>
                  </a:lnTo>
                  <a:lnTo>
                    <a:pt x="262" y="301"/>
                  </a:lnTo>
                  <a:lnTo>
                    <a:pt x="254" y="285"/>
                  </a:lnTo>
                  <a:lnTo>
                    <a:pt x="257" y="276"/>
                  </a:lnTo>
                  <a:lnTo>
                    <a:pt x="228" y="6"/>
                  </a:lnTo>
                  <a:lnTo>
                    <a:pt x="225" y="0"/>
                  </a:lnTo>
                  <a:lnTo>
                    <a:pt x="69" y="17"/>
                  </a:lnTo>
                  <a:lnTo>
                    <a:pt x="40" y="32"/>
                  </a:lnTo>
                  <a:lnTo>
                    <a:pt x="14" y="25"/>
                  </a:lnTo>
                  <a:lnTo>
                    <a:pt x="33" y="246"/>
                  </a:lnTo>
                  <a:lnTo>
                    <a:pt x="28" y="292"/>
                  </a:lnTo>
                  <a:lnTo>
                    <a:pt x="40" y="318"/>
                  </a:lnTo>
                  <a:lnTo>
                    <a:pt x="27" y="368"/>
                  </a:lnTo>
                  <a:lnTo>
                    <a:pt x="9" y="390"/>
                  </a:lnTo>
                  <a:lnTo>
                    <a:pt x="0" y="427"/>
                  </a:lnTo>
                  <a:lnTo>
                    <a:pt x="9" y="437"/>
                  </a:lnTo>
                  <a:lnTo>
                    <a:pt x="9" y="437"/>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0" name="Freeform 90"/>
            <p:cNvSpPr>
              <a:spLocks/>
            </p:cNvSpPr>
            <p:nvPr/>
          </p:nvSpPr>
          <p:spPr bwMode="auto">
            <a:xfrm>
              <a:off x="5097" y="2589"/>
              <a:ext cx="342" cy="225"/>
            </a:xfrm>
            <a:custGeom>
              <a:avLst/>
              <a:gdLst/>
              <a:ahLst/>
              <a:cxnLst>
                <a:cxn ang="0">
                  <a:pos x="3" y="290"/>
                </a:cxn>
                <a:cxn ang="0">
                  <a:pos x="18" y="288"/>
                </a:cxn>
                <a:cxn ang="0">
                  <a:pos x="22" y="256"/>
                </a:cxn>
                <a:cxn ang="0">
                  <a:pos x="14" y="254"/>
                </a:cxn>
                <a:cxn ang="0">
                  <a:pos x="33" y="228"/>
                </a:cxn>
                <a:cxn ang="0">
                  <a:pos x="71" y="240"/>
                </a:cxn>
                <a:cxn ang="0">
                  <a:pos x="77" y="203"/>
                </a:cxn>
                <a:cxn ang="0">
                  <a:pos x="103" y="193"/>
                </a:cxn>
                <a:cxn ang="0">
                  <a:pos x="99" y="185"/>
                </a:cxn>
                <a:cxn ang="0">
                  <a:pos x="113" y="150"/>
                </a:cxn>
                <a:cxn ang="0">
                  <a:pos x="163" y="147"/>
                </a:cxn>
                <a:cxn ang="0">
                  <a:pos x="205" y="134"/>
                </a:cxn>
                <a:cxn ang="0">
                  <a:pos x="231" y="116"/>
                </a:cxn>
                <a:cxn ang="0">
                  <a:pos x="246" y="109"/>
                </a:cxn>
                <a:cxn ang="0">
                  <a:pos x="279" y="108"/>
                </a:cxn>
                <a:cxn ang="0">
                  <a:pos x="318" y="44"/>
                </a:cxn>
                <a:cxn ang="0">
                  <a:pos x="329" y="49"/>
                </a:cxn>
                <a:cxn ang="0">
                  <a:pos x="359" y="27"/>
                </a:cxn>
                <a:cxn ang="0">
                  <a:pos x="351" y="11"/>
                </a:cxn>
                <a:cxn ang="0">
                  <a:pos x="354" y="2"/>
                </a:cxn>
                <a:cxn ang="0">
                  <a:pos x="381" y="0"/>
                </a:cxn>
                <a:cxn ang="0">
                  <a:pos x="398" y="6"/>
                </a:cxn>
                <a:cxn ang="0">
                  <a:pos x="451" y="37"/>
                </a:cxn>
                <a:cxn ang="0">
                  <a:pos x="489" y="36"/>
                </a:cxn>
                <a:cxn ang="0">
                  <a:pos x="507" y="24"/>
                </a:cxn>
                <a:cxn ang="0">
                  <a:pos x="550" y="50"/>
                </a:cxn>
                <a:cxn ang="0">
                  <a:pos x="563" y="100"/>
                </a:cxn>
                <a:cxn ang="0">
                  <a:pos x="611" y="135"/>
                </a:cxn>
                <a:cxn ang="0">
                  <a:pos x="588" y="163"/>
                </a:cxn>
                <a:cxn ang="0">
                  <a:pos x="547" y="203"/>
                </a:cxn>
                <a:cxn ang="0">
                  <a:pos x="545" y="212"/>
                </a:cxn>
                <a:cxn ang="0">
                  <a:pos x="485" y="250"/>
                </a:cxn>
                <a:cxn ang="0">
                  <a:pos x="147" y="282"/>
                </a:cxn>
                <a:cxn ang="0">
                  <a:pos x="111" y="279"/>
                </a:cxn>
                <a:cxn ang="0">
                  <a:pos x="112" y="297"/>
                </a:cxn>
                <a:cxn ang="0">
                  <a:pos x="0" y="306"/>
                </a:cxn>
                <a:cxn ang="0">
                  <a:pos x="3" y="290"/>
                </a:cxn>
                <a:cxn ang="0">
                  <a:pos x="3" y="290"/>
                </a:cxn>
              </a:cxnLst>
              <a:rect l="0" t="0" r="r" b="b"/>
              <a:pathLst>
                <a:path w="611" h="306">
                  <a:moveTo>
                    <a:pt x="3" y="290"/>
                  </a:moveTo>
                  <a:lnTo>
                    <a:pt x="18" y="288"/>
                  </a:lnTo>
                  <a:lnTo>
                    <a:pt x="22" y="256"/>
                  </a:lnTo>
                  <a:lnTo>
                    <a:pt x="14" y="254"/>
                  </a:lnTo>
                  <a:lnTo>
                    <a:pt x="33" y="228"/>
                  </a:lnTo>
                  <a:lnTo>
                    <a:pt x="71" y="240"/>
                  </a:lnTo>
                  <a:lnTo>
                    <a:pt x="77" y="203"/>
                  </a:lnTo>
                  <a:lnTo>
                    <a:pt x="103" y="193"/>
                  </a:lnTo>
                  <a:lnTo>
                    <a:pt x="99" y="185"/>
                  </a:lnTo>
                  <a:lnTo>
                    <a:pt x="113" y="150"/>
                  </a:lnTo>
                  <a:lnTo>
                    <a:pt x="163" y="147"/>
                  </a:lnTo>
                  <a:lnTo>
                    <a:pt x="205" y="134"/>
                  </a:lnTo>
                  <a:lnTo>
                    <a:pt x="231" y="116"/>
                  </a:lnTo>
                  <a:lnTo>
                    <a:pt x="246" y="109"/>
                  </a:lnTo>
                  <a:lnTo>
                    <a:pt x="279" y="108"/>
                  </a:lnTo>
                  <a:lnTo>
                    <a:pt x="318" y="44"/>
                  </a:lnTo>
                  <a:lnTo>
                    <a:pt x="329" y="49"/>
                  </a:lnTo>
                  <a:lnTo>
                    <a:pt x="359" y="27"/>
                  </a:lnTo>
                  <a:lnTo>
                    <a:pt x="351" y="11"/>
                  </a:lnTo>
                  <a:lnTo>
                    <a:pt x="354" y="2"/>
                  </a:lnTo>
                  <a:lnTo>
                    <a:pt x="381" y="0"/>
                  </a:lnTo>
                  <a:lnTo>
                    <a:pt x="398" y="6"/>
                  </a:lnTo>
                  <a:lnTo>
                    <a:pt x="451" y="37"/>
                  </a:lnTo>
                  <a:lnTo>
                    <a:pt x="489" y="36"/>
                  </a:lnTo>
                  <a:lnTo>
                    <a:pt x="507" y="24"/>
                  </a:lnTo>
                  <a:lnTo>
                    <a:pt x="550" y="50"/>
                  </a:lnTo>
                  <a:lnTo>
                    <a:pt x="563" y="100"/>
                  </a:lnTo>
                  <a:lnTo>
                    <a:pt x="611" y="135"/>
                  </a:lnTo>
                  <a:lnTo>
                    <a:pt x="588" y="163"/>
                  </a:lnTo>
                  <a:lnTo>
                    <a:pt x="547" y="203"/>
                  </a:lnTo>
                  <a:lnTo>
                    <a:pt x="545" y="212"/>
                  </a:lnTo>
                  <a:lnTo>
                    <a:pt x="485" y="250"/>
                  </a:lnTo>
                  <a:lnTo>
                    <a:pt x="147" y="282"/>
                  </a:lnTo>
                  <a:lnTo>
                    <a:pt x="111" y="279"/>
                  </a:lnTo>
                  <a:lnTo>
                    <a:pt x="112" y="297"/>
                  </a:lnTo>
                  <a:lnTo>
                    <a:pt x="0" y="306"/>
                  </a:lnTo>
                  <a:lnTo>
                    <a:pt x="3" y="290"/>
                  </a:lnTo>
                  <a:lnTo>
                    <a:pt x="3" y="29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1" name="Freeform 91"/>
            <p:cNvSpPr>
              <a:spLocks/>
            </p:cNvSpPr>
            <p:nvPr/>
          </p:nvSpPr>
          <p:spPr bwMode="auto">
            <a:xfrm>
              <a:off x="5060" y="2758"/>
              <a:ext cx="407" cy="175"/>
            </a:xfrm>
            <a:custGeom>
              <a:avLst/>
              <a:gdLst/>
              <a:ahLst/>
              <a:cxnLst>
                <a:cxn ang="0">
                  <a:pos x="13" y="195"/>
                </a:cxn>
                <a:cxn ang="0">
                  <a:pos x="9" y="192"/>
                </a:cxn>
                <a:cxn ang="0">
                  <a:pos x="29" y="176"/>
                </a:cxn>
                <a:cxn ang="0">
                  <a:pos x="50" y="139"/>
                </a:cxn>
                <a:cxn ang="0">
                  <a:pos x="42" y="131"/>
                </a:cxn>
                <a:cxn ang="0">
                  <a:pos x="53" y="113"/>
                </a:cxn>
                <a:cxn ang="0">
                  <a:pos x="53" y="92"/>
                </a:cxn>
                <a:cxn ang="0">
                  <a:pos x="67" y="78"/>
                </a:cxn>
                <a:cxn ang="0">
                  <a:pos x="179" y="69"/>
                </a:cxn>
                <a:cxn ang="0">
                  <a:pos x="178" y="51"/>
                </a:cxn>
                <a:cxn ang="0">
                  <a:pos x="214" y="54"/>
                </a:cxn>
                <a:cxn ang="0">
                  <a:pos x="552" y="22"/>
                </a:cxn>
                <a:cxn ang="0">
                  <a:pos x="719" y="0"/>
                </a:cxn>
                <a:cxn ang="0">
                  <a:pos x="690" y="57"/>
                </a:cxn>
                <a:cxn ang="0">
                  <a:pos x="645" y="67"/>
                </a:cxn>
                <a:cxn ang="0">
                  <a:pos x="623" y="97"/>
                </a:cxn>
                <a:cxn ang="0">
                  <a:pos x="540" y="144"/>
                </a:cxn>
                <a:cxn ang="0">
                  <a:pos x="536" y="161"/>
                </a:cxn>
                <a:cxn ang="0">
                  <a:pos x="515" y="172"/>
                </a:cxn>
                <a:cxn ang="0">
                  <a:pos x="515" y="195"/>
                </a:cxn>
                <a:cxn ang="0">
                  <a:pos x="404" y="208"/>
                </a:cxn>
                <a:cxn ang="0">
                  <a:pos x="180" y="227"/>
                </a:cxn>
                <a:cxn ang="0">
                  <a:pos x="0" y="238"/>
                </a:cxn>
                <a:cxn ang="0">
                  <a:pos x="13" y="195"/>
                </a:cxn>
                <a:cxn ang="0">
                  <a:pos x="13" y="195"/>
                </a:cxn>
              </a:cxnLst>
              <a:rect l="0" t="0" r="r" b="b"/>
              <a:pathLst>
                <a:path w="719" h="238">
                  <a:moveTo>
                    <a:pt x="13" y="195"/>
                  </a:moveTo>
                  <a:lnTo>
                    <a:pt x="9" y="192"/>
                  </a:lnTo>
                  <a:lnTo>
                    <a:pt x="29" y="176"/>
                  </a:lnTo>
                  <a:lnTo>
                    <a:pt x="50" y="139"/>
                  </a:lnTo>
                  <a:lnTo>
                    <a:pt x="42" y="131"/>
                  </a:lnTo>
                  <a:lnTo>
                    <a:pt x="53" y="113"/>
                  </a:lnTo>
                  <a:lnTo>
                    <a:pt x="53" y="92"/>
                  </a:lnTo>
                  <a:lnTo>
                    <a:pt x="67" y="78"/>
                  </a:lnTo>
                  <a:lnTo>
                    <a:pt x="179" y="69"/>
                  </a:lnTo>
                  <a:lnTo>
                    <a:pt x="178" y="51"/>
                  </a:lnTo>
                  <a:lnTo>
                    <a:pt x="214" y="54"/>
                  </a:lnTo>
                  <a:lnTo>
                    <a:pt x="552" y="22"/>
                  </a:lnTo>
                  <a:lnTo>
                    <a:pt x="719" y="0"/>
                  </a:lnTo>
                  <a:lnTo>
                    <a:pt x="690" y="57"/>
                  </a:lnTo>
                  <a:lnTo>
                    <a:pt x="645" y="67"/>
                  </a:lnTo>
                  <a:lnTo>
                    <a:pt x="623" y="97"/>
                  </a:lnTo>
                  <a:lnTo>
                    <a:pt x="540" y="144"/>
                  </a:lnTo>
                  <a:lnTo>
                    <a:pt x="536" y="161"/>
                  </a:lnTo>
                  <a:lnTo>
                    <a:pt x="515" y="172"/>
                  </a:lnTo>
                  <a:lnTo>
                    <a:pt x="515" y="195"/>
                  </a:lnTo>
                  <a:lnTo>
                    <a:pt x="404" y="208"/>
                  </a:lnTo>
                  <a:lnTo>
                    <a:pt x="180" y="227"/>
                  </a:lnTo>
                  <a:lnTo>
                    <a:pt x="0" y="238"/>
                  </a:lnTo>
                  <a:lnTo>
                    <a:pt x="13" y="195"/>
                  </a:lnTo>
                  <a:lnTo>
                    <a:pt x="13" y="195"/>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2" name="Freeform 92"/>
            <p:cNvSpPr>
              <a:spLocks/>
            </p:cNvSpPr>
            <p:nvPr/>
          </p:nvSpPr>
          <p:spPr bwMode="auto">
            <a:xfrm>
              <a:off x="5004" y="2926"/>
              <a:ext cx="169" cy="372"/>
            </a:xfrm>
            <a:custGeom>
              <a:avLst/>
              <a:gdLst/>
              <a:ahLst/>
              <a:cxnLst>
                <a:cxn ang="0">
                  <a:pos x="21" y="353"/>
                </a:cxn>
                <a:cxn ang="0">
                  <a:pos x="50" y="315"/>
                </a:cxn>
                <a:cxn ang="0">
                  <a:pos x="42" y="304"/>
                </a:cxn>
                <a:cxn ang="0">
                  <a:pos x="30" y="222"/>
                </a:cxn>
                <a:cxn ang="0">
                  <a:pos x="25" y="166"/>
                </a:cxn>
                <a:cxn ang="0">
                  <a:pos x="46" y="105"/>
                </a:cxn>
                <a:cxn ang="0">
                  <a:pos x="78" y="62"/>
                </a:cxn>
                <a:cxn ang="0">
                  <a:pos x="75" y="50"/>
                </a:cxn>
                <a:cxn ang="0">
                  <a:pos x="99" y="11"/>
                </a:cxn>
                <a:cxn ang="0">
                  <a:pos x="279" y="0"/>
                </a:cxn>
                <a:cxn ang="0">
                  <a:pos x="288" y="9"/>
                </a:cxn>
                <a:cxn ang="0">
                  <a:pos x="279" y="323"/>
                </a:cxn>
                <a:cxn ang="0">
                  <a:pos x="300" y="475"/>
                </a:cxn>
                <a:cxn ang="0">
                  <a:pos x="293" y="482"/>
                </a:cxn>
                <a:cxn ang="0">
                  <a:pos x="255" y="473"/>
                </a:cxn>
                <a:cxn ang="0">
                  <a:pos x="196" y="505"/>
                </a:cxn>
                <a:cxn ang="0">
                  <a:pos x="166" y="457"/>
                </a:cxn>
                <a:cxn ang="0">
                  <a:pos x="171" y="422"/>
                </a:cxn>
                <a:cxn ang="0">
                  <a:pos x="0" y="429"/>
                </a:cxn>
                <a:cxn ang="0">
                  <a:pos x="21" y="353"/>
                </a:cxn>
                <a:cxn ang="0">
                  <a:pos x="21" y="353"/>
                </a:cxn>
              </a:cxnLst>
              <a:rect l="0" t="0" r="r" b="b"/>
              <a:pathLst>
                <a:path w="300" h="505">
                  <a:moveTo>
                    <a:pt x="21" y="353"/>
                  </a:moveTo>
                  <a:lnTo>
                    <a:pt x="50" y="315"/>
                  </a:lnTo>
                  <a:lnTo>
                    <a:pt x="42" y="304"/>
                  </a:lnTo>
                  <a:lnTo>
                    <a:pt x="30" y="222"/>
                  </a:lnTo>
                  <a:lnTo>
                    <a:pt x="25" y="166"/>
                  </a:lnTo>
                  <a:lnTo>
                    <a:pt x="46" y="105"/>
                  </a:lnTo>
                  <a:lnTo>
                    <a:pt x="78" y="62"/>
                  </a:lnTo>
                  <a:lnTo>
                    <a:pt x="75" y="50"/>
                  </a:lnTo>
                  <a:lnTo>
                    <a:pt x="99" y="11"/>
                  </a:lnTo>
                  <a:lnTo>
                    <a:pt x="279" y="0"/>
                  </a:lnTo>
                  <a:lnTo>
                    <a:pt x="288" y="9"/>
                  </a:lnTo>
                  <a:lnTo>
                    <a:pt x="279" y="323"/>
                  </a:lnTo>
                  <a:lnTo>
                    <a:pt x="300" y="475"/>
                  </a:lnTo>
                  <a:lnTo>
                    <a:pt x="293" y="482"/>
                  </a:lnTo>
                  <a:lnTo>
                    <a:pt x="255" y="473"/>
                  </a:lnTo>
                  <a:lnTo>
                    <a:pt x="196" y="505"/>
                  </a:lnTo>
                  <a:lnTo>
                    <a:pt x="166" y="457"/>
                  </a:lnTo>
                  <a:lnTo>
                    <a:pt x="171" y="422"/>
                  </a:lnTo>
                  <a:lnTo>
                    <a:pt x="0" y="429"/>
                  </a:lnTo>
                  <a:lnTo>
                    <a:pt x="21" y="353"/>
                  </a:lnTo>
                  <a:lnTo>
                    <a:pt x="21" y="353"/>
                  </a:lnTo>
                  <a:close/>
                </a:path>
              </a:pathLst>
            </a:custGeom>
            <a:solidFill>
              <a:srgbClr val="00928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3" name="Freeform 93"/>
            <p:cNvSpPr>
              <a:spLocks/>
            </p:cNvSpPr>
            <p:nvPr/>
          </p:nvSpPr>
          <p:spPr bwMode="auto">
            <a:xfrm>
              <a:off x="5161" y="2912"/>
              <a:ext cx="181" cy="378"/>
            </a:xfrm>
            <a:custGeom>
              <a:avLst/>
              <a:gdLst/>
              <a:ahLst/>
              <a:cxnLst>
                <a:cxn ang="0">
                  <a:pos x="9" y="28"/>
                </a:cxn>
                <a:cxn ang="0">
                  <a:pos x="0" y="342"/>
                </a:cxn>
                <a:cxn ang="0">
                  <a:pos x="21" y="494"/>
                </a:cxn>
                <a:cxn ang="0">
                  <a:pos x="43" y="500"/>
                </a:cxn>
                <a:cxn ang="0">
                  <a:pos x="64" y="488"/>
                </a:cxn>
                <a:cxn ang="0">
                  <a:pos x="75" y="500"/>
                </a:cxn>
                <a:cxn ang="0">
                  <a:pos x="58" y="510"/>
                </a:cxn>
                <a:cxn ang="0">
                  <a:pos x="102" y="498"/>
                </a:cxn>
                <a:cxn ang="0">
                  <a:pos x="111" y="485"/>
                </a:cxn>
                <a:cxn ang="0">
                  <a:pos x="105" y="476"/>
                </a:cxn>
                <a:cxn ang="0">
                  <a:pos x="108" y="463"/>
                </a:cxn>
                <a:cxn ang="0">
                  <a:pos x="87" y="444"/>
                </a:cxn>
                <a:cxn ang="0">
                  <a:pos x="87" y="428"/>
                </a:cxn>
                <a:cxn ang="0">
                  <a:pos x="322" y="407"/>
                </a:cxn>
                <a:cxn ang="0">
                  <a:pos x="303" y="326"/>
                </a:cxn>
                <a:cxn ang="0">
                  <a:pos x="315" y="278"/>
                </a:cxn>
                <a:cxn ang="0">
                  <a:pos x="285" y="215"/>
                </a:cxn>
                <a:cxn ang="0">
                  <a:pos x="224" y="0"/>
                </a:cxn>
                <a:cxn ang="0">
                  <a:pos x="0" y="19"/>
                </a:cxn>
                <a:cxn ang="0">
                  <a:pos x="9" y="28"/>
                </a:cxn>
                <a:cxn ang="0">
                  <a:pos x="9" y="28"/>
                </a:cxn>
              </a:cxnLst>
              <a:rect l="0" t="0" r="r" b="b"/>
              <a:pathLst>
                <a:path w="322" h="510">
                  <a:moveTo>
                    <a:pt x="9" y="28"/>
                  </a:moveTo>
                  <a:lnTo>
                    <a:pt x="0" y="342"/>
                  </a:lnTo>
                  <a:lnTo>
                    <a:pt x="21" y="494"/>
                  </a:lnTo>
                  <a:lnTo>
                    <a:pt x="43" y="500"/>
                  </a:lnTo>
                  <a:lnTo>
                    <a:pt x="64" y="488"/>
                  </a:lnTo>
                  <a:lnTo>
                    <a:pt x="75" y="500"/>
                  </a:lnTo>
                  <a:lnTo>
                    <a:pt x="58" y="510"/>
                  </a:lnTo>
                  <a:lnTo>
                    <a:pt x="102" y="498"/>
                  </a:lnTo>
                  <a:lnTo>
                    <a:pt x="111" y="485"/>
                  </a:lnTo>
                  <a:lnTo>
                    <a:pt x="105" y="476"/>
                  </a:lnTo>
                  <a:lnTo>
                    <a:pt x="108" y="463"/>
                  </a:lnTo>
                  <a:lnTo>
                    <a:pt x="87" y="444"/>
                  </a:lnTo>
                  <a:lnTo>
                    <a:pt x="87" y="428"/>
                  </a:lnTo>
                  <a:lnTo>
                    <a:pt x="322" y="407"/>
                  </a:lnTo>
                  <a:lnTo>
                    <a:pt x="303" y="326"/>
                  </a:lnTo>
                  <a:lnTo>
                    <a:pt x="315" y="278"/>
                  </a:lnTo>
                  <a:lnTo>
                    <a:pt x="285" y="215"/>
                  </a:lnTo>
                  <a:lnTo>
                    <a:pt x="224" y="0"/>
                  </a:lnTo>
                  <a:lnTo>
                    <a:pt x="0" y="19"/>
                  </a:lnTo>
                  <a:lnTo>
                    <a:pt x="9" y="28"/>
                  </a:lnTo>
                  <a:lnTo>
                    <a:pt x="9" y="28"/>
                  </a:lnTo>
                  <a:close/>
                </a:path>
              </a:pathLst>
            </a:custGeom>
            <a:solidFill>
              <a:srgbClr val="00928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4" name="Freeform 94"/>
            <p:cNvSpPr>
              <a:spLocks/>
            </p:cNvSpPr>
            <p:nvPr/>
          </p:nvSpPr>
          <p:spPr bwMode="auto">
            <a:xfrm>
              <a:off x="5287" y="2893"/>
              <a:ext cx="257" cy="344"/>
            </a:xfrm>
            <a:custGeom>
              <a:avLst/>
              <a:gdLst/>
              <a:ahLst/>
              <a:cxnLst>
                <a:cxn ang="0">
                  <a:pos x="61" y="241"/>
                </a:cxn>
                <a:cxn ang="0">
                  <a:pos x="91" y="304"/>
                </a:cxn>
                <a:cxn ang="0">
                  <a:pos x="79" y="352"/>
                </a:cxn>
                <a:cxn ang="0">
                  <a:pos x="98" y="433"/>
                </a:cxn>
                <a:cxn ang="0">
                  <a:pos x="116" y="459"/>
                </a:cxn>
                <a:cxn ang="0">
                  <a:pos x="358" y="446"/>
                </a:cxn>
                <a:cxn ang="0">
                  <a:pos x="361" y="462"/>
                </a:cxn>
                <a:cxn ang="0">
                  <a:pos x="376" y="465"/>
                </a:cxn>
                <a:cxn ang="0">
                  <a:pos x="370" y="426"/>
                </a:cxn>
                <a:cxn ang="0">
                  <a:pos x="380" y="415"/>
                </a:cxn>
                <a:cxn ang="0">
                  <a:pos x="415" y="423"/>
                </a:cxn>
                <a:cxn ang="0">
                  <a:pos x="421" y="395"/>
                </a:cxn>
                <a:cxn ang="0">
                  <a:pos x="417" y="358"/>
                </a:cxn>
                <a:cxn ang="0">
                  <a:pos x="431" y="348"/>
                </a:cxn>
                <a:cxn ang="0">
                  <a:pos x="453" y="277"/>
                </a:cxn>
                <a:cxn ang="0">
                  <a:pos x="439" y="274"/>
                </a:cxn>
                <a:cxn ang="0">
                  <a:pos x="380" y="183"/>
                </a:cxn>
                <a:cxn ang="0">
                  <a:pos x="252" y="69"/>
                </a:cxn>
                <a:cxn ang="0">
                  <a:pos x="196" y="34"/>
                </a:cxn>
                <a:cxn ang="0">
                  <a:pos x="216" y="0"/>
                </a:cxn>
                <a:cxn ang="0">
                  <a:pos x="111" y="13"/>
                </a:cxn>
                <a:cxn ang="0">
                  <a:pos x="0" y="26"/>
                </a:cxn>
                <a:cxn ang="0">
                  <a:pos x="61" y="241"/>
                </a:cxn>
                <a:cxn ang="0">
                  <a:pos x="61" y="241"/>
                </a:cxn>
              </a:cxnLst>
              <a:rect l="0" t="0" r="r" b="b"/>
              <a:pathLst>
                <a:path w="453" h="465">
                  <a:moveTo>
                    <a:pt x="61" y="241"/>
                  </a:moveTo>
                  <a:lnTo>
                    <a:pt x="91" y="304"/>
                  </a:lnTo>
                  <a:lnTo>
                    <a:pt x="79" y="352"/>
                  </a:lnTo>
                  <a:lnTo>
                    <a:pt x="98" y="433"/>
                  </a:lnTo>
                  <a:lnTo>
                    <a:pt x="116" y="459"/>
                  </a:lnTo>
                  <a:lnTo>
                    <a:pt x="358" y="446"/>
                  </a:lnTo>
                  <a:lnTo>
                    <a:pt x="361" y="462"/>
                  </a:lnTo>
                  <a:lnTo>
                    <a:pt x="376" y="465"/>
                  </a:lnTo>
                  <a:lnTo>
                    <a:pt x="370" y="426"/>
                  </a:lnTo>
                  <a:lnTo>
                    <a:pt x="380" y="415"/>
                  </a:lnTo>
                  <a:lnTo>
                    <a:pt x="415" y="423"/>
                  </a:lnTo>
                  <a:lnTo>
                    <a:pt x="421" y="395"/>
                  </a:lnTo>
                  <a:lnTo>
                    <a:pt x="417" y="358"/>
                  </a:lnTo>
                  <a:lnTo>
                    <a:pt x="431" y="348"/>
                  </a:lnTo>
                  <a:lnTo>
                    <a:pt x="453" y="277"/>
                  </a:lnTo>
                  <a:lnTo>
                    <a:pt x="439" y="274"/>
                  </a:lnTo>
                  <a:lnTo>
                    <a:pt x="380" y="183"/>
                  </a:lnTo>
                  <a:lnTo>
                    <a:pt x="252" y="69"/>
                  </a:lnTo>
                  <a:lnTo>
                    <a:pt x="196" y="34"/>
                  </a:lnTo>
                  <a:lnTo>
                    <a:pt x="216" y="0"/>
                  </a:lnTo>
                  <a:lnTo>
                    <a:pt x="111" y="13"/>
                  </a:lnTo>
                  <a:lnTo>
                    <a:pt x="0" y="26"/>
                  </a:lnTo>
                  <a:lnTo>
                    <a:pt x="61" y="241"/>
                  </a:lnTo>
                  <a:lnTo>
                    <a:pt x="61" y="241"/>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5" name="Freeform 95"/>
            <p:cNvSpPr>
              <a:spLocks/>
            </p:cNvSpPr>
            <p:nvPr/>
          </p:nvSpPr>
          <p:spPr bwMode="auto">
            <a:xfrm>
              <a:off x="5210" y="3200"/>
              <a:ext cx="431" cy="419"/>
            </a:xfrm>
            <a:custGeom>
              <a:avLst/>
              <a:gdLst/>
              <a:ahLst/>
              <a:cxnLst>
                <a:cxn ang="0">
                  <a:pos x="0" y="55"/>
                </a:cxn>
                <a:cxn ang="0">
                  <a:pos x="21" y="74"/>
                </a:cxn>
                <a:cxn ang="0">
                  <a:pos x="18" y="87"/>
                </a:cxn>
                <a:cxn ang="0">
                  <a:pos x="24" y="96"/>
                </a:cxn>
                <a:cxn ang="0">
                  <a:pos x="15" y="109"/>
                </a:cxn>
                <a:cxn ang="0">
                  <a:pos x="104" y="78"/>
                </a:cxn>
                <a:cxn ang="0">
                  <a:pos x="219" y="150"/>
                </a:cxn>
                <a:cxn ang="0">
                  <a:pos x="313" y="100"/>
                </a:cxn>
                <a:cxn ang="0">
                  <a:pos x="367" y="112"/>
                </a:cxn>
                <a:cxn ang="0">
                  <a:pos x="436" y="180"/>
                </a:cxn>
                <a:cxn ang="0">
                  <a:pos x="461" y="180"/>
                </a:cxn>
                <a:cxn ang="0">
                  <a:pos x="483" y="227"/>
                </a:cxn>
                <a:cxn ang="0">
                  <a:pos x="477" y="316"/>
                </a:cxn>
                <a:cxn ang="0">
                  <a:pos x="494" y="326"/>
                </a:cxn>
                <a:cxn ang="0">
                  <a:pos x="497" y="310"/>
                </a:cxn>
                <a:cxn ang="0">
                  <a:pos x="519" y="310"/>
                </a:cxn>
                <a:cxn ang="0">
                  <a:pos x="497" y="353"/>
                </a:cxn>
                <a:cxn ang="0">
                  <a:pos x="555" y="411"/>
                </a:cxn>
                <a:cxn ang="0">
                  <a:pos x="564" y="395"/>
                </a:cxn>
                <a:cxn ang="0">
                  <a:pos x="568" y="436"/>
                </a:cxn>
                <a:cxn ang="0">
                  <a:pos x="588" y="445"/>
                </a:cxn>
                <a:cxn ang="0">
                  <a:pos x="608" y="495"/>
                </a:cxn>
                <a:cxn ang="0">
                  <a:pos x="629" y="495"/>
                </a:cxn>
                <a:cxn ang="0">
                  <a:pos x="673" y="542"/>
                </a:cxn>
                <a:cxn ang="0">
                  <a:pos x="698" y="545"/>
                </a:cxn>
                <a:cxn ang="0">
                  <a:pos x="698" y="552"/>
                </a:cxn>
                <a:cxn ang="0">
                  <a:pos x="680" y="566"/>
                </a:cxn>
                <a:cxn ang="0">
                  <a:pos x="720" y="560"/>
                </a:cxn>
                <a:cxn ang="0">
                  <a:pos x="745" y="549"/>
                </a:cxn>
                <a:cxn ang="0">
                  <a:pos x="758" y="483"/>
                </a:cxn>
                <a:cxn ang="0">
                  <a:pos x="765" y="486"/>
                </a:cxn>
                <a:cxn ang="0">
                  <a:pos x="759" y="395"/>
                </a:cxn>
                <a:cxn ang="0">
                  <a:pos x="749" y="369"/>
                </a:cxn>
                <a:cxn ang="0">
                  <a:pos x="667" y="237"/>
                </a:cxn>
                <a:cxn ang="0">
                  <a:pos x="602" y="112"/>
                </a:cxn>
                <a:cxn ang="0">
                  <a:pos x="563" y="9"/>
                </a:cxn>
                <a:cxn ang="0">
                  <a:pos x="552" y="8"/>
                </a:cxn>
                <a:cxn ang="0">
                  <a:pos x="517" y="0"/>
                </a:cxn>
                <a:cxn ang="0">
                  <a:pos x="507" y="11"/>
                </a:cxn>
                <a:cxn ang="0">
                  <a:pos x="513" y="50"/>
                </a:cxn>
                <a:cxn ang="0">
                  <a:pos x="498" y="47"/>
                </a:cxn>
                <a:cxn ang="0">
                  <a:pos x="495" y="31"/>
                </a:cxn>
                <a:cxn ang="0">
                  <a:pos x="253" y="44"/>
                </a:cxn>
                <a:cxn ang="0">
                  <a:pos x="235" y="18"/>
                </a:cxn>
                <a:cxn ang="0">
                  <a:pos x="0" y="39"/>
                </a:cxn>
                <a:cxn ang="0">
                  <a:pos x="0" y="55"/>
                </a:cxn>
                <a:cxn ang="0">
                  <a:pos x="0" y="55"/>
                </a:cxn>
              </a:cxnLst>
              <a:rect l="0" t="0" r="r" b="b"/>
              <a:pathLst>
                <a:path w="765" h="566">
                  <a:moveTo>
                    <a:pt x="0" y="55"/>
                  </a:moveTo>
                  <a:lnTo>
                    <a:pt x="21" y="74"/>
                  </a:lnTo>
                  <a:lnTo>
                    <a:pt x="18" y="87"/>
                  </a:lnTo>
                  <a:lnTo>
                    <a:pt x="24" y="96"/>
                  </a:lnTo>
                  <a:lnTo>
                    <a:pt x="15" y="109"/>
                  </a:lnTo>
                  <a:lnTo>
                    <a:pt x="104" y="78"/>
                  </a:lnTo>
                  <a:lnTo>
                    <a:pt x="219" y="150"/>
                  </a:lnTo>
                  <a:lnTo>
                    <a:pt x="313" y="100"/>
                  </a:lnTo>
                  <a:lnTo>
                    <a:pt x="367" y="112"/>
                  </a:lnTo>
                  <a:lnTo>
                    <a:pt x="436" y="180"/>
                  </a:lnTo>
                  <a:lnTo>
                    <a:pt x="461" y="180"/>
                  </a:lnTo>
                  <a:lnTo>
                    <a:pt x="483" y="227"/>
                  </a:lnTo>
                  <a:lnTo>
                    <a:pt x="477" y="316"/>
                  </a:lnTo>
                  <a:lnTo>
                    <a:pt x="494" y="326"/>
                  </a:lnTo>
                  <a:lnTo>
                    <a:pt x="497" y="310"/>
                  </a:lnTo>
                  <a:lnTo>
                    <a:pt x="519" y="310"/>
                  </a:lnTo>
                  <a:lnTo>
                    <a:pt x="497" y="353"/>
                  </a:lnTo>
                  <a:lnTo>
                    <a:pt x="555" y="411"/>
                  </a:lnTo>
                  <a:lnTo>
                    <a:pt x="564" y="395"/>
                  </a:lnTo>
                  <a:lnTo>
                    <a:pt x="568" y="436"/>
                  </a:lnTo>
                  <a:lnTo>
                    <a:pt x="588" y="445"/>
                  </a:lnTo>
                  <a:lnTo>
                    <a:pt x="608" y="495"/>
                  </a:lnTo>
                  <a:lnTo>
                    <a:pt x="629" y="495"/>
                  </a:lnTo>
                  <a:lnTo>
                    <a:pt x="673" y="542"/>
                  </a:lnTo>
                  <a:lnTo>
                    <a:pt x="698" y="545"/>
                  </a:lnTo>
                  <a:lnTo>
                    <a:pt x="698" y="552"/>
                  </a:lnTo>
                  <a:lnTo>
                    <a:pt x="680" y="566"/>
                  </a:lnTo>
                  <a:lnTo>
                    <a:pt x="720" y="560"/>
                  </a:lnTo>
                  <a:lnTo>
                    <a:pt x="745" y="549"/>
                  </a:lnTo>
                  <a:lnTo>
                    <a:pt x="758" y="483"/>
                  </a:lnTo>
                  <a:lnTo>
                    <a:pt x="765" y="486"/>
                  </a:lnTo>
                  <a:lnTo>
                    <a:pt x="759" y="395"/>
                  </a:lnTo>
                  <a:lnTo>
                    <a:pt x="749" y="369"/>
                  </a:lnTo>
                  <a:lnTo>
                    <a:pt x="667" y="237"/>
                  </a:lnTo>
                  <a:lnTo>
                    <a:pt x="602" y="112"/>
                  </a:lnTo>
                  <a:lnTo>
                    <a:pt x="563" y="9"/>
                  </a:lnTo>
                  <a:lnTo>
                    <a:pt x="552" y="8"/>
                  </a:lnTo>
                  <a:lnTo>
                    <a:pt x="517" y="0"/>
                  </a:lnTo>
                  <a:lnTo>
                    <a:pt x="507" y="11"/>
                  </a:lnTo>
                  <a:lnTo>
                    <a:pt x="513" y="50"/>
                  </a:lnTo>
                  <a:lnTo>
                    <a:pt x="498" y="47"/>
                  </a:lnTo>
                  <a:lnTo>
                    <a:pt x="495" y="31"/>
                  </a:lnTo>
                  <a:lnTo>
                    <a:pt x="253" y="44"/>
                  </a:lnTo>
                  <a:lnTo>
                    <a:pt x="235" y="18"/>
                  </a:lnTo>
                  <a:lnTo>
                    <a:pt x="0" y="39"/>
                  </a:lnTo>
                  <a:lnTo>
                    <a:pt x="0" y="55"/>
                  </a:lnTo>
                  <a:lnTo>
                    <a:pt x="0" y="55"/>
                  </a:lnTo>
                  <a:close/>
                </a:path>
              </a:pathLst>
            </a:custGeom>
            <a:solidFill>
              <a:srgbClr val="00928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6" name="Freeform 96"/>
            <p:cNvSpPr>
              <a:spLocks/>
            </p:cNvSpPr>
            <p:nvPr/>
          </p:nvSpPr>
          <p:spPr bwMode="auto">
            <a:xfrm>
              <a:off x="5280" y="2338"/>
              <a:ext cx="200" cy="288"/>
            </a:xfrm>
            <a:custGeom>
              <a:avLst/>
              <a:gdLst/>
              <a:ahLst/>
              <a:cxnLst>
                <a:cxn ang="0">
                  <a:pos x="0" y="71"/>
                </a:cxn>
                <a:cxn ang="0">
                  <a:pos x="29" y="341"/>
                </a:cxn>
                <a:cxn ang="0">
                  <a:pos x="73" y="345"/>
                </a:cxn>
                <a:cxn ang="0">
                  <a:pos x="126" y="376"/>
                </a:cxn>
                <a:cxn ang="0">
                  <a:pos x="164" y="375"/>
                </a:cxn>
                <a:cxn ang="0">
                  <a:pos x="182" y="363"/>
                </a:cxn>
                <a:cxn ang="0">
                  <a:pos x="225" y="389"/>
                </a:cxn>
                <a:cxn ang="0">
                  <a:pos x="250" y="367"/>
                </a:cxn>
                <a:cxn ang="0">
                  <a:pos x="255" y="325"/>
                </a:cxn>
                <a:cxn ang="0">
                  <a:pos x="272" y="334"/>
                </a:cxn>
                <a:cxn ang="0">
                  <a:pos x="280" y="298"/>
                </a:cxn>
                <a:cxn ang="0">
                  <a:pos x="339" y="247"/>
                </a:cxn>
                <a:cxn ang="0">
                  <a:pos x="349" y="163"/>
                </a:cxn>
                <a:cxn ang="0">
                  <a:pos x="342" y="146"/>
                </a:cxn>
                <a:cxn ang="0">
                  <a:pos x="354" y="137"/>
                </a:cxn>
                <a:cxn ang="0">
                  <a:pos x="332" y="0"/>
                </a:cxn>
                <a:cxn ang="0">
                  <a:pos x="272" y="31"/>
                </a:cxn>
                <a:cxn ang="0">
                  <a:pos x="241" y="63"/>
                </a:cxn>
                <a:cxn ang="0">
                  <a:pos x="219" y="65"/>
                </a:cxn>
                <a:cxn ang="0">
                  <a:pos x="185" y="82"/>
                </a:cxn>
                <a:cxn ang="0">
                  <a:pos x="107" y="56"/>
                </a:cxn>
                <a:cxn ang="0">
                  <a:pos x="0" y="71"/>
                </a:cxn>
                <a:cxn ang="0">
                  <a:pos x="0" y="71"/>
                </a:cxn>
              </a:cxnLst>
              <a:rect l="0" t="0" r="r" b="b"/>
              <a:pathLst>
                <a:path w="354" h="389">
                  <a:moveTo>
                    <a:pt x="0" y="71"/>
                  </a:moveTo>
                  <a:lnTo>
                    <a:pt x="29" y="341"/>
                  </a:lnTo>
                  <a:lnTo>
                    <a:pt x="73" y="345"/>
                  </a:lnTo>
                  <a:lnTo>
                    <a:pt x="126" y="376"/>
                  </a:lnTo>
                  <a:lnTo>
                    <a:pt x="164" y="375"/>
                  </a:lnTo>
                  <a:lnTo>
                    <a:pt x="182" y="363"/>
                  </a:lnTo>
                  <a:lnTo>
                    <a:pt x="225" y="389"/>
                  </a:lnTo>
                  <a:lnTo>
                    <a:pt x="250" y="367"/>
                  </a:lnTo>
                  <a:lnTo>
                    <a:pt x="255" y="325"/>
                  </a:lnTo>
                  <a:lnTo>
                    <a:pt x="272" y="334"/>
                  </a:lnTo>
                  <a:lnTo>
                    <a:pt x="280" y="298"/>
                  </a:lnTo>
                  <a:lnTo>
                    <a:pt x="339" y="247"/>
                  </a:lnTo>
                  <a:lnTo>
                    <a:pt x="349" y="163"/>
                  </a:lnTo>
                  <a:lnTo>
                    <a:pt x="342" y="146"/>
                  </a:lnTo>
                  <a:lnTo>
                    <a:pt x="354" y="137"/>
                  </a:lnTo>
                  <a:lnTo>
                    <a:pt x="332" y="0"/>
                  </a:lnTo>
                  <a:lnTo>
                    <a:pt x="272" y="31"/>
                  </a:lnTo>
                  <a:lnTo>
                    <a:pt x="241" y="63"/>
                  </a:lnTo>
                  <a:lnTo>
                    <a:pt x="219" y="65"/>
                  </a:lnTo>
                  <a:lnTo>
                    <a:pt x="185" y="82"/>
                  </a:lnTo>
                  <a:lnTo>
                    <a:pt x="107" y="56"/>
                  </a:lnTo>
                  <a:lnTo>
                    <a:pt x="0" y="71"/>
                  </a:lnTo>
                  <a:lnTo>
                    <a:pt x="0" y="71"/>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7" name="Freeform 97"/>
            <p:cNvSpPr>
              <a:spLocks/>
            </p:cNvSpPr>
            <p:nvPr/>
          </p:nvSpPr>
          <p:spPr bwMode="auto">
            <a:xfrm>
              <a:off x="5407" y="2440"/>
              <a:ext cx="212" cy="270"/>
            </a:xfrm>
            <a:custGeom>
              <a:avLst/>
              <a:gdLst/>
              <a:ahLst/>
              <a:cxnLst>
                <a:cxn ang="0">
                  <a:pos x="0" y="252"/>
                </a:cxn>
                <a:cxn ang="0">
                  <a:pos x="13" y="302"/>
                </a:cxn>
                <a:cxn ang="0">
                  <a:pos x="61" y="337"/>
                </a:cxn>
                <a:cxn ang="0">
                  <a:pos x="85" y="365"/>
                </a:cxn>
                <a:cxn ang="0">
                  <a:pos x="157" y="336"/>
                </a:cxn>
                <a:cxn ang="0">
                  <a:pos x="189" y="332"/>
                </a:cxn>
                <a:cxn ang="0">
                  <a:pos x="207" y="310"/>
                </a:cxn>
                <a:cxn ang="0">
                  <a:pos x="235" y="199"/>
                </a:cxn>
                <a:cxn ang="0">
                  <a:pos x="265" y="213"/>
                </a:cxn>
                <a:cxn ang="0">
                  <a:pos x="324" y="94"/>
                </a:cxn>
                <a:cxn ang="0">
                  <a:pos x="370" y="119"/>
                </a:cxn>
                <a:cxn ang="0">
                  <a:pos x="377" y="98"/>
                </a:cxn>
                <a:cxn ang="0">
                  <a:pos x="345" y="72"/>
                </a:cxn>
                <a:cxn ang="0">
                  <a:pos x="320" y="75"/>
                </a:cxn>
                <a:cxn ang="0">
                  <a:pos x="311" y="88"/>
                </a:cxn>
                <a:cxn ang="0">
                  <a:pos x="265" y="101"/>
                </a:cxn>
                <a:cxn ang="0">
                  <a:pos x="236" y="133"/>
                </a:cxn>
                <a:cxn ang="0">
                  <a:pos x="227" y="82"/>
                </a:cxn>
                <a:cxn ang="0">
                  <a:pos x="145" y="95"/>
                </a:cxn>
                <a:cxn ang="0">
                  <a:pos x="129" y="0"/>
                </a:cxn>
                <a:cxn ang="0">
                  <a:pos x="117" y="9"/>
                </a:cxn>
                <a:cxn ang="0">
                  <a:pos x="124" y="26"/>
                </a:cxn>
                <a:cxn ang="0">
                  <a:pos x="114" y="110"/>
                </a:cxn>
                <a:cxn ang="0">
                  <a:pos x="55" y="161"/>
                </a:cxn>
                <a:cxn ang="0">
                  <a:pos x="47" y="197"/>
                </a:cxn>
                <a:cxn ang="0">
                  <a:pos x="30" y="188"/>
                </a:cxn>
                <a:cxn ang="0">
                  <a:pos x="25" y="230"/>
                </a:cxn>
                <a:cxn ang="0">
                  <a:pos x="0" y="252"/>
                </a:cxn>
                <a:cxn ang="0">
                  <a:pos x="0" y="252"/>
                </a:cxn>
                <a:cxn ang="0">
                  <a:pos x="0" y="252"/>
                </a:cxn>
              </a:cxnLst>
              <a:rect l="0" t="0" r="r" b="b"/>
              <a:pathLst>
                <a:path w="377" h="365">
                  <a:moveTo>
                    <a:pt x="0" y="252"/>
                  </a:moveTo>
                  <a:lnTo>
                    <a:pt x="13" y="302"/>
                  </a:lnTo>
                  <a:lnTo>
                    <a:pt x="61" y="337"/>
                  </a:lnTo>
                  <a:lnTo>
                    <a:pt x="85" y="365"/>
                  </a:lnTo>
                  <a:lnTo>
                    <a:pt x="157" y="336"/>
                  </a:lnTo>
                  <a:lnTo>
                    <a:pt x="189" y="332"/>
                  </a:lnTo>
                  <a:lnTo>
                    <a:pt x="207" y="310"/>
                  </a:lnTo>
                  <a:lnTo>
                    <a:pt x="235" y="199"/>
                  </a:lnTo>
                  <a:lnTo>
                    <a:pt x="265" y="213"/>
                  </a:lnTo>
                  <a:lnTo>
                    <a:pt x="324" y="94"/>
                  </a:lnTo>
                  <a:lnTo>
                    <a:pt x="370" y="119"/>
                  </a:lnTo>
                  <a:lnTo>
                    <a:pt x="377" y="98"/>
                  </a:lnTo>
                  <a:lnTo>
                    <a:pt x="345" y="72"/>
                  </a:lnTo>
                  <a:lnTo>
                    <a:pt x="320" y="75"/>
                  </a:lnTo>
                  <a:lnTo>
                    <a:pt x="311" y="88"/>
                  </a:lnTo>
                  <a:lnTo>
                    <a:pt x="265" y="101"/>
                  </a:lnTo>
                  <a:lnTo>
                    <a:pt x="236" y="133"/>
                  </a:lnTo>
                  <a:lnTo>
                    <a:pt x="227" y="82"/>
                  </a:lnTo>
                  <a:lnTo>
                    <a:pt x="145" y="95"/>
                  </a:lnTo>
                  <a:lnTo>
                    <a:pt x="129" y="0"/>
                  </a:lnTo>
                  <a:lnTo>
                    <a:pt x="117" y="9"/>
                  </a:lnTo>
                  <a:lnTo>
                    <a:pt x="124" y="26"/>
                  </a:lnTo>
                  <a:lnTo>
                    <a:pt x="114" y="110"/>
                  </a:lnTo>
                  <a:lnTo>
                    <a:pt x="55" y="161"/>
                  </a:lnTo>
                  <a:lnTo>
                    <a:pt x="47" y="197"/>
                  </a:lnTo>
                  <a:lnTo>
                    <a:pt x="30" y="188"/>
                  </a:lnTo>
                  <a:lnTo>
                    <a:pt x="25" y="230"/>
                  </a:lnTo>
                  <a:lnTo>
                    <a:pt x="0" y="252"/>
                  </a:lnTo>
                  <a:lnTo>
                    <a:pt x="0" y="252"/>
                  </a:lnTo>
                  <a:lnTo>
                    <a:pt x="0" y="252"/>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8" name="Freeform 98"/>
            <p:cNvSpPr>
              <a:spLocks/>
            </p:cNvSpPr>
            <p:nvPr/>
          </p:nvSpPr>
          <p:spPr bwMode="auto">
            <a:xfrm>
              <a:off x="5535" y="2459"/>
              <a:ext cx="216" cy="139"/>
            </a:xfrm>
            <a:custGeom>
              <a:avLst/>
              <a:gdLst/>
              <a:ahLst/>
              <a:cxnLst>
                <a:cxn ang="0">
                  <a:pos x="0" y="56"/>
                </a:cxn>
                <a:cxn ang="0">
                  <a:pos x="9" y="107"/>
                </a:cxn>
                <a:cxn ang="0">
                  <a:pos x="38" y="75"/>
                </a:cxn>
                <a:cxn ang="0">
                  <a:pos x="84" y="62"/>
                </a:cxn>
                <a:cxn ang="0">
                  <a:pos x="93" y="49"/>
                </a:cxn>
                <a:cxn ang="0">
                  <a:pos x="118" y="46"/>
                </a:cxn>
                <a:cxn ang="0">
                  <a:pos x="150" y="72"/>
                </a:cxn>
                <a:cxn ang="0">
                  <a:pos x="172" y="78"/>
                </a:cxn>
                <a:cxn ang="0">
                  <a:pos x="213" y="115"/>
                </a:cxn>
                <a:cxn ang="0">
                  <a:pos x="199" y="150"/>
                </a:cxn>
                <a:cxn ang="0">
                  <a:pos x="204" y="166"/>
                </a:cxn>
                <a:cxn ang="0">
                  <a:pos x="222" y="159"/>
                </a:cxn>
                <a:cxn ang="0">
                  <a:pos x="238" y="159"/>
                </a:cxn>
                <a:cxn ang="0">
                  <a:pos x="247" y="171"/>
                </a:cxn>
                <a:cxn ang="0">
                  <a:pos x="266" y="171"/>
                </a:cxn>
                <a:cxn ang="0">
                  <a:pos x="273" y="166"/>
                </a:cxn>
                <a:cxn ang="0">
                  <a:pos x="262" y="134"/>
                </a:cxn>
                <a:cxn ang="0">
                  <a:pos x="259" y="75"/>
                </a:cxn>
                <a:cxn ang="0">
                  <a:pos x="244" y="66"/>
                </a:cxn>
                <a:cxn ang="0">
                  <a:pos x="273" y="40"/>
                </a:cxn>
                <a:cxn ang="0">
                  <a:pos x="275" y="22"/>
                </a:cxn>
                <a:cxn ang="0">
                  <a:pos x="294" y="24"/>
                </a:cxn>
                <a:cxn ang="0">
                  <a:pos x="270" y="60"/>
                </a:cxn>
                <a:cxn ang="0">
                  <a:pos x="284" y="104"/>
                </a:cxn>
                <a:cxn ang="0">
                  <a:pos x="290" y="116"/>
                </a:cxn>
                <a:cxn ang="0">
                  <a:pos x="298" y="122"/>
                </a:cxn>
                <a:cxn ang="0">
                  <a:pos x="281" y="121"/>
                </a:cxn>
                <a:cxn ang="0">
                  <a:pos x="287" y="148"/>
                </a:cxn>
                <a:cxn ang="0">
                  <a:pos x="317" y="166"/>
                </a:cxn>
                <a:cxn ang="0">
                  <a:pos x="325" y="171"/>
                </a:cxn>
                <a:cxn ang="0">
                  <a:pos x="334" y="171"/>
                </a:cxn>
                <a:cxn ang="0">
                  <a:pos x="329" y="185"/>
                </a:cxn>
                <a:cxn ang="0">
                  <a:pos x="367" y="166"/>
                </a:cxn>
                <a:cxn ang="0">
                  <a:pos x="375" y="143"/>
                </a:cxn>
                <a:cxn ang="0">
                  <a:pos x="384" y="118"/>
                </a:cxn>
                <a:cxn ang="0">
                  <a:pos x="329" y="129"/>
                </a:cxn>
                <a:cxn ang="0">
                  <a:pos x="294" y="0"/>
                </a:cxn>
                <a:cxn ang="0">
                  <a:pos x="0" y="56"/>
                </a:cxn>
                <a:cxn ang="0">
                  <a:pos x="0" y="56"/>
                </a:cxn>
                <a:cxn ang="0">
                  <a:pos x="0" y="56"/>
                </a:cxn>
              </a:cxnLst>
              <a:rect l="0" t="0" r="r" b="b"/>
              <a:pathLst>
                <a:path w="384" h="185">
                  <a:moveTo>
                    <a:pt x="0" y="56"/>
                  </a:moveTo>
                  <a:lnTo>
                    <a:pt x="9" y="107"/>
                  </a:lnTo>
                  <a:lnTo>
                    <a:pt x="38" y="75"/>
                  </a:lnTo>
                  <a:lnTo>
                    <a:pt x="84" y="62"/>
                  </a:lnTo>
                  <a:lnTo>
                    <a:pt x="93" y="49"/>
                  </a:lnTo>
                  <a:lnTo>
                    <a:pt x="118" y="46"/>
                  </a:lnTo>
                  <a:lnTo>
                    <a:pt x="150" y="72"/>
                  </a:lnTo>
                  <a:lnTo>
                    <a:pt x="172" y="78"/>
                  </a:lnTo>
                  <a:lnTo>
                    <a:pt x="213" y="115"/>
                  </a:lnTo>
                  <a:lnTo>
                    <a:pt x="199" y="150"/>
                  </a:lnTo>
                  <a:lnTo>
                    <a:pt x="204" y="166"/>
                  </a:lnTo>
                  <a:lnTo>
                    <a:pt x="222" y="159"/>
                  </a:lnTo>
                  <a:lnTo>
                    <a:pt x="238" y="159"/>
                  </a:lnTo>
                  <a:lnTo>
                    <a:pt x="247" y="171"/>
                  </a:lnTo>
                  <a:lnTo>
                    <a:pt x="266" y="171"/>
                  </a:lnTo>
                  <a:lnTo>
                    <a:pt x="273" y="166"/>
                  </a:lnTo>
                  <a:lnTo>
                    <a:pt x="262" y="134"/>
                  </a:lnTo>
                  <a:lnTo>
                    <a:pt x="259" y="75"/>
                  </a:lnTo>
                  <a:lnTo>
                    <a:pt x="244" y="66"/>
                  </a:lnTo>
                  <a:lnTo>
                    <a:pt x="273" y="40"/>
                  </a:lnTo>
                  <a:lnTo>
                    <a:pt x="275" y="22"/>
                  </a:lnTo>
                  <a:lnTo>
                    <a:pt x="294" y="24"/>
                  </a:lnTo>
                  <a:lnTo>
                    <a:pt x="270" y="60"/>
                  </a:lnTo>
                  <a:lnTo>
                    <a:pt x="284" y="104"/>
                  </a:lnTo>
                  <a:lnTo>
                    <a:pt x="290" y="116"/>
                  </a:lnTo>
                  <a:lnTo>
                    <a:pt x="298" y="122"/>
                  </a:lnTo>
                  <a:lnTo>
                    <a:pt x="281" y="121"/>
                  </a:lnTo>
                  <a:lnTo>
                    <a:pt x="287" y="148"/>
                  </a:lnTo>
                  <a:lnTo>
                    <a:pt x="317" y="166"/>
                  </a:lnTo>
                  <a:lnTo>
                    <a:pt x="325" y="171"/>
                  </a:lnTo>
                  <a:lnTo>
                    <a:pt x="334" y="171"/>
                  </a:lnTo>
                  <a:lnTo>
                    <a:pt x="329" y="185"/>
                  </a:lnTo>
                  <a:lnTo>
                    <a:pt x="367" y="166"/>
                  </a:lnTo>
                  <a:lnTo>
                    <a:pt x="375" y="143"/>
                  </a:lnTo>
                  <a:lnTo>
                    <a:pt x="384" y="118"/>
                  </a:lnTo>
                  <a:lnTo>
                    <a:pt x="329" y="129"/>
                  </a:lnTo>
                  <a:lnTo>
                    <a:pt x="294" y="0"/>
                  </a:lnTo>
                  <a:lnTo>
                    <a:pt x="0" y="56"/>
                  </a:lnTo>
                  <a:lnTo>
                    <a:pt x="0" y="56"/>
                  </a:lnTo>
                  <a:lnTo>
                    <a:pt x="0" y="56"/>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99" name="Freeform 99"/>
            <p:cNvSpPr>
              <a:spLocks/>
            </p:cNvSpPr>
            <p:nvPr/>
          </p:nvSpPr>
          <p:spPr bwMode="auto">
            <a:xfrm>
              <a:off x="5371" y="2509"/>
              <a:ext cx="367" cy="265"/>
            </a:xfrm>
            <a:custGeom>
              <a:avLst/>
              <a:gdLst/>
              <a:ahLst/>
              <a:cxnLst>
                <a:cxn ang="0">
                  <a:pos x="60" y="320"/>
                </a:cxn>
                <a:cxn ang="0">
                  <a:pos x="62" y="311"/>
                </a:cxn>
                <a:cxn ang="0">
                  <a:pos x="103" y="271"/>
                </a:cxn>
                <a:cxn ang="0">
                  <a:pos x="126" y="243"/>
                </a:cxn>
                <a:cxn ang="0">
                  <a:pos x="150" y="271"/>
                </a:cxn>
                <a:cxn ang="0">
                  <a:pos x="222" y="242"/>
                </a:cxn>
                <a:cxn ang="0">
                  <a:pos x="254" y="238"/>
                </a:cxn>
                <a:cxn ang="0">
                  <a:pos x="272" y="216"/>
                </a:cxn>
                <a:cxn ang="0">
                  <a:pos x="300" y="105"/>
                </a:cxn>
                <a:cxn ang="0">
                  <a:pos x="330" y="119"/>
                </a:cxn>
                <a:cxn ang="0">
                  <a:pos x="389" y="0"/>
                </a:cxn>
                <a:cxn ang="0">
                  <a:pos x="435" y="25"/>
                </a:cxn>
                <a:cxn ang="0">
                  <a:pos x="442" y="4"/>
                </a:cxn>
                <a:cxn ang="0">
                  <a:pos x="464" y="10"/>
                </a:cxn>
                <a:cxn ang="0">
                  <a:pos x="505" y="47"/>
                </a:cxn>
                <a:cxn ang="0">
                  <a:pos x="491" y="82"/>
                </a:cxn>
                <a:cxn ang="0">
                  <a:pos x="496" y="98"/>
                </a:cxn>
                <a:cxn ang="0">
                  <a:pos x="514" y="91"/>
                </a:cxn>
                <a:cxn ang="0">
                  <a:pos x="527" y="107"/>
                </a:cxn>
                <a:cxn ang="0">
                  <a:pos x="590" y="127"/>
                </a:cxn>
                <a:cxn ang="0">
                  <a:pos x="532" y="125"/>
                </a:cxn>
                <a:cxn ang="0">
                  <a:pos x="593" y="179"/>
                </a:cxn>
                <a:cxn ang="0">
                  <a:pos x="555" y="173"/>
                </a:cxn>
                <a:cxn ang="0">
                  <a:pos x="633" y="223"/>
                </a:cxn>
                <a:cxn ang="0">
                  <a:pos x="652" y="257"/>
                </a:cxn>
                <a:cxn ang="0">
                  <a:pos x="639" y="252"/>
                </a:cxn>
                <a:cxn ang="0">
                  <a:pos x="636" y="261"/>
                </a:cxn>
                <a:cxn ang="0">
                  <a:pos x="380" y="310"/>
                </a:cxn>
                <a:cxn ang="0">
                  <a:pos x="167" y="336"/>
                </a:cxn>
                <a:cxn ang="0">
                  <a:pos x="0" y="358"/>
                </a:cxn>
                <a:cxn ang="0">
                  <a:pos x="60" y="320"/>
                </a:cxn>
                <a:cxn ang="0">
                  <a:pos x="60" y="320"/>
                </a:cxn>
              </a:cxnLst>
              <a:rect l="0" t="0" r="r" b="b"/>
              <a:pathLst>
                <a:path w="652" h="358">
                  <a:moveTo>
                    <a:pt x="60" y="320"/>
                  </a:moveTo>
                  <a:lnTo>
                    <a:pt x="62" y="311"/>
                  </a:lnTo>
                  <a:lnTo>
                    <a:pt x="103" y="271"/>
                  </a:lnTo>
                  <a:lnTo>
                    <a:pt x="126" y="243"/>
                  </a:lnTo>
                  <a:lnTo>
                    <a:pt x="150" y="271"/>
                  </a:lnTo>
                  <a:lnTo>
                    <a:pt x="222" y="242"/>
                  </a:lnTo>
                  <a:lnTo>
                    <a:pt x="254" y="238"/>
                  </a:lnTo>
                  <a:lnTo>
                    <a:pt x="272" y="216"/>
                  </a:lnTo>
                  <a:lnTo>
                    <a:pt x="300" y="105"/>
                  </a:lnTo>
                  <a:lnTo>
                    <a:pt x="330" y="119"/>
                  </a:lnTo>
                  <a:lnTo>
                    <a:pt x="389" y="0"/>
                  </a:lnTo>
                  <a:lnTo>
                    <a:pt x="435" y="25"/>
                  </a:lnTo>
                  <a:lnTo>
                    <a:pt x="442" y="4"/>
                  </a:lnTo>
                  <a:lnTo>
                    <a:pt x="464" y="10"/>
                  </a:lnTo>
                  <a:lnTo>
                    <a:pt x="505" y="47"/>
                  </a:lnTo>
                  <a:lnTo>
                    <a:pt x="491" y="82"/>
                  </a:lnTo>
                  <a:lnTo>
                    <a:pt x="496" y="98"/>
                  </a:lnTo>
                  <a:lnTo>
                    <a:pt x="514" y="91"/>
                  </a:lnTo>
                  <a:lnTo>
                    <a:pt x="527" y="107"/>
                  </a:lnTo>
                  <a:lnTo>
                    <a:pt x="590" y="127"/>
                  </a:lnTo>
                  <a:lnTo>
                    <a:pt x="532" y="125"/>
                  </a:lnTo>
                  <a:lnTo>
                    <a:pt x="593" y="179"/>
                  </a:lnTo>
                  <a:lnTo>
                    <a:pt x="555" y="173"/>
                  </a:lnTo>
                  <a:lnTo>
                    <a:pt x="633" y="223"/>
                  </a:lnTo>
                  <a:lnTo>
                    <a:pt x="652" y="257"/>
                  </a:lnTo>
                  <a:lnTo>
                    <a:pt x="639" y="252"/>
                  </a:lnTo>
                  <a:lnTo>
                    <a:pt x="636" y="261"/>
                  </a:lnTo>
                  <a:lnTo>
                    <a:pt x="380" y="310"/>
                  </a:lnTo>
                  <a:lnTo>
                    <a:pt x="167" y="336"/>
                  </a:lnTo>
                  <a:lnTo>
                    <a:pt x="0" y="358"/>
                  </a:lnTo>
                  <a:lnTo>
                    <a:pt x="60" y="320"/>
                  </a:lnTo>
                  <a:lnTo>
                    <a:pt x="60" y="32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0" name="Freeform 100"/>
            <p:cNvSpPr>
              <a:spLocks/>
            </p:cNvSpPr>
            <p:nvPr/>
          </p:nvSpPr>
          <p:spPr bwMode="auto">
            <a:xfrm>
              <a:off x="5722" y="2582"/>
              <a:ext cx="20" cy="67"/>
            </a:xfrm>
            <a:custGeom>
              <a:avLst/>
              <a:gdLst/>
              <a:ahLst/>
              <a:cxnLst>
                <a:cxn ang="0">
                  <a:pos x="0" y="90"/>
                </a:cxn>
                <a:cxn ang="0">
                  <a:pos x="12" y="65"/>
                </a:cxn>
                <a:cxn ang="0">
                  <a:pos x="25" y="50"/>
                </a:cxn>
                <a:cxn ang="0">
                  <a:pos x="35" y="0"/>
                </a:cxn>
                <a:cxn ang="0">
                  <a:pos x="15" y="12"/>
                </a:cxn>
                <a:cxn ang="0">
                  <a:pos x="0" y="59"/>
                </a:cxn>
                <a:cxn ang="0">
                  <a:pos x="0" y="90"/>
                </a:cxn>
                <a:cxn ang="0">
                  <a:pos x="0" y="90"/>
                </a:cxn>
              </a:cxnLst>
              <a:rect l="0" t="0" r="r" b="b"/>
              <a:pathLst>
                <a:path w="35" h="90">
                  <a:moveTo>
                    <a:pt x="0" y="90"/>
                  </a:moveTo>
                  <a:lnTo>
                    <a:pt x="12" y="65"/>
                  </a:lnTo>
                  <a:lnTo>
                    <a:pt x="25" y="50"/>
                  </a:lnTo>
                  <a:lnTo>
                    <a:pt x="35" y="0"/>
                  </a:lnTo>
                  <a:lnTo>
                    <a:pt x="15" y="12"/>
                  </a:lnTo>
                  <a:lnTo>
                    <a:pt x="0" y="59"/>
                  </a:lnTo>
                  <a:lnTo>
                    <a:pt x="0" y="90"/>
                  </a:lnTo>
                  <a:lnTo>
                    <a:pt x="0" y="90"/>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1" name="Freeform 101"/>
            <p:cNvSpPr>
              <a:spLocks/>
            </p:cNvSpPr>
            <p:nvPr/>
          </p:nvSpPr>
          <p:spPr bwMode="auto">
            <a:xfrm>
              <a:off x="5350" y="2702"/>
              <a:ext cx="407" cy="231"/>
            </a:xfrm>
            <a:custGeom>
              <a:avLst/>
              <a:gdLst/>
              <a:ahLst/>
              <a:cxnLst>
                <a:cxn ang="0">
                  <a:pos x="0" y="270"/>
                </a:cxn>
                <a:cxn ang="0">
                  <a:pos x="105" y="257"/>
                </a:cxn>
                <a:cxn ang="0">
                  <a:pos x="165" y="228"/>
                </a:cxn>
                <a:cxn ang="0">
                  <a:pos x="279" y="216"/>
                </a:cxn>
                <a:cxn ang="0">
                  <a:pos x="326" y="245"/>
                </a:cxn>
                <a:cxn ang="0">
                  <a:pos x="401" y="235"/>
                </a:cxn>
                <a:cxn ang="0">
                  <a:pos x="514" y="314"/>
                </a:cxn>
                <a:cxn ang="0">
                  <a:pos x="558" y="304"/>
                </a:cxn>
                <a:cxn ang="0">
                  <a:pos x="622" y="213"/>
                </a:cxn>
                <a:cxn ang="0">
                  <a:pos x="673" y="194"/>
                </a:cxn>
                <a:cxn ang="0">
                  <a:pos x="689" y="167"/>
                </a:cxn>
                <a:cxn ang="0">
                  <a:pos x="633" y="178"/>
                </a:cxn>
                <a:cxn ang="0">
                  <a:pos x="619" y="159"/>
                </a:cxn>
                <a:cxn ang="0">
                  <a:pos x="652" y="150"/>
                </a:cxn>
                <a:cxn ang="0">
                  <a:pos x="652" y="138"/>
                </a:cxn>
                <a:cxn ang="0">
                  <a:pos x="614" y="125"/>
                </a:cxn>
                <a:cxn ang="0">
                  <a:pos x="663" y="107"/>
                </a:cxn>
                <a:cxn ang="0">
                  <a:pos x="660" y="126"/>
                </a:cxn>
                <a:cxn ang="0">
                  <a:pos x="691" y="126"/>
                </a:cxn>
                <a:cxn ang="0">
                  <a:pos x="708" y="94"/>
                </a:cxn>
                <a:cxn ang="0">
                  <a:pos x="720" y="93"/>
                </a:cxn>
                <a:cxn ang="0">
                  <a:pos x="713" y="63"/>
                </a:cxn>
                <a:cxn ang="0">
                  <a:pos x="691" y="93"/>
                </a:cxn>
                <a:cxn ang="0">
                  <a:pos x="669" y="28"/>
                </a:cxn>
                <a:cxn ang="0">
                  <a:pos x="683" y="25"/>
                </a:cxn>
                <a:cxn ang="0">
                  <a:pos x="704" y="43"/>
                </a:cxn>
                <a:cxn ang="0">
                  <a:pos x="689" y="13"/>
                </a:cxn>
                <a:cxn ang="0">
                  <a:pos x="673" y="0"/>
                </a:cxn>
                <a:cxn ang="0">
                  <a:pos x="417" y="49"/>
                </a:cxn>
                <a:cxn ang="0">
                  <a:pos x="204" y="75"/>
                </a:cxn>
                <a:cxn ang="0">
                  <a:pos x="175" y="132"/>
                </a:cxn>
                <a:cxn ang="0">
                  <a:pos x="130" y="142"/>
                </a:cxn>
                <a:cxn ang="0">
                  <a:pos x="108" y="172"/>
                </a:cxn>
                <a:cxn ang="0">
                  <a:pos x="25" y="219"/>
                </a:cxn>
                <a:cxn ang="0">
                  <a:pos x="21" y="236"/>
                </a:cxn>
                <a:cxn ang="0">
                  <a:pos x="0" y="247"/>
                </a:cxn>
                <a:cxn ang="0">
                  <a:pos x="0" y="270"/>
                </a:cxn>
                <a:cxn ang="0">
                  <a:pos x="0" y="270"/>
                </a:cxn>
              </a:cxnLst>
              <a:rect l="0" t="0" r="r" b="b"/>
              <a:pathLst>
                <a:path w="720" h="314">
                  <a:moveTo>
                    <a:pt x="0" y="270"/>
                  </a:moveTo>
                  <a:lnTo>
                    <a:pt x="105" y="257"/>
                  </a:lnTo>
                  <a:lnTo>
                    <a:pt x="165" y="228"/>
                  </a:lnTo>
                  <a:lnTo>
                    <a:pt x="279" y="216"/>
                  </a:lnTo>
                  <a:lnTo>
                    <a:pt x="326" y="245"/>
                  </a:lnTo>
                  <a:lnTo>
                    <a:pt x="401" y="235"/>
                  </a:lnTo>
                  <a:lnTo>
                    <a:pt x="514" y="314"/>
                  </a:lnTo>
                  <a:lnTo>
                    <a:pt x="558" y="304"/>
                  </a:lnTo>
                  <a:lnTo>
                    <a:pt x="622" y="213"/>
                  </a:lnTo>
                  <a:lnTo>
                    <a:pt x="673" y="194"/>
                  </a:lnTo>
                  <a:lnTo>
                    <a:pt x="689" y="167"/>
                  </a:lnTo>
                  <a:lnTo>
                    <a:pt x="633" y="178"/>
                  </a:lnTo>
                  <a:lnTo>
                    <a:pt x="619" y="159"/>
                  </a:lnTo>
                  <a:lnTo>
                    <a:pt x="652" y="150"/>
                  </a:lnTo>
                  <a:lnTo>
                    <a:pt x="652" y="138"/>
                  </a:lnTo>
                  <a:lnTo>
                    <a:pt x="614" y="125"/>
                  </a:lnTo>
                  <a:lnTo>
                    <a:pt x="663" y="107"/>
                  </a:lnTo>
                  <a:lnTo>
                    <a:pt x="660" y="126"/>
                  </a:lnTo>
                  <a:lnTo>
                    <a:pt x="691" y="126"/>
                  </a:lnTo>
                  <a:lnTo>
                    <a:pt x="708" y="94"/>
                  </a:lnTo>
                  <a:lnTo>
                    <a:pt x="720" y="93"/>
                  </a:lnTo>
                  <a:lnTo>
                    <a:pt x="713" y="63"/>
                  </a:lnTo>
                  <a:lnTo>
                    <a:pt x="691" y="93"/>
                  </a:lnTo>
                  <a:lnTo>
                    <a:pt x="669" y="28"/>
                  </a:lnTo>
                  <a:lnTo>
                    <a:pt x="683" y="25"/>
                  </a:lnTo>
                  <a:lnTo>
                    <a:pt x="704" y="43"/>
                  </a:lnTo>
                  <a:lnTo>
                    <a:pt x="689" y="13"/>
                  </a:lnTo>
                  <a:lnTo>
                    <a:pt x="673" y="0"/>
                  </a:lnTo>
                  <a:lnTo>
                    <a:pt x="417" y="49"/>
                  </a:lnTo>
                  <a:lnTo>
                    <a:pt x="204" y="75"/>
                  </a:lnTo>
                  <a:lnTo>
                    <a:pt x="175" y="132"/>
                  </a:lnTo>
                  <a:lnTo>
                    <a:pt x="130" y="142"/>
                  </a:lnTo>
                  <a:lnTo>
                    <a:pt x="108" y="172"/>
                  </a:lnTo>
                  <a:lnTo>
                    <a:pt x="25" y="219"/>
                  </a:lnTo>
                  <a:lnTo>
                    <a:pt x="21" y="236"/>
                  </a:lnTo>
                  <a:lnTo>
                    <a:pt x="0" y="247"/>
                  </a:lnTo>
                  <a:lnTo>
                    <a:pt x="0" y="270"/>
                  </a:lnTo>
                  <a:lnTo>
                    <a:pt x="0" y="27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2" name="Freeform 102"/>
            <p:cNvSpPr>
              <a:spLocks/>
            </p:cNvSpPr>
            <p:nvPr/>
          </p:nvSpPr>
          <p:spPr bwMode="auto">
            <a:xfrm>
              <a:off x="5398" y="2862"/>
              <a:ext cx="241" cy="236"/>
            </a:xfrm>
            <a:custGeom>
              <a:avLst/>
              <a:gdLst/>
              <a:ahLst/>
              <a:cxnLst>
                <a:cxn ang="0">
                  <a:pos x="20" y="41"/>
                </a:cxn>
                <a:cxn ang="0">
                  <a:pos x="80" y="12"/>
                </a:cxn>
                <a:cxn ang="0">
                  <a:pos x="194" y="0"/>
                </a:cxn>
                <a:cxn ang="0">
                  <a:pos x="241" y="29"/>
                </a:cxn>
                <a:cxn ang="0">
                  <a:pos x="316" y="19"/>
                </a:cxn>
                <a:cxn ang="0">
                  <a:pos x="429" y="98"/>
                </a:cxn>
                <a:cxn ang="0">
                  <a:pos x="379" y="158"/>
                </a:cxn>
                <a:cxn ang="0">
                  <a:pos x="382" y="185"/>
                </a:cxn>
                <a:cxn ang="0">
                  <a:pos x="297" y="263"/>
                </a:cxn>
                <a:cxn ang="0">
                  <a:pos x="282" y="266"/>
                </a:cxn>
                <a:cxn ang="0">
                  <a:pos x="277" y="289"/>
                </a:cxn>
                <a:cxn ang="0">
                  <a:pos x="257" y="276"/>
                </a:cxn>
                <a:cxn ang="0">
                  <a:pos x="274" y="298"/>
                </a:cxn>
                <a:cxn ang="0">
                  <a:pos x="257" y="318"/>
                </a:cxn>
                <a:cxn ang="0">
                  <a:pos x="243" y="315"/>
                </a:cxn>
                <a:cxn ang="0">
                  <a:pos x="184" y="224"/>
                </a:cxn>
                <a:cxn ang="0">
                  <a:pos x="56" y="110"/>
                </a:cxn>
                <a:cxn ang="0">
                  <a:pos x="0" y="75"/>
                </a:cxn>
                <a:cxn ang="0">
                  <a:pos x="20" y="41"/>
                </a:cxn>
                <a:cxn ang="0">
                  <a:pos x="20" y="41"/>
                </a:cxn>
              </a:cxnLst>
              <a:rect l="0" t="0" r="r" b="b"/>
              <a:pathLst>
                <a:path w="429" h="318">
                  <a:moveTo>
                    <a:pt x="20" y="41"/>
                  </a:moveTo>
                  <a:lnTo>
                    <a:pt x="80" y="12"/>
                  </a:lnTo>
                  <a:lnTo>
                    <a:pt x="194" y="0"/>
                  </a:lnTo>
                  <a:lnTo>
                    <a:pt x="241" y="29"/>
                  </a:lnTo>
                  <a:lnTo>
                    <a:pt x="316" y="19"/>
                  </a:lnTo>
                  <a:lnTo>
                    <a:pt x="429" y="98"/>
                  </a:lnTo>
                  <a:lnTo>
                    <a:pt x="379" y="158"/>
                  </a:lnTo>
                  <a:lnTo>
                    <a:pt x="382" y="185"/>
                  </a:lnTo>
                  <a:lnTo>
                    <a:pt x="297" y="263"/>
                  </a:lnTo>
                  <a:lnTo>
                    <a:pt x="282" y="266"/>
                  </a:lnTo>
                  <a:lnTo>
                    <a:pt x="277" y="289"/>
                  </a:lnTo>
                  <a:lnTo>
                    <a:pt x="257" y="276"/>
                  </a:lnTo>
                  <a:lnTo>
                    <a:pt x="274" y="298"/>
                  </a:lnTo>
                  <a:lnTo>
                    <a:pt x="257" y="318"/>
                  </a:lnTo>
                  <a:lnTo>
                    <a:pt x="243" y="315"/>
                  </a:lnTo>
                  <a:lnTo>
                    <a:pt x="184" y="224"/>
                  </a:lnTo>
                  <a:lnTo>
                    <a:pt x="56" y="110"/>
                  </a:lnTo>
                  <a:lnTo>
                    <a:pt x="0" y="75"/>
                  </a:lnTo>
                  <a:lnTo>
                    <a:pt x="20" y="41"/>
                  </a:lnTo>
                  <a:lnTo>
                    <a:pt x="20" y="41"/>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3" name="Freeform 103"/>
            <p:cNvSpPr>
              <a:spLocks/>
            </p:cNvSpPr>
            <p:nvPr/>
          </p:nvSpPr>
          <p:spPr bwMode="auto">
            <a:xfrm>
              <a:off x="5700" y="2449"/>
              <a:ext cx="51" cy="106"/>
            </a:xfrm>
            <a:custGeom>
              <a:avLst/>
              <a:gdLst/>
              <a:ahLst/>
              <a:cxnLst>
                <a:cxn ang="0">
                  <a:pos x="0" y="13"/>
                </a:cxn>
                <a:cxn ang="0">
                  <a:pos x="13" y="0"/>
                </a:cxn>
                <a:cxn ang="0">
                  <a:pos x="29" y="0"/>
                </a:cxn>
                <a:cxn ang="0">
                  <a:pos x="23" y="15"/>
                </a:cxn>
                <a:cxn ang="0">
                  <a:pos x="19" y="19"/>
                </a:cxn>
                <a:cxn ang="0">
                  <a:pos x="23" y="35"/>
                </a:cxn>
                <a:cxn ang="0">
                  <a:pos x="44" y="57"/>
                </a:cxn>
                <a:cxn ang="0">
                  <a:pos x="48" y="75"/>
                </a:cxn>
                <a:cxn ang="0">
                  <a:pos x="66" y="94"/>
                </a:cxn>
                <a:cxn ang="0">
                  <a:pos x="79" y="98"/>
                </a:cxn>
                <a:cxn ang="0">
                  <a:pos x="85" y="112"/>
                </a:cxn>
                <a:cxn ang="0">
                  <a:pos x="73" y="122"/>
                </a:cxn>
                <a:cxn ang="0">
                  <a:pos x="87" y="120"/>
                </a:cxn>
                <a:cxn ang="0">
                  <a:pos x="90" y="131"/>
                </a:cxn>
                <a:cxn ang="0">
                  <a:pos x="35" y="142"/>
                </a:cxn>
                <a:cxn ang="0">
                  <a:pos x="0" y="13"/>
                </a:cxn>
                <a:cxn ang="0">
                  <a:pos x="0" y="13"/>
                </a:cxn>
              </a:cxnLst>
              <a:rect l="0" t="0" r="r" b="b"/>
              <a:pathLst>
                <a:path w="90" h="142">
                  <a:moveTo>
                    <a:pt x="0" y="13"/>
                  </a:moveTo>
                  <a:lnTo>
                    <a:pt x="13" y="0"/>
                  </a:lnTo>
                  <a:lnTo>
                    <a:pt x="29" y="0"/>
                  </a:lnTo>
                  <a:lnTo>
                    <a:pt x="23" y="15"/>
                  </a:lnTo>
                  <a:lnTo>
                    <a:pt x="19" y="19"/>
                  </a:lnTo>
                  <a:lnTo>
                    <a:pt x="23" y="35"/>
                  </a:lnTo>
                  <a:lnTo>
                    <a:pt x="44" y="57"/>
                  </a:lnTo>
                  <a:lnTo>
                    <a:pt x="48" y="75"/>
                  </a:lnTo>
                  <a:lnTo>
                    <a:pt x="66" y="94"/>
                  </a:lnTo>
                  <a:lnTo>
                    <a:pt x="79" y="98"/>
                  </a:lnTo>
                  <a:lnTo>
                    <a:pt x="85" y="112"/>
                  </a:lnTo>
                  <a:lnTo>
                    <a:pt x="73" y="122"/>
                  </a:lnTo>
                  <a:lnTo>
                    <a:pt x="87" y="120"/>
                  </a:lnTo>
                  <a:lnTo>
                    <a:pt x="90" y="131"/>
                  </a:lnTo>
                  <a:lnTo>
                    <a:pt x="35" y="142"/>
                  </a:lnTo>
                  <a:lnTo>
                    <a:pt x="0" y="13"/>
                  </a:lnTo>
                  <a:lnTo>
                    <a:pt x="0" y="13"/>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4" name="Freeform 104"/>
            <p:cNvSpPr>
              <a:spLocks/>
            </p:cNvSpPr>
            <p:nvPr/>
          </p:nvSpPr>
          <p:spPr bwMode="auto">
            <a:xfrm>
              <a:off x="5467" y="2283"/>
              <a:ext cx="276" cy="225"/>
            </a:xfrm>
            <a:custGeom>
              <a:avLst/>
              <a:gdLst/>
              <a:ahLst/>
              <a:cxnLst>
                <a:cxn ang="0">
                  <a:pos x="38" y="307"/>
                </a:cxn>
                <a:cxn ang="0">
                  <a:pos x="120" y="294"/>
                </a:cxn>
                <a:cxn ang="0">
                  <a:pos x="414" y="238"/>
                </a:cxn>
                <a:cxn ang="0">
                  <a:pos x="427" y="225"/>
                </a:cxn>
                <a:cxn ang="0">
                  <a:pos x="443" y="225"/>
                </a:cxn>
                <a:cxn ang="0">
                  <a:pos x="462" y="212"/>
                </a:cxn>
                <a:cxn ang="0">
                  <a:pos x="490" y="177"/>
                </a:cxn>
                <a:cxn ang="0">
                  <a:pos x="442" y="138"/>
                </a:cxn>
                <a:cxn ang="0">
                  <a:pos x="440" y="103"/>
                </a:cxn>
                <a:cxn ang="0">
                  <a:pos x="462" y="53"/>
                </a:cxn>
                <a:cxn ang="0">
                  <a:pos x="430" y="37"/>
                </a:cxn>
                <a:cxn ang="0">
                  <a:pos x="395" y="0"/>
                </a:cxn>
                <a:cxn ang="0">
                  <a:pos x="69" y="61"/>
                </a:cxn>
                <a:cxn ang="0">
                  <a:pos x="53" y="37"/>
                </a:cxn>
                <a:cxn ang="0">
                  <a:pos x="0" y="75"/>
                </a:cxn>
                <a:cxn ang="0">
                  <a:pos x="38" y="307"/>
                </a:cxn>
                <a:cxn ang="0">
                  <a:pos x="38" y="307"/>
                </a:cxn>
              </a:cxnLst>
              <a:rect l="0" t="0" r="r" b="b"/>
              <a:pathLst>
                <a:path w="490" h="307">
                  <a:moveTo>
                    <a:pt x="38" y="307"/>
                  </a:moveTo>
                  <a:lnTo>
                    <a:pt x="120" y="294"/>
                  </a:lnTo>
                  <a:lnTo>
                    <a:pt x="414" y="238"/>
                  </a:lnTo>
                  <a:lnTo>
                    <a:pt x="427" y="225"/>
                  </a:lnTo>
                  <a:lnTo>
                    <a:pt x="443" y="225"/>
                  </a:lnTo>
                  <a:lnTo>
                    <a:pt x="462" y="212"/>
                  </a:lnTo>
                  <a:lnTo>
                    <a:pt x="490" y="177"/>
                  </a:lnTo>
                  <a:lnTo>
                    <a:pt x="442" y="138"/>
                  </a:lnTo>
                  <a:lnTo>
                    <a:pt x="440" y="103"/>
                  </a:lnTo>
                  <a:lnTo>
                    <a:pt x="462" y="53"/>
                  </a:lnTo>
                  <a:lnTo>
                    <a:pt x="430" y="37"/>
                  </a:lnTo>
                  <a:lnTo>
                    <a:pt x="395" y="0"/>
                  </a:lnTo>
                  <a:lnTo>
                    <a:pt x="69" y="61"/>
                  </a:lnTo>
                  <a:lnTo>
                    <a:pt x="53" y="37"/>
                  </a:lnTo>
                  <a:lnTo>
                    <a:pt x="0" y="75"/>
                  </a:lnTo>
                  <a:lnTo>
                    <a:pt x="38" y="307"/>
                  </a:lnTo>
                  <a:lnTo>
                    <a:pt x="38" y="307"/>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5" name="Freeform 105"/>
            <p:cNvSpPr>
              <a:spLocks/>
            </p:cNvSpPr>
            <p:nvPr/>
          </p:nvSpPr>
          <p:spPr bwMode="auto">
            <a:xfrm>
              <a:off x="5713" y="2322"/>
              <a:ext cx="60" cy="186"/>
            </a:xfrm>
            <a:custGeom>
              <a:avLst/>
              <a:gdLst/>
              <a:ahLst/>
              <a:cxnLst>
                <a:cxn ang="0">
                  <a:pos x="6" y="172"/>
                </a:cxn>
                <a:cxn ang="0">
                  <a:pos x="25" y="159"/>
                </a:cxn>
                <a:cxn ang="0">
                  <a:pos x="53" y="124"/>
                </a:cxn>
                <a:cxn ang="0">
                  <a:pos x="5" y="85"/>
                </a:cxn>
                <a:cxn ang="0">
                  <a:pos x="3" y="50"/>
                </a:cxn>
                <a:cxn ang="0">
                  <a:pos x="25" y="0"/>
                </a:cxn>
                <a:cxn ang="0">
                  <a:pos x="97" y="25"/>
                </a:cxn>
                <a:cxn ang="0">
                  <a:pos x="99" y="34"/>
                </a:cxn>
                <a:cxn ang="0">
                  <a:pos x="90" y="62"/>
                </a:cxn>
                <a:cxn ang="0">
                  <a:pos x="83" y="68"/>
                </a:cxn>
                <a:cxn ang="0">
                  <a:pos x="81" y="82"/>
                </a:cxn>
                <a:cxn ang="0">
                  <a:pos x="89" y="87"/>
                </a:cxn>
                <a:cxn ang="0">
                  <a:pos x="106" y="82"/>
                </a:cxn>
                <a:cxn ang="0">
                  <a:pos x="106" y="125"/>
                </a:cxn>
                <a:cxn ang="0">
                  <a:pos x="106" y="151"/>
                </a:cxn>
                <a:cxn ang="0">
                  <a:pos x="106" y="166"/>
                </a:cxn>
                <a:cxn ang="0">
                  <a:pos x="100" y="179"/>
                </a:cxn>
                <a:cxn ang="0">
                  <a:pos x="93" y="181"/>
                </a:cxn>
                <a:cxn ang="0">
                  <a:pos x="96" y="193"/>
                </a:cxn>
                <a:cxn ang="0">
                  <a:pos x="70" y="251"/>
                </a:cxn>
                <a:cxn ang="0">
                  <a:pos x="64" y="251"/>
                </a:cxn>
                <a:cxn ang="0">
                  <a:pos x="61" y="229"/>
                </a:cxn>
                <a:cxn ang="0">
                  <a:pos x="43" y="229"/>
                </a:cxn>
                <a:cxn ang="0">
                  <a:pos x="6" y="206"/>
                </a:cxn>
                <a:cxn ang="0">
                  <a:pos x="0" y="187"/>
                </a:cxn>
                <a:cxn ang="0">
                  <a:pos x="6" y="172"/>
                </a:cxn>
                <a:cxn ang="0">
                  <a:pos x="6" y="172"/>
                </a:cxn>
              </a:cxnLst>
              <a:rect l="0" t="0" r="r" b="b"/>
              <a:pathLst>
                <a:path w="106" h="251">
                  <a:moveTo>
                    <a:pt x="6" y="172"/>
                  </a:moveTo>
                  <a:lnTo>
                    <a:pt x="25" y="159"/>
                  </a:lnTo>
                  <a:lnTo>
                    <a:pt x="53" y="124"/>
                  </a:lnTo>
                  <a:lnTo>
                    <a:pt x="5" y="85"/>
                  </a:lnTo>
                  <a:lnTo>
                    <a:pt x="3" y="50"/>
                  </a:lnTo>
                  <a:lnTo>
                    <a:pt x="25" y="0"/>
                  </a:lnTo>
                  <a:lnTo>
                    <a:pt x="97" y="25"/>
                  </a:lnTo>
                  <a:lnTo>
                    <a:pt x="99" y="34"/>
                  </a:lnTo>
                  <a:lnTo>
                    <a:pt x="90" y="62"/>
                  </a:lnTo>
                  <a:lnTo>
                    <a:pt x="83" y="68"/>
                  </a:lnTo>
                  <a:lnTo>
                    <a:pt x="81" y="82"/>
                  </a:lnTo>
                  <a:lnTo>
                    <a:pt x="89" y="87"/>
                  </a:lnTo>
                  <a:lnTo>
                    <a:pt x="106" y="82"/>
                  </a:lnTo>
                  <a:lnTo>
                    <a:pt x="106" y="125"/>
                  </a:lnTo>
                  <a:lnTo>
                    <a:pt x="106" y="151"/>
                  </a:lnTo>
                  <a:lnTo>
                    <a:pt x="106" y="166"/>
                  </a:lnTo>
                  <a:lnTo>
                    <a:pt x="100" y="179"/>
                  </a:lnTo>
                  <a:lnTo>
                    <a:pt x="93" y="181"/>
                  </a:lnTo>
                  <a:lnTo>
                    <a:pt x="96" y="193"/>
                  </a:lnTo>
                  <a:lnTo>
                    <a:pt x="70" y="251"/>
                  </a:lnTo>
                  <a:lnTo>
                    <a:pt x="64" y="251"/>
                  </a:lnTo>
                  <a:lnTo>
                    <a:pt x="61" y="229"/>
                  </a:lnTo>
                  <a:lnTo>
                    <a:pt x="43" y="229"/>
                  </a:lnTo>
                  <a:lnTo>
                    <a:pt x="6" y="206"/>
                  </a:lnTo>
                  <a:lnTo>
                    <a:pt x="0" y="187"/>
                  </a:lnTo>
                  <a:lnTo>
                    <a:pt x="6" y="172"/>
                  </a:lnTo>
                  <a:lnTo>
                    <a:pt x="6" y="172"/>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6" name="Freeform 106"/>
            <p:cNvSpPr>
              <a:spLocks/>
            </p:cNvSpPr>
            <p:nvPr/>
          </p:nvSpPr>
          <p:spPr bwMode="auto">
            <a:xfrm>
              <a:off x="5497" y="2031"/>
              <a:ext cx="280" cy="322"/>
            </a:xfrm>
            <a:custGeom>
              <a:avLst/>
              <a:gdLst/>
              <a:ahLst/>
              <a:cxnLst>
                <a:cxn ang="0">
                  <a:pos x="16" y="400"/>
                </a:cxn>
                <a:cxn ang="0">
                  <a:pos x="342" y="339"/>
                </a:cxn>
                <a:cxn ang="0">
                  <a:pos x="377" y="376"/>
                </a:cxn>
                <a:cxn ang="0">
                  <a:pos x="409" y="392"/>
                </a:cxn>
                <a:cxn ang="0">
                  <a:pos x="481" y="417"/>
                </a:cxn>
                <a:cxn ang="0">
                  <a:pos x="487" y="436"/>
                </a:cxn>
                <a:cxn ang="0">
                  <a:pos x="499" y="410"/>
                </a:cxn>
                <a:cxn ang="0">
                  <a:pos x="500" y="373"/>
                </a:cxn>
                <a:cxn ang="0">
                  <a:pos x="487" y="303"/>
                </a:cxn>
                <a:cxn ang="0">
                  <a:pos x="487" y="229"/>
                </a:cxn>
                <a:cxn ang="0">
                  <a:pos x="452" y="122"/>
                </a:cxn>
                <a:cxn ang="0">
                  <a:pos x="446" y="75"/>
                </a:cxn>
                <a:cxn ang="0">
                  <a:pos x="424" y="0"/>
                </a:cxn>
                <a:cxn ang="0">
                  <a:pos x="318" y="25"/>
                </a:cxn>
                <a:cxn ang="0">
                  <a:pos x="260" y="87"/>
                </a:cxn>
                <a:cxn ang="0">
                  <a:pos x="257" y="103"/>
                </a:cxn>
                <a:cxn ang="0">
                  <a:pos x="223" y="140"/>
                </a:cxn>
                <a:cxn ang="0">
                  <a:pos x="232" y="153"/>
                </a:cxn>
                <a:cxn ang="0">
                  <a:pos x="239" y="163"/>
                </a:cxn>
                <a:cxn ang="0">
                  <a:pos x="233" y="166"/>
                </a:cxn>
                <a:cxn ang="0">
                  <a:pos x="243" y="181"/>
                </a:cxn>
                <a:cxn ang="0">
                  <a:pos x="245" y="194"/>
                </a:cxn>
                <a:cxn ang="0">
                  <a:pos x="213" y="225"/>
                </a:cxn>
                <a:cxn ang="0">
                  <a:pos x="164" y="238"/>
                </a:cxn>
                <a:cxn ang="0">
                  <a:pos x="152" y="247"/>
                </a:cxn>
                <a:cxn ang="0">
                  <a:pos x="135" y="240"/>
                </a:cxn>
                <a:cxn ang="0">
                  <a:pos x="80" y="245"/>
                </a:cxn>
                <a:cxn ang="0">
                  <a:pos x="41" y="262"/>
                </a:cxn>
                <a:cxn ang="0">
                  <a:pos x="41" y="282"/>
                </a:cxn>
                <a:cxn ang="0">
                  <a:pos x="48" y="295"/>
                </a:cxn>
                <a:cxn ang="0">
                  <a:pos x="54" y="295"/>
                </a:cxn>
                <a:cxn ang="0">
                  <a:pos x="60" y="312"/>
                </a:cxn>
                <a:cxn ang="0">
                  <a:pos x="50" y="320"/>
                </a:cxn>
                <a:cxn ang="0">
                  <a:pos x="45" y="335"/>
                </a:cxn>
                <a:cxn ang="0">
                  <a:pos x="0" y="376"/>
                </a:cxn>
                <a:cxn ang="0">
                  <a:pos x="16" y="400"/>
                </a:cxn>
                <a:cxn ang="0">
                  <a:pos x="16" y="400"/>
                </a:cxn>
              </a:cxnLst>
              <a:rect l="0" t="0" r="r" b="b"/>
              <a:pathLst>
                <a:path w="500" h="436">
                  <a:moveTo>
                    <a:pt x="16" y="400"/>
                  </a:moveTo>
                  <a:lnTo>
                    <a:pt x="342" y="339"/>
                  </a:lnTo>
                  <a:lnTo>
                    <a:pt x="377" y="376"/>
                  </a:lnTo>
                  <a:lnTo>
                    <a:pt x="409" y="392"/>
                  </a:lnTo>
                  <a:lnTo>
                    <a:pt x="481" y="417"/>
                  </a:lnTo>
                  <a:lnTo>
                    <a:pt x="487" y="436"/>
                  </a:lnTo>
                  <a:lnTo>
                    <a:pt x="499" y="410"/>
                  </a:lnTo>
                  <a:lnTo>
                    <a:pt x="500" y="373"/>
                  </a:lnTo>
                  <a:lnTo>
                    <a:pt x="487" y="303"/>
                  </a:lnTo>
                  <a:lnTo>
                    <a:pt x="487" y="229"/>
                  </a:lnTo>
                  <a:lnTo>
                    <a:pt x="452" y="122"/>
                  </a:lnTo>
                  <a:lnTo>
                    <a:pt x="446" y="75"/>
                  </a:lnTo>
                  <a:lnTo>
                    <a:pt x="424" y="0"/>
                  </a:lnTo>
                  <a:lnTo>
                    <a:pt x="318" y="25"/>
                  </a:lnTo>
                  <a:lnTo>
                    <a:pt x="260" y="87"/>
                  </a:lnTo>
                  <a:lnTo>
                    <a:pt x="257" y="103"/>
                  </a:lnTo>
                  <a:lnTo>
                    <a:pt x="223" y="140"/>
                  </a:lnTo>
                  <a:lnTo>
                    <a:pt x="232" y="153"/>
                  </a:lnTo>
                  <a:lnTo>
                    <a:pt x="239" y="163"/>
                  </a:lnTo>
                  <a:lnTo>
                    <a:pt x="233" y="166"/>
                  </a:lnTo>
                  <a:lnTo>
                    <a:pt x="243" y="181"/>
                  </a:lnTo>
                  <a:lnTo>
                    <a:pt x="245" y="194"/>
                  </a:lnTo>
                  <a:lnTo>
                    <a:pt x="213" y="225"/>
                  </a:lnTo>
                  <a:lnTo>
                    <a:pt x="164" y="238"/>
                  </a:lnTo>
                  <a:lnTo>
                    <a:pt x="152" y="247"/>
                  </a:lnTo>
                  <a:lnTo>
                    <a:pt x="135" y="240"/>
                  </a:lnTo>
                  <a:lnTo>
                    <a:pt x="80" y="245"/>
                  </a:lnTo>
                  <a:lnTo>
                    <a:pt x="41" y="262"/>
                  </a:lnTo>
                  <a:lnTo>
                    <a:pt x="41" y="282"/>
                  </a:lnTo>
                  <a:lnTo>
                    <a:pt x="48" y="295"/>
                  </a:lnTo>
                  <a:lnTo>
                    <a:pt x="54" y="295"/>
                  </a:lnTo>
                  <a:lnTo>
                    <a:pt x="60" y="312"/>
                  </a:lnTo>
                  <a:lnTo>
                    <a:pt x="50" y="320"/>
                  </a:lnTo>
                  <a:lnTo>
                    <a:pt x="45" y="335"/>
                  </a:lnTo>
                  <a:lnTo>
                    <a:pt x="0" y="376"/>
                  </a:lnTo>
                  <a:lnTo>
                    <a:pt x="16" y="400"/>
                  </a:lnTo>
                  <a:lnTo>
                    <a:pt x="16" y="400"/>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7" name="Freeform 107"/>
            <p:cNvSpPr>
              <a:spLocks/>
            </p:cNvSpPr>
            <p:nvPr/>
          </p:nvSpPr>
          <p:spPr bwMode="auto">
            <a:xfrm>
              <a:off x="5759" y="2368"/>
              <a:ext cx="5" cy="15"/>
            </a:xfrm>
            <a:custGeom>
              <a:avLst/>
              <a:gdLst/>
              <a:ahLst/>
              <a:cxnLst>
                <a:cxn ang="0">
                  <a:pos x="0" y="20"/>
                </a:cxn>
                <a:cxn ang="0">
                  <a:pos x="2" y="6"/>
                </a:cxn>
                <a:cxn ang="0">
                  <a:pos x="9" y="0"/>
                </a:cxn>
                <a:cxn ang="0">
                  <a:pos x="13" y="4"/>
                </a:cxn>
                <a:cxn ang="0">
                  <a:pos x="0" y="20"/>
                </a:cxn>
                <a:cxn ang="0">
                  <a:pos x="0" y="20"/>
                </a:cxn>
                <a:cxn ang="0">
                  <a:pos x="0" y="20"/>
                </a:cxn>
              </a:cxnLst>
              <a:rect l="0" t="0" r="r" b="b"/>
              <a:pathLst>
                <a:path w="13" h="20">
                  <a:moveTo>
                    <a:pt x="0" y="20"/>
                  </a:moveTo>
                  <a:lnTo>
                    <a:pt x="2" y="6"/>
                  </a:lnTo>
                  <a:lnTo>
                    <a:pt x="9" y="0"/>
                  </a:lnTo>
                  <a:lnTo>
                    <a:pt x="13" y="4"/>
                  </a:lnTo>
                  <a:lnTo>
                    <a:pt x="0" y="20"/>
                  </a:lnTo>
                  <a:lnTo>
                    <a:pt x="0" y="20"/>
                  </a:lnTo>
                  <a:lnTo>
                    <a:pt x="0" y="20"/>
                  </a:lnTo>
                  <a:close/>
                </a:path>
              </a:pathLst>
            </a:custGeom>
            <a:solidFill>
              <a:srgbClr val="A9EBD9"/>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8" name="Freeform 108"/>
            <p:cNvSpPr>
              <a:spLocks/>
            </p:cNvSpPr>
            <p:nvPr/>
          </p:nvSpPr>
          <p:spPr bwMode="auto">
            <a:xfrm>
              <a:off x="5767" y="2307"/>
              <a:ext cx="88" cy="68"/>
            </a:xfrm>
            <a:custGeom>
              <a:avLst/>
              <a:gdLst/>
              <a:ahLst/>
              <a:cxnLst>
                <a:cxn ang="0">
                  <a:pos x="12" y="89"/>
                </a:cxn>
                <a:cxn ang="0">
                  <a:pos x="66" y="58"/>
                </a:cxn>
                <a:cxn ang="0">
                  <a:pos x="104" y="41"/>
                </a:cxn>
                <a:cxn ang="0">
                  <a:pos x="65" y="69"/>
                </a:cxn>
                <a:cxn ang="0">
                  <a:pos x="67" y="70"/>
                </a:cxn>
                <a:cxn ang="0">
                  <a:pos x="126" y="31"/>
                </a:cxn>
                <a:cxn ang="0">
                  <a:pos x="156" y="4"/>
                </a:cxn>
                <a:cxn ang="0">
                  <a:pos x="153" y="0"/>
                </a:cxn>
                <a:cxn ang="0">
                  <a:pos x="126" y="14"/>
                </a:cxn>
                <a:cxn ang="0">
                  <a:pos x="123" y="13"/>
                </a:cxn>
                <a:cxn ang="0">
                  <a:pos x="110" y="31"/>
                </a:cxn>
                <a:cxn ang="0">
                  <a:pos x="103" y="31"/>
                </a:cxn>
                <a:cxn ang="0">
                  <a:pos x="122" y="0"/>
                </a:cxn>
                <a:cxn ang="0">
                  <a:pos x="101" y="23"/>
                </a:cxn>
                <a:cxn ang="0">
                  <a:pos x="31" y="47"/>
                </a:cxn>
                <a:cxn ang="0">
                  <a:pos x="18" y="64"/>
                </a:cxn>
                <a:cxn ang="0">
                  <a:pos x="7" y="67"/>
                </a:cxn>
                <a:cxn ang="0">
                  <a:pos x="0" y="80"/>
                </a:cxn>
                <a:cxn ang="0">
                  <a:pos x="12" y="89"/>
                </a:cxn>
                <a:cxn ang="0">
                  <a:pos x="12" y="89"/>
                </a:cxn>
              </a:cxnLst>
              <a:rect l="0" t="0" r="r" b="b"/>
              <a:pathLst>
                <a:path w="156" h="89">
                  <a:moveTo>
                    <a:pt x="12" y="89"/>
                  </a:moveTo>
                  <a:lnTo>
                    <a:pt x="66" y="58"/>
                  </a:lnTo>
                  <a:lnTo>
                    <a:pt x="104" y="41"/>
                  </a:lnTo>
                  <a:lnTo>
                    <a:pt x="65" y="69"/>
                  </a:lnTo>
                  <a:lnTo>
                    <a:pt x="67" y="70"/>
                  </a:lnTo>
                  <a:lnTo>
                    <a:pt x="126" y="31"/>
                  </a:lnTo>
                  <a:lnTo>
                    <a:pt x="156" y="4"/>
                  </a:lnTo>
                  <a:lnTo>
                    <a:pt x="153" y="0"/>
                  </a:lnTo>
                  <a:lnTo>
                    <a:pt x="126" y="14"/>
                  </a:lnTo>
                  <a:lnTo>
                    <a:pt x="123" y="13"/>
                  </a:lnTo>
                  <a:lnTo>
                    <a:pt x="110" y="31"/>
                  </a:lnTo>
                  <a:lnTo>
                    <a:pt x="103" y="31"/>
                  </a:lnTo>
                  <a:lnTo>
                    <a:pt x="122" y="0"/>
                  </a:lnTo>
                  <a:lnTo>
                    <a:pt x="101" y="23"/>
                  </a:lnTo>
                  <a:lnTo>
                    <a:pt x="31" y="47"/>
                  </a:lnTo>
                  <a:lnTo>
                    <a:pt x="18" y="64"/>
                  </a:lnTo>
                  <a:lnTo>
                    <a:pt x="7" y="67"/>
                  </a:lnTo>
                  <a:lnTo>
                    <a:pt x="0" y="80"/>
                  </a:lnTo>
                  <a:lnTo>
                    <a:pt x="12" y="89"/>
                  </a:lnTo>
                  <a:lnTo>
                    <a:pt x="12" y="89"/>
                  </a:lnTo>
                  <a:close/>
                </a:path>
              </a:pathLst>
            </a:custGeom>
            <a:solidFill>
              <a:srgbClr val="FF3300"/>
            </a:solidFill>
            <a:ln w="9525">
              <a:solidFill>
                <a:schemeClr val="tx1"/>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09" name="Freeform 109"/>
            <p:cNvSpPr>
              <a:spLocks/>
            </p:cNvSpPr>
            <p:nvPr/>
          </p:nvSpPr>
          <p:spPr bwMode="auto">
            <a:xfrm>
              <a:off x="5771" y="2236"/>
              <a:ext cx="81" cy="99"/>
            </a:xfrm>
            <a:custGeom>
              <a:avLst/>
              <a:gdLst/>
              <a:ahLst/>
              <a:cxnLst>
                <a:cxn ang="0">
                  <a:pos x="13" y="98"/>
                </a:cxn>
                <a:cxn ang="0">
                  <a:pos x="12" y="135"/>
                </a:cxn>
                <a:cxn ang="0">
                  <a:pos x="24" y="132"/>
                </a:cxn>
                <a:cxn ang="0">
                  <a:pos x="52" y="111"/>
                </a:cxn>
                <a:cxn ang="0">
                  <a:pos x="60" y="94"/>
                </a:cxn>
                <a:cxn ang="0">
                  <a:pos x="66" y="98"/>
                </a:cxn>
                <a:cxn ang="0">
                  <a:pos x="105" y="88"/>
                </a:cxn>
                <a:cxn ang="0">
                  <a:pos x="106" y="81"/>
                </a:cxn>
                <a:cxn ang="0">
                  <a:pos x="112" y="83"/>
                </a:cxn>
                <a:cxn ang="0">
                  <a:pos x="119" y="78"/>
                </a:cxn>
                <a:cxn ang="0">
                  <a:pos x="131" y="76"/>
                </a:cxn>
                <a:cxn ang="0">
                  <a:pos x="146" y="69"/>
                </a:cxn>
                <a:cxn ang="0">
                  <a:pos x="131" y="0"/>
                </a:cxn>
                <a:cxn ang="0">
                  <a:pos x="0" y="28"/>
                </a:cxn>
                <a:cxn ang="0">
                  <a:pos x="13" y="98"/>
                </a:cxn>
                <a:cxn ang="0">
                  <a:pos x="13" y="98"/>
                </a:cxn>
              </a:cxnLst>
              <a:rect l="0" t="0" r="r" b="b"/>
              <a:pathLst>
                <a:path w="146" h="135">
                  <a:moveTo>
                    <a:pt x="13" y="98"/>
                  </a:moveTo>
                  <a:lnTo>
                    <a:pt x="12" y="135"/>
                  </a:lnTo>
                  <a:lnTo>
                    <a:pt x="24" y="132"/>
                  </a:lnTo>
                  <a:lnTo>
                    <a:pt x="52" y="111"/>
                  </a:lnTo>
                  <a:lnTo>
                    <a:pt x="60" y="94"/>
                  </a:lnTo>
                  <a:lnTo>
                    <a:pt x="66" y="98"/>
                  </a:lnTo>
                  <a:lnTo>
                    <a:pt x="105" y="88"/>
                  </a:lnTo>
                  <a:lnTo>
                    <a:pt x="106" y="81"/>
                  </a:lnTo>
                  <a:lnTo>
                    <a:pt x="112" y="83"/>
                  </a:lnTo>
                  <a:lnTo>
                    <a:pt x="119" y="78"/>
                  </a:lnTo>
                  <a:lnTo>
                    <a:pt x="131" y="76"/>
                  </a:lnTo>
                  <a:lnTo>
                    <a:pt x="146" y="69"/>
                  </a:lnTo>
                  <a:lnTo>
                    <a:pt x="131" y="0"/>
                  </a:lnTo>
                  <a:lnTo>
                    <a:pt x="0" y="28"/>
                  </a:lnTo>
                  <a:lnTo>
                    <a:pt x="13" y="98"/>
                  </a:lnTo>
                  <a:lnTo>
                    <a:pt x="13" y="98"/>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0" name="Freeform 110"/>
            <p:cNvSpPr>
              <a:spLocks/>
            </p:cNvSpPr>
            <p:nvPr/>
          </p:nvSpPr>
          <p:spPr bwMode="auto">
            <a:xfrm>
              <a:off x="5845" y="2230"/>
              <a:ext cx="36" cy="57"/>
            </a:xfrm>
            <a:custGeom>
              <a:avLst/>
              <a:gdLst/>
              <a:ahLst/>
              <a:cxnLst>
                <a:cxn ang="0">
                  <a:pos x="15" y="77"/>
                </a:cxn>
                <a:cxn ang="0">
                  <a:pos x="43" y="67"/>
                </a:cxn>
                <a:cxn ang="0">
                  <a:pos x="43" y="36"/>
                </a:cxn>
                <a:cxn ang="0">
                  <a:pos x="50" y="43"/>
                </a:cxn>
                <a:cxn ang="0">
                  <a:pos x="51" y="58"/>
                </a:cxn>
                <a:cxn ang="0">
                  <a:pos x="57" y="58"/>
                </a:cxn>
                <a:cxn ang="0">
                  <a:pos x="66" y="43"/>
                </a:cxn>
                <a:cxn ang="0">
                  <a:pos x="57" y="27"/>
                </a:cxn>
                <a:cxn ang="0">
                  <a:pos x="43" y="24"/>
                </a:cxn>
                <a:cxn ang="0">
                  <a:pos x="32" y="3"/>
                </a:cxn>
                <a:cxn ang="0">
                  <a:pos x="23" y="0"/>
                </a:cxn>
                <a:cxn ang="0">
                  <a:pos x="0" y="8"/>
                </a:cxn>
                <a:cxn ang="0">
                  <a:pos x="15" y="77"/>
                </a:cxn>
                <a:cxn ang="0">
                  <a:pos x="15" y="77"/>
                </a:cxn>
              </a:cxnLst>
              <a:rect l="0" t="0" r="r" b="b"/>
              <a:pathLst>
                <a:path w="66" h="77">
                  <a:moveTo>
                    <a:pt x="15" y="77"/>
                  </a:moveTo>
                  <a:lnTo>
                    <a:pt x="43" y="67"/>
                  </a:lnTo>
                  <a:lnTo>
                    <a:pt x="43" y="36"/>
                  </a:lnTo>
                  <a:lnTo>
                    <a:pt x="50" y="43"/>
                  </a:lnTo>
                  <a:lnTo>
                    <a:pt x="51" y="58"/>
                  </a:lnTo>
                  <a:lnTo>
                    <a:pt x="57" y="58"/>
                  </a:lnTo>
                  <a:lnTo>
                    <a:pt x="66" y="43"/>
                  </a:lnTo>
                  <a:lnTo>
                    <a:pt x="57" y="27"/>
                  </a:lnTo>
                  <a:lnTo>
                    <a:pt x="43" y="24"/>
                  </a:lnTo>
                  <a:lnTo>
                    <a:pt x="32" y="3"/>
                  </a:lnTo>
                  <a:lnTo>
                    <a:pt x="23" y="0"/>
                  </a:lnTo>
                  <a:lnTo>
                    <a:pt x="0" y="8"/>
                  </a:lnTo>
                  <a:lnTo>
                    <a:pt x="15" y="77"/>
                  </a:lnTo>
                  <a:lnTo>
                    <a:pt x="15" y="77"/>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1" name="Freeform 111"/>
            <p:cNvSpPr>
              <a:spLocks/>
            </p:cNvSpPr>
            <p:nvPr/>
          </p:nvSpPr>
          <p:spPr bwMode="auto">
            <a:xfrm>
              <a:off x="5771" y="2159"/>
              <a:ext cx="157" cy="104"/>
            </a:xfrm>
            <a:custGeom>
              <a:avLst/>
              <a:gdLst/>
              <a:ahLst/>
              <a:cxnLst>
                <a:cxn ang="0">
                  <a:pos x="0" y="131"/>
                </a:cxn>
                <a:cxn ang="0">
                  <a:pos x="131" y="103"/>
                </a:cxn>
                <a:cxn ang="0">
                  <a:pos x="154" y="95"/>
                </a:cxn>
                <a:cxn ang="0">
                  <a:pos x="163" y="98"/>
                </a:cxn>
                <a:cxn ang="0">
                  <a:pos x="174" y="119"/>
                </a:cxn>
                <a:cxn ang="0">
                  <a:pos x="188" y="122"/>
                </a:cxn>
                <a:cxn ang="0">
                  <a:pos x="197" y="138"/>
                </a:cxn>
                <a:cxn ang="0">
                  <a:pos x="206" y="140"/>
                </a:cxn>
                <a:cxn ang="0">
                  <a:pos x="216" y="123"/>
                </a:cxn>
                <a:cxn ang="0">
                  <a:pos x="221" y="110"/>
                </a:cxn>
                <a:cxn ang="0">
                  <a:pos x="231" y="128"/>
                </a:cxn>
                <a:cxn ang="0">
                  <a:pos x="282" y="112"/>
                </a:cxn>
                <a:cxn ang="0">
                  <a:pos x="279" y="93"/>
                </a:cxn>
                <a:cxn ang="0">
                  <a:pos x="265" y="68"/>
                </a:cxn>
                <a:cxn ang="0">
                  <a:pos x="257" y="65"/>
                </a:cxn>
                <a:cxn ang="0">
                  <a:pos x="248" y="66"/>
                </a:cxn>
                <a:cxn ang="0">
                  <a:pos x="250" y="71"/>
                </a:cxn>
                <a:cxn ang="0">
                  <a:pos x="262" y="72"/>
                </a:cxn>
                <a:cxn ang="0">
                  <a:pos x="266" y="95"/>
                </a:cxn>
                <a:cxn ang="0">
                  <a:pos x="246" y="104"/>
                </a:cxn>
                <a:cxn ang="0">
                  <a:pos x="216" y="85"/>
                </a:cxn>
                <a:cxn ang="0">
                  <a:pos x="206" y="65"/>
                </a:cxn>
                <a:cxn ang="0">
                  <a:pos x="193" y="59"/>
                </a:cxn>
                <a:cxn ang="0">
                  <a:pos x="193" y="65"/>
                </a:cxn>
                <a:cxn ang="0">
                  <a:pos x="179" y="53"/>
                </a:cxn>
                <a:cxn ang="0">
                  <a:pos x="190" y="38"/>
                </a:cxn>
                <a:cxn ang="0">
                  <a:pos x="199" y="25"/>
                </a:cxn>
                <a:cxn ang="0">
                  <a:pos x="182" y="0"/>
                </a:cxn>
                <a:cxn ang="0">
                  <a:pos x="154" y="21"/>
                </a:cxn>
                <a:cxn ang="0">
                  <a:pos x="60" y="44"/>
                </a:cxn>
                <a:cxn ang="0">
                  <a:pos x="0" y="57"/>
                </a:cxn>
                <a:cxn ang="0">
                  <a:pos x="0" y="131"/>
                </a:cxn>
                <a:cxn ang="0">
                  <a:pos x="0" y="131"/>
                </a:cxn>
              </a:cxnLst>
              <a:rect l="0" t="0" r="r" b="b"/>
              <a:pathLst>
                <a:path w="282" h="140">
                  <a:moveTo>
                    <a:pt x="0" y="131"/>
                  </a:moveTo>
                  <a:lnTo>
                    <a:pt x="131" y="103"/>
                  </a:lnTo>
                  <a:lnTo>
                    <a:pt x="154" y="95"/>
                  </a:lnTo>
                  <a:lnTo>
                    <a:pt x="163" y="98"/>
                  </a:lnTo>
                  <a:lnTo>
                    <a:pt x="174" y="119"/>
                  </a:lnTo>
                  <a:lnTo>
                    <a:pt x="188" y="122"/>
                  </a:lnTo>
                  <a:lnTo>
                    <a:pt x="197" y="138"/>
                  </a:lnTo>
                  <a:lnTo>
                    <a:pt x="206" y="140"/>
                  </a:lnTo>
                  <a:lnTo>
                    <a:pt x="216" y="123"/>
                  </a:lnTo>
                  <a:lnTo>
                    <a:pt x="221" y="110"/>
                  </a:lnTo>
                  <a:lnTo>
                    <a:pt x="231" y="128"/>
                  </a:lnTo>
                  <a:lnTo>
                    <a:pt x="282" y="112"/>
                  </a:lnTo>
                  <a:lnTo>
                    <a:pt x="279" y="93"/>
                  </a:lnTo>
                  <a:lnTo>
                    <a:pt x="265" y="68"/>
                  </a:lnTo>
                  <a:lnTo>
                    <a:pt x="257" y="65"/>
                  </a:lnTo>
                  <a:lnTo>
                    <a:pt x="248" y="66"/>
                  </a:lnTo>
                  <a:lnTo>
                    <a:pt x="250" y="71"/>
                  </a:lnTo>
                  <a:lnTo>
                    <a:pt x="262" y="72"/>
                  </a:lnTo>
                  <a:lnTo>
                    <a:pt x="266" y="95"/>
                  </a:lnTo>
                  <a:lnTo>
                    <a:pt x="246" y="104"/>
                  </a:lnTo>
                  <a:lnTo>
                    <a:pt x="216" y="85"/>
                  </a:lnTo>
                  <a:lnTo>
                    <a:pt x="206" y="65"/>
                  </a:lnTo>
                  <a:lnTo>
                    <a:pt x="193" y="59"/>
                  </a:lnTo>
                  <a:lnTo>
                    <a:pt x="193" y="65"/>
                  </a:lnTo>
                  <a:lnTo>
                    <a:pt x="179" y="53"/>
                  </a:lnTo>
                  <a:lnTo>
                    <a:pt x="190" y="38"/>
                  </a:lnTo>
                  <a:lnTo>
                    <a:pt x="199" y="25"/>
                  </a:lnTo>
                  <a:lnTo>
                    <a:pt x="182" y="0"/>
                  </a:lnTo>
                  <a:lnTo>
                    <a:pt x="154" y="21"/>
                  </a:lnTo>
                  <a:lnTo>
                    <a:pt x="60" y="44"/>
                  </a:lnTo>
                  <a:lnTo>
                    <a:pt x="0" y="57"/>
                  </a:lnTo>
                  <a:lnTo>
                    <a:pt x="0" y="131"/>
                  </a:lnTo>
                  <a:lnTo>
                    <a:pt x="0" y="131"/>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2" name="Freeform 112"/>
            <p:cNvSpPr>
              <a:spLocks/>
            </p:cNvSpPr>
            <p:nvPr/>
          </p:nvSpPr>
          <p:spPr bwMode="auto">
            <a:xfrm>
              <a:off x="5898" y="2259"/>
              <a:ext cx="15" cy="16"/>
            </a:xfrm>
            <a:custGeom>
              <a:avLst/>
              <a:gdLst/>
              <a:ahLst/>
              <a:cxnLst>
                <a:cxn ang="0">
                  <a:pos x="0" y="21"/>
                </a:cxn>
                <a:cxn ang="0">
                  <a:pos x="12" y="0"/>
                </a:cxn>
                <a:cxn ang="0">
                  <a:pos x="26" y="9"/>
                </a:cxn>
                <a:cxn ang="0">
                  <a:pos x="0" y="21"/>
                </a:cxn>
                <a:cxn ang="0">
                  <a:pos x="0" y="21"/>
                </a:cxn>
                <a:cxn ang="0">
                  <a:pos x="0" y="21"/>
                </a:cxn>
              </a:cxnLst>
              <a:rect l="0" t="0" r="r" b="b"/>
              <a:pathLst>
                <a:path w="26" h="21">
                  <a:moveTo>
                    <a:pt x="0" y="21"/>
                  </a:moveTo>
                  <a:lnTo>
                    <a:pt x="12" y="0"/>
                  </a:lnTo>
                  <a:lnTo>
                    <a:pt x="26" y="9"/>
                  </a:lnTo>
                  <a:lnTo>
                    <a:pt x="0" y="21"/>
                  </a:lnTo>
                  <a:lnTo>
                    <a:pt x="0" y="21"/>
                  </a:lnTo>
                  <a:lnTo>
                    <a:pt x="0" y="21"/>
                  </a:lnTo>
                  <a:close/>
                </a:path>
              </a:pathLst>
            </a:custGeom>
            <a:solidFill>
              <a:srgbClr val="B8FFB8"/>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3" name="Freeform 113"/>
            <p:cNvSpPr>
              <a:spLocks/>
            </p:cNvSpPr>
            <p:nvPr/>
          </p:nvSpPr>
          <p:spPr bwMode="auto">
            <a:xfrm>
              <a:off x="5925" y="2257"/>
              <a:ext cx="11" cy="13"/>
            </a:xfrm>
            <a:custGeom>
              <a:avLst/>
              <a:gdLst/>
              <a:ahLst/>
              <a:cxnLst>
                <a:cxn ang="0">
                  <a:pos x="0" y="15"/>
                </a:cxn>
                <a:cxn ang="0">
                  <a:pos x="12" y="0"/>
                </a:cxn>
                <a:cxn ang="0">
                  <a:pos x="21" y="10"/>
                </a:cxn>
                <a:cxn ang="0">
                  <a:pos x="0" y="15"/>
                </a:cxn>
                <a:cxn ang="0">
                  <a:pos x="0" y="15"/>
                </a:cxn>
                <a:cxn ang="0">
                  <a:pos x="0" y="15"/>
                </a:cxn>
              </a:cxnLst>
              <a:rect l="0" t="0" r="r" b="b"/>
              <a:pathLst>
                <a:path w="21" h="15">
                  <a:moveTo>
                    <a:pt x="0" y="15"/>
                  </a:moveTo>
                  <a:lnTo>
                    <a:pt x="12" y="0"/>
                  </a:lnTo>
                  <a:lnTo>
                    <a:pt x="21" y="10"/>
                  </a:lnTo>
                  <a:lnTo>
                    <a:pt x="0" y="15"/>
                  </a:lnTo>
                  <a:lnTo>
                    <a:pt x="0" y="15"/>
                  </a:lnTo>
                  <a:lnTo>
                    <a:pt x="0" y="15"/>
                  </a:lnTo>
                  <a:close/>
                </a:path>
              </a:pathLst>
            </a:custGeom>
            <a:solidFill>
              <a:srgbClr val="B8FFB8"/>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4" name="Freeform 114"/>
            <p:cNvSpPr>
              <a:spLocks/>
            </p:cNvSpPr>
            <p:nvPr/>
          </p:nvSpPr>
          <p:spPr bwMode="auto">
            <a:xfrm>
              <a:off x="5736" y="2008"/>
              <a:ext cx="77" cy="193"/>
            </a:xfrm>
            <a:custGeom>
              <a:avLst/>
              <a:gdLst/>
              <a:ahLst/>
              <a:cxnLst>
                <a:cxn ang="0">
                  <a:pos x="22" y="107"/>
                </a:cxn>
                <a:cxn ang="0">
                  <a:pos x="28" y="154"/>
                </a:cxn>
                <a:cxn ang="0">
                  <a:pos x="63" y="261"/>
                </a:cxn>
                <a:cxn ang="0">
                  <a:pos x="123" y="248"/>
                </a:cxn>
                <a:cxn ang="0">
                  <a:pos x="119" y="95"/>
                </a:cxn>
                <a:cxn ang="0">
                  <a:pos x="135" y="66"/>
                </a:cxn>
                <a:cxn ang="0">
                  <a:pos x="137" y="0"/>
                </a:cxn>
                <a:cxn ang="0">
                  <a:pos x="0" y="32"/>
                </a:cxn>
                <a:cxn ang="0">
                  <a:pos x="22" y="107"/>
                </a:cxn>
                <a:cxn ang="0">
                  <a:pos x="22" y="107"/>
                </a:cxn>
              </a:cxnLst>
              <a:rect l="0" t="0" r="r" b="b"/>
              <a:pathLst>
                <a:path w="137" h="261">
                  <a:moveTo>
                    <a:pt x="22" y="107"/>
                  </a:moveTo>
                  <a:lnTo>
                    <a:pt x="28" y="154"/>
                  </a:lnTo>
                  <a:lnTo>
                    <a:pt x="63" y="261"/>
                  </a:lnTo>
                  <a:lnTo>
                    <a:pt x="123" y="248"/>
                  </a:lnTo>
                  <a:lnTo>
                    <a:pt x="119" y="95"/>
                  </a:lnTo>
                  <a:lnTo>
                    <a:pt x="135" y="66"/>
                  </a:lnTo>
                  <a:lnTo>
                    <a:pt x="137" y="0"/>
                  </a:lnTo>
                  <a:lnTo>
                    <a:pt x="0" y="32"/>
                  </a:lnTo>
                  <a:lnTo>
                    <a:pt x="22" y="107"/>
                  </a:lnTo>
                  <a:lnTo>
                    <a:pt x="22" y="107"/>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5" name="Freeform 115"/>
            <p:cNvSpPr>
              <a:spLocks/>
            </p:cNvSpPr>
            <p:nvPr/>
          </p:nvSpPr>
          <p:spPr bwMode="auto">
            <a:xfrm>
              <a:off x="5803" y="1980"/>
              <a:ext cx="71" cy="212"/>
            </a:xfrm>
            <a:custGeom>
              <a:avLst/>
              <a:gdLst/>
              <a:ahLst/>
              <a:cxnLst>
                <a:cxn ang="0">
                  <a:pos x="0" y="133"/>
                </a:cxn>
                <a:cxn ang="0">
                  <a:pos x="16" y="104"/>
                </a:cxn>
                <a:cxn ang="0">
                  <a:pos x="18" y="38"/>
                </a:cxn>
                <a:cxn ang="0">
                  <a:pos x="16" y="13"/>
                </a:cxn>
                <a:cxn ang="0">
                  <a:pos x="41" y="0"/>
                </a:cxn>
                <a:cxn ang="0">
                  <a:pos x="98" y="179"/>
                </a:cxn>
                <a:cxn ang="0">
                  <a:pos x="126" y="217"/>
                </a:cxn>
                <a:cxn ang="0">
                  <a:pos x="126" y="242"/>
                </a:cxn>
                <a:cxn ang="0">
                  <a:pos x="98" y="263"/>
                </a:cxn>
                <a:cxn ang="0">
                  <a:pos x="4" y="286"/>
                </a:cxn>
                <a:cxn ang="0">
                  <a:pos x="0" y="133"/>
                </a:cxn>
                <a:cxn ang="0">
                  <a:pos x="0" y="133"/>
                </a:cxn>
              </a:cxnLst>
              <a:rect l="0" t="0" r="r" b="b"/>
              <a:pathLst>
                <a:path w="126" h="286">
                  <a:moveTo>
                    <a:pt x="0" y="133"/>
                  </a:moveTo>
                  <a:lnTo>
                    <a:pt x="16" y="104"/>
                  </a:lnTo>
                  <a:lnTo>
                    <a:pt x="18" y="38"/>
                  </a:lnTo>
                  <a:lnTo>
                    <a:pt x="16" y="13"/>
                  </a:lnTo>
                  <a:lnTo>
                    <a:pt x="41" y="0"/>
                  </a:lnTo>
                  <a:lnTo>
                    <a:pt x="98" y="179"/>
                  </a:lnTo>
                  <a:lnTo>
                    <a:pt x="126" y="217"/>
                  </a:lnTo>
                  <a:lnTo>
                    <a:pt x="126" y="242"/>
                  </a:lnTo>
                  <a:lnTo>
                    <a:pt x="98" y="263"/>
                  </a:lnTo>
                  <a:lnTo>
                    <a:pt x="4" y="286"/>
                  </a:lnTo>
                  <a:lnTo>
                    <a:pt x="0" y="133"/>
                  </a:lnTo>
                  <a:lnTo>
                    <a:pt x="0" y="133"/>
                  </a:lnTo>
                  <a:close/>
                </a:path>
              </a:pathLst>
            </a:custGeom>
            <a:solidFill>
              <a:srgbClr val="FF3300"/>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sp>
          <p:nvSpPr>
            <p:cNvPr id="116" name="Freeform 116"/>
            <p:cNvSpPr>
              <a:spLocks/>
            </p:cNvSpPr>
            <p:nvPr/>
          </p:nvSpPr>
          <p:spPr bwMode="auto">
            <a:xfrm>
              <a:off x="5826" y="1792"/>
              <a:ext cx="174" cy="349"/>
            </a:xfrm>
            <a:custGeom>
              <a:avLst/>
              <a:gdLst/>
              <a:ahLst/>
              <a:cxnLst>
                <a:cxn ang="0">
                  <a:pos x="0" y="254"/>
                </a:cxn>
                <a:cxn ang="0">
                  <a:pos x="18" y="255"/>
                </a:cxn>
                <a:cxn ang="0">
                  <a:pos x="19" y="224"/>
                </a:cxn>
                <a:cxn ang="0">
                  <a:pos x="41" y="182"/>
                </a:cxn>
                <a:cxn ang="0">
                  <a:pos x="31" y="151"/>
                </a:cxn>
                <a:cxn ang="0">
                  <a:pos x="75" y="3"/>
                </a:cxn>
                <a:cxn ang="0">
                  <a:pos x="85" y="3"/>
                </a:cxn>
                <a:cxn ang="0">
                  <a:pos x="88" y="22"/>
                </a:cxn>
                <a:cxn ang="0">
                  <a:pos x="132" y="6"/>
                </a:cxn>
                <a:cxn ang="0">
                  <a:pos x="134" y="0"/>
                </a:cxn>
                <a:cxn ang="0">
                  <a:pos x="169" y="7"/>
                </a:cxn>
                <a:cxn ang="0">
                  <a:pos x="226" y="153"/>
                </a:cxn>
                <a:cxn ang="0">
                  <a:pos x="253" y="154"/>
                </a:cxn>
                <a:cxn ang="0">
                  <a:pos x="301" y="208"/>
                </a:cxn>
                <a:cxn ang="0">
                  <a:pos x="294" y="219"/>
                </a:cxn>
                <a:cxn ang="0">
                  <a:pos x="309" y="219"/>
                </a:cxn>
                <a:cxn ang="0">
                  <a:pos x="298" y="245"/>
                </a:cxn>
                <a:cxn ang="0">
                  <a:pos x="275" y="263"/>
                </a:cxn>
                <a:cxn ang="0">
                  <a:pos x="248" y="276"/>
                </a:cxn>
                <a:cxn ang="0">
                  <a:pos x="245" y="293"/>
                </a:cxn>
                <a:cxn ang="0">
                  <a:pos x="231" y="277"/>
                </a:cxn>
                <a:cxn ang="0">
                  <a:pos x="207" y="296"/>
                </a:cxn>
                <a:cxn ang="0">
                  <a:pos x="196" y="296"/>
                </a:cxn>
                <a:cxn ang="0">
                  <a:pos x="185" y="285"/>
                </a:cxn>
                <a:cxn ang="0">
                  <a:pos x="179" y="342"/>
                </a:cxn>
                <a:cxn ang="0">
                  <a:pos x="157" y="351"/>
                </a:cxn>
                <a:cxn ang="0">
                  <a:pos x="147" y="373"/>
                </a:cxn>
                <a:cxn ang="0">
                  <a:pos x="134" y="373"/>
                </a:cxn>
                <a:cxn ang="0">
                  <a:pos x="103" y="406"/>
                </a:cxn>
                <a:cxn ang="0">
                  <a:pos x="102" y="433"/>
                </a:cxn>
                <a:cxn ang="0">
                  <a:pos x="94" y="443"/>
                </a:cxn>
                <a:cxn ang="0">
                  <a:pos x="85" y="471"/>
                </a:cxn>
                <a:cxn ang="0">
                  <a:pos x="57" y="433"/>
                </a:cxn>
                <a:cxn ang="0">
                  <a:pos x="0" y="254"/>
                </a:cxn>
                <a:cxn ang="0">
                  <a:pos x="0" y="254"/>
                </a:cxn>
              </a:cxnLst>
              <a:rect l="0" t="0" r="r" b="b"/>
              <a:pathLst>
                <a:path w="309" h="471">
                  <a:moveTo>
                    <a:pt x="0" y="254"/>
                  </a:moveTo>
                  <a:lnTo>
                    <a:pt x="18" y="255"/>
                  </a:lnTo>
                  <a:lnTo>
                    <a:pt x="19" y="224"/>
                  </a:lnTo>
                  <a:lnTo>
                    <a:pt x="41" y="182"/>
                  </a:lnTo>
                  <a:lnTo>
                    <a:pt x="31" y="151"/>
                  </a:lnTo>
                  <a:lnTo>
                    <a:pt x="75" y="3"/>
                  </a:lnTo>
                  <a:lnTo>
                    <a:pt x="85" y="3"/>
                  </a:lnTo>
                  <a:lnTo>
                    <a:pt x="88" y="22"/>
                  </a:lnTo>
                  <a:lnTo>
                    <a:pt x="132" y="6"/>
                  </a:lnTo>
                  <a:lnTo>
                    <a:pt x="134" y="0"/>
                  </a:lnTo>
                  <a:lnTo>
                    <a:pt x="169" y="7"/>
                  </a:lnTo>
                  <a:lnTo>
                    <a:pt x="226" y="153"/>
                  </a:lnTo>
                  <a:lnTo>
                    <a:pt x="253" y="154"/>
                  </a:lnTo>
                  <a:lnTo>
                    <a:pt x="301" y="208"/>
                  </a:lnTo>
                  <a:lnTo>
                    <a:pt x="294" y="219"/>
                  </a:lnTo>
                  <a:lnTo>
                    <a:pt x="309" y="219"/>
                  </a:lnTo>
                  <a:lnTo>
                    <a:pt x="298" y="245"/>
                  </a:lnTo>
                  <a:lnTo>
                    <a:pt x="275" y="263"/>
                  </a:lnTo>
                  <a:lnTo>
                    <a:pt x="248" y="276"/>
                  </a:lnTo>
                  <a:lnTo>
                    <a:pt x="245" y="293"/>
                  </a:lnTo>
                  <a:lnTo>
                    <a:pt x="231" y="277"/>
                  </a:lnTo>
                  <a:lnTo>
                    <a:pt x="207" y="296"/>
                  </a:lnTo>
                  <a:lnTo>
                    <a:pt x="196" y="296"/>
                  </a:lnTo>
                  <a:lnTo>
                    <a:pt x="185" y="285"/>
                  </a:lnTo>
                  <a:lnTo>
                    <a:pt x="179" y="342"/>
                  </a:lnTo>
                  <a:lnTo>
                    <a:pt x="157" y="351"/>
                  </a:lnTo>
                  <a:lnTo>
                    <a:pt x="147" y="373"/>
                  </a:lnTo>
                  <a:lnTo>
                    <a:pt x="134" y="373"/>
                  </a:lnTo>
                  <a:lnTo>
                    <a:pt x="103" y="406"/>
                  </a:lnTo>
                  <a:lnTo>
                    <a:pt x="102" y="433"/>
                  </a:lnTo>
                  <a:lnTo>
                    <a:pt x="94" y="443"/>
                  </a:lnTo>
                  <a:lnTo>
                    <a:pt x="85" y="471"/>
                  </a:lnTo>
                  <a:lnTo>
                    <a:pt x="57" y="433"/>
                  </a:lnTo>
                  <a:lnTo>
                    <a:pt x="0" y="254"/>
                  </a:lnTo>
                  <a:lnTo>
                    <a:pt x="0" y="254"/>
                  </a:lnTo>
                  <a:close/>
                </a:path>
              </a:pathLst>
            </a:custGeom>
            <a:solidFill>
              <a:srgbClr val="0066FF"/>
            </a:solidFill>
            <a:ln w="9525">
              <a:solidFill>
                <a:schemeClr val="bg2"/>
              </a:solidFill>
              <a:round/>
              <a:headEnd/>
              <a:tailEnd/>
            </a:ln>
          </p:spPr>
          <p:txBody>
            <a:bodyPr/>
            <a:lstStyle/>
            <a:p>
              <a:pPr eaLnBrk="1" fontAlgn="auto" hangingPunct="1">
                <a:spcBef>
                  <a:spcPts val="0"/>
                </a:spcBef>
                <a:spcAft>
                  <a:spcPts val="0"/>
                </a:spcAft>
                <a:defRPr/>
              </a:pPr>
              <a:endParaRPr lang="en-US">
                <a:solidFill>
                  <a:prstClr val="black"/>
                </a:solidFill>
                <a:effectLst>
                  <a:outerShdw blurRad="38100" dist="38100" dir="2700000" algn="tl">
                    <a:srgbClr val="000000">
                      <a:alpha val="43137"/>
                    </a:srgbClr>
                  </a:outerShdw>
                </a:effectLst>
                <a:latin typeface="Arial" charset="0"/>
                <a:cs typeface="+mn-cs"/>
              </a:endParaRPr>
            </a:p>
          </p:txBody>
        </p:sp>
      </p:grpSp>
      <p:sp>
        <p:nvSpPr>
          <p:cNvPr id="117" name="Rectangle 117"/>
          <p:cNvSpPr>
            <a:spLocks noChangeArrowheads="1"/>
          </p:cNvSpPr>
          <p:nvPr/>
        </p:nvSpPr>
        <p:spPr bwMode="auto">
          <a:xfrm>
            <a:off x="4343400" y="1981200"/>
            <a:ext cx="4449763" cy="530225"/>
          </a:xfrm>
          <a:prstGeom prst="rect">
            <a:avLst/>
          </a:prstGeom>
          <a:noFill/>
          <a:ln w="28575">
            <a:noFill/>
            <a:miter lim="800000"/>
            <a:headEnd/>
            <a:tailEnd/>
          </a:ln>
        </p:spPr>
        <p:txBody>
          <a:bodyPr>
            <a:spAutoFit/>
          </a:bodyPr>
          <a:lstStyle/>
          <a:p>
            <a:pPr algn="ctr" fontAlgn="auto">
              <a:lnSpc>
                <a:spcPct val="80000"/>
              </a:lnSpc>
              <a:spcBef>
                <a:spcPts val="0"/>
              </a:spcBef>
              <a:spcAft>
                <a:spcPts val="0"/>
              </a:spcAft>
            </a:pPr>
            <a:r>
              <a:rPr lang="en-US" dirty="0">
                <a:solidFill>
                  <a:prstClr val="black"/>
                </a:solidFill>
                <a:latin typeface="Georgia"/>
                <a:cs typeface="+mn-cs"/>
              </a:rPr>
              <a:t>Prevalence of Diagnosed Diabetes Among US Adults, 2001</a:t>
            </a:r>
          </a:p>
        </p:txBody>
      </p:sp>
      <p:graphicFrame>
        <p:nvGraphicFramePr>
          <p:cNvPr id="118" name="Group 119"/>
          <p:cNvGraphicFramePr>
            <a:graphicFrameLocks noGrp="1"/>
          </p:cNvGraphicFramePr>
          <p:nvPr/>
        </p:nvGraphicFramePr>
        <p:xfrm>
          <a:off x="1905000" y="5486400"/>
          <a:ext cx="5421313" cy="304800"/>
        </p:xfrm>
        <a:graphic>
          <a:graphicData uri="http://schemas.openxmlformats.org/drawingml/2006/table">
            <a:tbl>
              <a:tblPr/>
              <a:tblGrid>
                <a:gridCol w="930275"/>
                <a:gridCol w="928688"/>
                <a:gridCol w="931862"/>
                <a:gridCol w="930275"/>
                <a:gridCol w="930275"/>
                <a:gridCol w="769938"/>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30609"/>
                          </a:solidFill>
                          <a:effectLst/>
                          <a:latin typeface="Times" pitchFamily="18" charset="0"/>
                        </a:rPr>
                        <a:t>No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30609"/>
                          </a:solidFill>
                          <a:effectLst/>
                          <a:latin typeface="Times" pitchFamily="18" charset="0"/>
                        </a:rPr>
                        <a:t>&lt;4%</a:t>
                      </a:r>
                      <a:endParaRPr kumimoji="0" lang="en-US" sz="1400" b="0" i="0" u="none" strike="noStrike" cap="none" normalizeH="0" baseline="0" smtClean="0">
                        <a:ln>
                          <a:noFill/>
                        </a:ln>
                        <a:solidFill>
                          <a:srgbClr val="030609"/>
                        </a:solidFill>
                        <a:effectLst/>
                        <a:latin typeface="Times"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30609"/>
                          </a:solidFill>
                          <a:effectLst/>
                          <a:latin typeface="Times" pitchFamily="18" charset="0"/>
                        </a:rPr>
                        <a:t>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30609"/>
                          </a:solidFill>
                          <a:effectLst/>
                          <a:latin typeface="Times" pitchFamily="18" charset="0"/>
                        </a:rPr>
                        <a:t>7-8%</a:t>
                      </a:r>
                      <a:endParaRPr kumimoji="0" lang="en-US" sz="1400" b="0" i="0" u="none" strike="noStrike" cap="none" normalizeH="0" baseline="0" smtClean="0">
                        <a:ln>
                          <a:noFill/>
                        </a:ln>
                        <a:solidFill>
                          <a:srgbClr val="030609"/>
                        </a:solidFill>
                        <a:effectLst/>
                        <a:latin typeface="Times"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30609"/>
                          </a:solidFill>
                          <a:effectLst/>
                          <a:latin typeface="Times" pitchFamily="18" charset="0"/>
                        </a:rPr>
                        <a:t>9-10%</a:t>
                      </a:r>
                      <a:endParaRPr kumimoji="0" lang="en-US" sz="1400" b="0" i="0" u="none" strike="noStrike" cap="none" normalizeH="0" baseline="0" smtClean="0">
                        <a:ln>
                          <a:noFill/>
                        </a:ln>
                        <a:solidFill>
                          <a:srgbClr val="030609"/>
                        </a:solidFill>
                        <a:effectLst/>
                        <a:latin typeface="Times"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30609"/>
                          </a:solidFill>
                          <a:effectLst/>
                          <a:latin typeface="Times" pitchFamily="18" charset="0"/>
                        </a:rPr>
                        <a:t>&gt;10%</a:t>
                      </a:r>
                      <a:endParaRPr kumimoji="0" lang="en-US" sz="1400" b="0" i="0" u="none" strike="noStrike" cap="none" normalizeH="0" baseline="0" smtClean="0">
                        <a:ln>
                          <a:noFill/>
                        </a:ln>
                        <a:solidFill>
                          <a:srgbClr val="030609"/>
                        </a:solidFill>
                        <a:effectLst/>
                        <a:latin typeface="Times"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sp>
        <p:nvSpPr>
          <p:cNvPr id="119" name="Rectangle 135"/>
          <p:cNvSpPr>
            <a:spLocks noChangeArrowheads="1"/>
          </p:cNvSpPr>
          <p:nvPr/>
        </p:nvSpPr>
        <p:spPr bwMode="auto">
          <a:xfrm>
            <a:off x="457200" y="457200"/>
            <a:ext cx="7848600" cy="609600"/>
          </a:xfrm>
          <a:prstGeom prst="rect">
            <a:avLst/>
          </a:prstGeom>
          <a:noFill/>
          <a:ln w="9525">
            <a:noFill/>
            <a:miter lim="800000"/>
            <a:headEnd/>
            <a:tailEnd/>
          </a:ln>
        </p:spPr>
        <p:txBody>
          <a:bodyPr/>
          <a:lstStyle/>
          <a:p>
            <a:pPr fontAlgn="auto">
              <a:spcBef>
                <a:spcPts val="0"/>
              </a:spcBef>
              <a:spcAft>
                <a:spcPts val="0"/>
              </a:spcAft>
            </a:pPr>
            <a:r>
              <a:rPr lang="en-US" sz="3200" b="1" dirty="0">
                <a:solidFill>
                  <a:prstClr val="black"/>
                </a:solidFill>
                <a:effectLst>
                  <a:outerShdw blurRad="38100" dist="38100" dir="2700000" algn="tl">
                    <a:srgbClr val="000000">
                      <a:alpha val="43137"/>
                    </a:srgbClr>
                  </a:outerShdw>
                </a:effectLst>
                <a:latin typeface="+mj-lt"/>
                <a:cs typeface="+mn-cs"/>
              </a:rPr>
              <a:t>Why?  Diabetes Prevalence</a:t>
            </a:r>
          </a:p>
        </p:txBody>
      </p:sp>
    </p:spTree>
    <p:extLst>
      <p:ext uri="{BB962C8B-B14F-4D97-AF65-F5344CB8AC3E}">
        <p14:creationId xmlns:p14="http://schemas.microsoft.com/office/powerpoint/2010/main" val="341046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609600"/>
            <a:ext cx="7498080" cy="1143000"/>
          </a:xfrm>
          <a:prstGeom prst="rect">
            <a:avLst/>
          </a:prstGeom>
        </p:spPr>
        <p:txBody>
          <a:bodyPr/>
          <a:lstStyle>
            <a:lvl1pPr algn="l" rtl="0" fontAlgn="base">
              <a:spcBef>
                <a:spcPct val="0"/>
              </a:spcBef>
              <a:spcAft>
                <a:spcPct val="0"/>
              </a:spcAft>
              <a:defRPr sz="3600" b="1" kern="1200">
                <a:solidFill>
                  <a:srgbClr val="E37964"/>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E37964"/>
                </a:solidFill>
                <a:latin typeface="Calibri" pitchFamily="34" charset="0"/>
              </a:defRPr>
            </a:lvl2pPr>
            <a:lvl3pPr algn="l" rtl="0" fontAlgn="base">
              <a:spcBef>
                <a:spcPct val="0"/>
              </a:spcBef>
              <a:spcAft>
                <a:spcPct val="0"/>
              </a:spcAft>
              <a:defRPr sz="3600" b="1">
                <a:solidFill>
                  <a:srgbClr val="E37964"/>
                </a:solidFill>
                <a:latin typeface="Calibri" pitchFamily="34" charset="0"/>
              </a:defRPr>
            </a:lvl3pPr>
            <a:lvl4pPr algn="l" rtl="0" fontAlgn="base">
              <a:spcBef>
                <a:spcPct val="0"/>
              </a:spcBef>
              <a:spcAft>
                <a:spcPct val="0"/>
              </a:spcAft>
              <a:defRPr sz="3600" b="1">
                <a:solidFill>
                  <a:srgbClr val="E37964"/>
                </a:solidFill>
                <a:latin typeface="Calibri" pitchFamily="34" charset="0"/>
              </a:defRPr>
            </a:lvl4pPr>
            <a:lvl5pPr algn="l" rtl="0" fontAlgn="base">
              <a:spcBef>
                <a:spcPct val="0"/>
              </a:spcBef>
              <a:spcAft>
                <a:spcPct val="0"/>
              </a:spcAft>
              <a:defRPr sz="3600" b="1">
                <a:solidFill>
                  <a:srgbClr val="E37964"/>
                </a:solidFill>
                <a:latin typeface="Calibri" pitchFamily="34" charset="0"/>
              </a:defRPr>
            </a:lvl5pPr>
            <a:lvl6pPr marL="457200" algn="l" rtl="0" fontAlgn="base">
              <a:spcBef>
                <a:spcPct val="0"/>
              </a:spcBef>
              <a:spcAft>
                <a:spcPct val="0"/>
              </a:spcAft>
              <a:defRPr sz="3600" b="1">
                <a:solidFill>
                  <a:srgbClr val="E37964"/>
                </a:solidFill>
                <a:latin typeface="Calibri" pitchFamily="34" charset="0"/>
              </a:defRPr>
            </a:lvl6pPr>
            <a:lvl7pPr marL="914400" algn="l" rtl="0" fontAlgn="base">
              <a:spcBef>
                <a:spcPct val="0"/>
              </a:spcBef>
              <a:spcAft>
                <a:spcPct val="0"/>
              </a:spcAft>
              <a:defRPr sz="3600" b="1">
                <a:solidFill>
                  <a:srgbClr val="E37964"/>
                </a:solidFill>
                <a:latin typeface="Calibri" pitchFamily="34" charset="0"/>
              </a:defRPr>
            </a:lvl7pPr>
            <a:lvl8pPr marL="1371600" algn="l" rtl="0" fontAlgn="base">
              <a:spcBef>
                <a:spcPct val="0"/>
              </a:spcBef>
              <a:spcAft>
                <a:spcPct val="0"/>
              </a:spcAft>
              <a:defRPr sz="3600" b="1">
                <a:solidFill>
                  <a:srgbClr val="E37964"/>
                </a:solidFill>
                <a:latin typeface="Calibri" pitchFamily="34" charset="0"/>
              </a:defRPr>
            </a:lvl8pPr>
            <a:lvl9pPr marL="1828800" algn="l" rtl="0" fontAlgn="base">
              <a:spcBef>
                <a:spcPct val="0"/>
              </a:spcBef>
              <a:spcAft>
                <a:spcPct val="0"/>
              </a:spcAft>
              <a:defRPr sz="3600" b="1">
                <a:solidFill>
                  <a:srgbClr val="E37964"/>
                </a:solidFill>
                <a:latin typeface="Calibri" pitchFamily="34" charset="0"/>
              </a:defRPr>
            </a:lvl9pPr>
            <a:extLst/>
          </a:lstStyle>
          <a:p>
            <a:r>
              <a:rPr lang="en-US" sz="3200" dirty="0" smtClean="0">
                <a:solidFill>
                  <a:schemeClr val="tx1"/>
                </a:solidFill>
                <a:cs typeface="Arial" charset="0"/>
              </a:rPr>
              <a:t>How Big is the Problem?</a:t>
            </a:r>
          </a:p>
        </p:txBody>
      </p:sp>
      <p:graphicFrame>
        <p:nvGraphicFramePr>
          <p:cNvPr id="3" name="Diagram 2"/>
          <p:cNvGraphicFramePr/>
          <p:nvPr>
            <p:extLst>
              <p:ext uri="{D42A27DB-BD31-4B8C-83A1-F6EECF244321}">
                <p14:modId xmlns:p14="http://schemas.microsoft.com/office/powerpoint/2010/main" val="2053769253"/>
              </p:ext>
            </p:extLst>
          </p:nvPr>
        </p:nvGraphicFramePr>
        <p:xfrm>
          <a:off x="838200" y="1371600"/>
          <a:ext cx="7543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3329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1812</Words>
  <Application>Microsoft Office PowerPoint</Application>
  <PresentationFormat>On-screen Show (4:3)</PresentationFormat>
  <Paragraphs>421</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44</vt:i4>
      </vt:variant>
    </vt:vector>
  </HeadingPairs>
  <TitlesOfParts>
    <vt:vector size="50" baseType="lpstr">
      <vt:lpstr>Aspect</vt:lpstr>
      <vt:lpstr>Image</vt:lpstr>
      <vt:lpstr>Chart</vt:lpstr>
      <vt:lpstr>Document</vt:lpstr>
      <vt:lpstr>Worksheet</vt:lpstr>
      <vt:lpstr>Microsoft Word 97 - 2003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dc:creator>
  <cp:lastModifiedBy>Katie</cp:lastModifiedBy>
  <cp:revision>17</cp:revision>
  <dcterms:created xsi:type="dcterms:W3CDTF">2011-06-21T20:25:14Z</dcterms:created>
  <dcterms:modified xsi:type="dcterms:W3CDTF">2011-06-22T14:52:43Z</dcterms:modified>
</cp:coreProperties>
</file>