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4"/>
  </p:notesMasterIdLst>
  <p:handoutMasterIdLst>
    <p:handoutMasterId r:id="rId35"/>
  </p:handoutMasterIdLst>
  <p:sldIdLst>
    <p:sldId id="256" r:id="rId2"/>
    <p:sldId id="258" r:id="rId3"/>
    <p:sldId id="259" r:id="rId4"/>
    <p:sldId id="263" r:id="rId5"/>
    <p:sldId id="299" r:id="rId6"/>
    <p:sldId id="301" r:id="rId7"/>
    <p:sldId id="312" r:id="rId8"/>
    <p:sldId id="300" r:id="rId9"/>
    <p:sldId id="303" r:id="rId10"/>
    <p:sldId id="266" r:id="rId11"/>
    <p:sldId id="268" r:id="rId12"/>
    <p:sldId id="304" r:id="rId13"/>
    <p:sldId id="264" r:id="rId14"/>
    <p:sldId id="305" r:id="rId15"/>
    <p:sldId id="281" r:id="rId16"/>
    <p:sldId id="306" r:id="rId17"/>
    <p:sldId id="269" r:id="rId18"/>
    <p:sldId id="285" r:id="rId19"/>
    <p:sldId id="310" r:id="rId20"/>
    <p:sldId id="313" r:id="rId21"/>
    <p:sldId id="286" r:id="rId22"/>
    <p:sldId id="311" r:id="rId23"/>
    <p:sldId id="298" r:id="rId24"/>
    <p:sldId id="277" r:id="rId25"/>
    <p:sldId id="271" r:id="rId26"/>
    <p:sldId id="288" r:id="rId27"/>
    <p:sldId id="308" r:id="rId28"/>
    <p:sldId id="265" r:id="rId29"/>
    <p:sldId id="289" r:id="rId30"/>
    <p:sldId id="309" r:id="rId31"/>
    <p:sldId id="292" r:id="rId32"/>
    <p:sldId id="276"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autoAdjust="0"/>
    <p:restoredTop sz="86220" autoAdjust="0"/>
  </p:normalViewPr>
  <p:slideViewPr>
    <p:cSldViewPr>
      <p:cViewPr>
        <p:scale>
          <a:sx n="70" d="100"/>
          <a:sy n="70" d="100"/>
        </p:scale>
        <p:origin x="-9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44"/>
    </p:cViewPr>
  </p:sorterViewPr>
  <p:notesViewPr>
    <p:cSldViewPr>
      <p:cViewPr varScale="1">
        <p:scale>
          <a:sx n="48" d="100"/>
          <a:sy n="48" d="100"/>
        </p:scale>
        <p:origin x="-260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2" cy="480389"/>
          </a:xfrm>
          <a:prstGeom prst="rect">
            <a:avLst/>
          </a:prstGeom>
        </p:spPr>
        <p:txBody>
          <a:bodyPr vert="horz" lIns="96651" tIns="48326" rIns="96651" bIns="48326" rtlCol="0"/>
          <a:lstStyle>
            <a:lvl1pPr algn="l" fontAlgn="auto">
              <a:spcBef>
                <a:spcPts val="0"/>
              </a:spcBef>
              <a:spcAft>
                <a:spcPts val="0"/>
              </a:spcAft>
              <a:defRPr sz="1300" dirty="0">
                <a:latin typeface="+mn-lt"/>
              </a:defRPr>
            </a:lvl1pPr>
          </a:lstStyle>
          <a:p>
            <a:pPr>
              <a:defRPr/>
            </a:pPr>
            <a:endParaRPr lang="en-US"/>
          </a:p>
        </p:txBody>
      </p:sp>
      <p:sp>
        <p:nvSpPr>
          <p:cNvPr id="3" name="Date Placeholder 2"/>
          <p:cNvSpPr>
            <a:spLocks noGrp="1"/>
          </p:cNvSpPr>
          <p:nvPr>
            <p:ph type="dt" sz="quarter" idx="1"/>
          </p:nvPr>
        </p:nvSpPr>
        <p:spPr>
          <a:xfrm>
            <a:off x="4142963" y="0"/>
            <a:ext cx="3170582" cy="480389"/>
          </a:xfrm>
          <a:prstGeom prst="rect">
            <a:avLst/>
          </a:prstGeom>
        </p:spPr>
        <p:txBody>
          <a:bodyPr vert="horz" lIns="96651" tIns="48326" rIns="96651" bIns="48326" rtlCol="0"/>
          <a:lstStyle>
            <a:lvl1pPr algn="r" fontAlgn="auto">
              <a:spcBef>
                <a:spcPts val="0"/>
              </a:spcBef>
              <a:spcAft>
                <a:spcPts val="0"/>
              </a:spcAft>
              <a:defRPr sz="1300">
                <a:latin typeface="+mn-lt"/>
              </a:defRPr>
            </a:lvl1pPr>
          </a:lstStyle>
          <a:p>
            <a:pPr>
              <a:defRPr/>
            </a:pPr>
            <a:fld id="{3B8497D4-5F8E-4C93-9DA9-0418ADA2A170}" type="datetimeFigureOut">
              <a:rPr lang="en-US"/>
              <a:pPr>
                <a:defRPr/>
              </a:pPr>
              <a:t>7/8/2011</a:t>
            </a:fld>
            <a:endParaRPr lang="en-US" dirty="0"/>
          </a:p>
        </p:txBody>
      </p:sp>
      <p:sp>
        <p:nvSpPr>
          <p:cNvPr id="4" name="Footer Placeholder 3"/>
          <p:cNvSpPr>
            <a:spLocks noGrp="1"/>
          </p:cNvSpPr>
          <p:nvPr>
            <p:ph type="ftr" sz="quarter" idx="2"/>
          </p:nvPr>
        </p:nvSpPr>
        <p:spPr>
          <a:xfrm>
            <a:off x="2" y="9119173"/>
            <a:ext cx="3170582" cy="480389"/>
          </a:xfrm>
          <a:prstGeom prst="rect">
            <a:avLst/>
          </a:prstGeom>
        </p:spPr>
        <p:txBody>
          <a:bodyPr vert="horz" lIns="96651" tIns="48326" rIns="96651" bIns="48326" rtlCol="0" anchor="b"/>
          <a:lstStyle>
            <a:lvl1pPr algn="l" fontAlgn="auto">
              <a:spcBef>
                <a:spcPts val="0"/>
              </a:spcBef>
              <a:spcAft>
                <a:spcPts val="0"/>
              </a:spcAft>
              <a:defRPr sz="1300" dirty="0">
                <a:latin typeface="+mn-lt"/>
              </a:defRPr>
            </a:lvl1pPr>
          </a:lstStyle>
          <a:p>
            <a:pPr>
              <a:defRPr/>
            </a:pPr>
            <a:endParaRPr lang="en-US"/>
          </a:p>
        </p:txBody>
      </p:sp>
      <p:sp>
        <p:nvSpPr>
          <p:cNvPr id="5" name="Slide Number Placeholder 4"/>
          <p:cNvSpPr>
            <a:spLocks noGrp="1"/>
          </p:cNvSpPr>
          <p:nvPr>
            <p:ph type="sldNum" sz="quarter" idx="3"/>
          </p:nvPr>
        </p:nvSpPr>
        <p:spPr>
          <a:xfrm>
            <a:off x="4142963" y="9119173"/>
            <a:ext cx="3170582" cy="480389"/>
          </a:xfrm>
          <a:prstGeom prst="rect">
            <a:avLst/>
          </a:prstGeom>
        </p:spPr>
        <p:txBody>
          <a:bodyPr vert="horz" lIns="96651" tIns="48326" rIns="96651" bIns="48326" rtlCol="0" anchor="b"/>
          <a:lstStyle>
            <a:lvl1pPr algn="r" fontAlgn="auto">
              <a:spcBef>
                <a:spcPts val="0"/>
              </a:spcBef>
              <a:spcAft>
                <a:spcPts val="0"/>
              </a:spcAft>
              <a:defRPr sz="1300">
                <a:latin typeface="+mn-lt"/>
              </a:defRPr>
            </a:lvl1pPr>
          </a:lstStyle>
          <a:p>
            <a:pPr>
              <a:defRPr/>
            </a:pPr>
            <a:fld id="{C31123A1-AA4E-4EBB-B48A-15081C60BA97}" type="slidenum">
              <a:rPr lang="en-US"/>
              <a:pPr>
                <a:defRPr/>
              </a:pPr>
              <a:t>‹#›</a:t>
            </a:fld>
            <a:endParaRPr lang="en-US" dirty="0"/>
          </a:p>
        </p:txBody>
      </p:sp>
    </p:spTree>
    <p:extLst>
      <p:ext uri="{BB962C8B-B14F-4D97-AF65-F5344CB8AC3E}">
        <p14:creationId xmlns:p14="http://schemas.microsoft.com/office/powerpoint/2010/main" val="2567053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2" cy="480389"/>
          </a:xfrm>
          <a:prstGeom prst="rect">
            <a:avLst/>
          </a:prstGeom>
        </p:spPr>
        <p:txBody>
          <a:bodyPr vert="horz" lIns="96651" tIns="48326" rIns="96651" bIns="48326" rtlCol="0"/>
          <a:lstStyle>
            <a:lvl1pPr algn="l" fontAlgn="auto">
              <a:spcBef>
                <a:spcPts val="0"/>
              </a:spcBef>
              <a:spcAft>
                <a:spcPts val="0"/>
              </a:spcAft>
              <a:defRPr sz="1300" dirty="0">
                <a:latin typeface="+mn-lt"/>
              </a:defRPr>
            </a:lvl1pPr>
          </a:lstStyle>
          <a:p>
            <a:pPr>
              <a:defRPr/>
            </a:pPr>
            <a:endParaRPr lang="en-US"/>
          </a:p>
        </p:txBody>
      </p:sp>
      <p:sp>
        <p:nvSpPr>
          <p:cNvPr id="3" name="Date Placeholder 2"/>
          <p:cNvSpPr>
            <a:spLocks noGrp="1"/>
          </p:cNvSpPr>
          <p:nvPr>
            <p:ph type="dt" idx="1"/>
          </p:nvPr>
        </p:nvSpPr>
        <p:spPr>
          <a:xfrm>
            <a:off x="4142963" y="0"/>
            <a:ext cx="3170582" cy="480389"/>
          </a:xfrm>
          <a:prstGeom prst="rect">
            <a:avLst/>
          </a:prstGeom>
        </p:spPr>
        <p:txBody>
          <a:bodyPr vert="horz" lIns="96651" tIns="48326" rIns="96651" bIns="48326" rtlCol="0"/>
          <a:lstStyle>
            <a:lvl1pPr algn="r" fontAlgn="auto">
              <a:spcBef>
                <a:spcPts val="0"/>
              </a:spcBef>
              <a:spcAft>
                <a:spcPts val="0"/>
              </a:spcAft>
              <a:defRPr sz="1300">
                <a:latin typeface="+mn-lt"/>
              </a:defRPr>
            </a:lvl1pPr>
          </a:lstStyle>
          <a:p>
            <a:pPr>
              <a:defRPr/>
            </a:pPr>
            <a:fld id="{8F1CD46F-6E58-4AE8-A8B9-09EFD7AC6E6A}" type="datetimeFigureOut">
              <a:rPr lang="en-US"/>
              <a:pPr>
                <a:defRPr/>
              </a:pPr>
              <a:t>7/8/2011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pPr lvl="0"/>
            <a:endParaRPr lang="en-US" noProof="0" dirty="0"/>
          </a:p>
        </p:txBody>
      </p:sp>
      <p:sp>
        <p:nvSpPr>
          <p:cNvPr id="5" name="Notes Placeholder 4"/>
          <p:cNvSpPr>
            <a:spLocks noGrp="1"/>
          </p:cNvSpPr>
          <p:nvPr>
            <p:ph type="body" sz="quarter" idx="3"/>
          </p:nvPr>
        </p:nvSpPr>
        <p:spPr>
          <a:xfrm>
            <a:off x="732183" y="4561226"/>
            <a:ext cx="5850835" cy="4320212"/>
          </a:xfrm>
          <a:prstGeom prst="rect">
            <a:avLst/>
          </a:prstGeom>
        </p:spPr>
        <p:txBody>
          <a:bodyPr vert="horz" lIns="96651" tIns="48326" rIns="96651" bIns="4832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9119173"/>
            <a:ext cx="3170582" cy="480389"/>
          </a:xfrm>
          <a:prstGeom prst="rect">
            <a:avLst/>
          </a:prstGeom>
        </p:spPr>
        <p:txBody>
          <a:bodyPr vert="horz" lIns="96651" tIns="48326" rIns="96651" bIns="48326" rtlCol="0" anchor="b"/>
          <a:lstStyle>
            <a:lvl1pPr algn="l" fontAlgn="auto">
              <a:spcBef>
                <a:spcPts val="0"/>
              </a:spcBef>
              <a:spcAft>
                <a:spcPts val="0"/>
              </a:spcAft>
              <a:defRPr sz="1300" dirty="0">
                <a:latin typeface="+mn-lt"/>
              </a:defRPr>
            </a:lvl1pPr>
          </a:lstStyle>
          <a:p>
            <a:pPr>
              <a:defRPr/>
            </a:pPr>
            <a:endParaRPr lang="en-US"/>
          </a:p>
        </p:txBody>
      </p:sp>
      <p:sp>
        <p:nvSpPr>
          <p:cNvPr id="7" name="Slide Number Placeholder 6"/>
          <p:cNvSpPr>
            <a:spLocks noGrp="1"/>
          </p:cNvSpPr>
          <p:nvPr>
            <p:ph type="sldNum" sz="quarter" idx="5"/>
          </p:nvPr>
        </p:nvSpPr>
        <p:spPr>
          <a:xfrm>
            <a:off x="4142963" y="9119173"/>
            <a:ext cx="3170582" cy="480389"/>
          </a:xfrm>
          <a:prstGeom prst="rect">
            <a:avLst/>
          </a:prstGeom>
        </p:spPr>
        <p:txBody>
          <a:bodyPr vert="horz" lIns="96651" tIns="48326" rIns="96651" bIns="48326" rtlCol="0" anchor="b"/>
          <a:lstStyle>
            <a:lvl1pPr algn="r" fontAlgn="auto">
              <a:spcBef>
                <a:spcPts val="0"/>
              </a:spcBef>
              <a:spcAft>
                <a:spcPts val="0"/>
              </a:spcAft>
              <a:defRPr sz="1300">
                <a:latin typeface="+mn-lt"/>
              </a:defRPr>
            </a:lvl1pPr>
          </a:lstStyle>
          <a:p>
            <a:pPr>
              <a:defRPr/>
            </a:pPr>
            <a:fld id="{80F70CC9-A069-4040-85B5-4E7D81E850F0}" type="slidenum">
              <a:rPr lang="en-US"/>
              <a:pPr>
                <a:defRPr/>
              </a:pPr>
              <a:t>‹#›</a:t>
            </a:fld>
            <a:endParaRPr lang="en-US" dirty="0"/>
          </a:p>
        </p:txBody>
      </p:sp>
    </p:spTree>
    <p:extLst>
      <p:ext uri="{BB962C8B-B14F-4D97-AF65-F5344CB8AC3E}">
        <p14:creationId xmlns:p14="http://schemas.microsoft.com/office/powerpoint/2010/main" val="4212457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74DA6-D270-446E-B4E5-C51AC7B4B73A}"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smtClean="0"/>
              <a:t>This is the CMHCs commitment statement to becoming a Healthcare Home.</a:t>
            </a:r>
          </a:p>
          <a:p>
            <a:pPr algn="ctr" eaLnBrk="1" hangingPunct="1">
              <a:spcBef>
                <a:spcPct val="0"/>
              </a:spcBef>
            </a:pPr>
            <a:r>
              <a:rPr lang="en-US" b="1" smtClean="0"/>
              <a:t>&lt;Insert agency logo&gt;</a:t>
            </a:r>
          </a:p>
          <a:p>
            <a:pPr eaLnBrk="1" hangingPunct="1">
              <a:spcBef>
                <a:spcPct val="0"/>
              </a:spcBef>
            </a:pPr>
            <a:endParaRPr lang="en-US" smtClean="0"/>
          </a:p>
          <a:p>
            <a:pPr eaLnBrk="1" hangingPunct="1">
              <a:spcBef>
                <a:spcPct val="0"/>
              </a:spcBef>
            </a:pPr>
            <a:r>
              <a:rPr lang="en-US" smtClean="0"/>
              <a:t>We are committed to this next step:  managing the full array of physical health needs, in addition to behavioral health care needs, as well as needed long-term community services and supports, and social and family services for individuals enrolled in our Healthcare Home.</a:t>
            </a:r>
          </a:p>
          <a:p>
            <a:pPr eaLnBrk="1" hangingPunct="1">
              <a:spcBef>
                <a:spcPct val="0"/>
              </a:spcBef>
            </a:pPr>
            <a:endParaRPr lang="en-US" smtClean="0"/>
          </a:p>
          <a:p>
            <a:pPr eaLnBrk="1" hangingPunct="1">
              <a:spcBef>
                <a:spcPct val="0"/>
              </a:spcBef>
            </a:pPr>
            <a:r>
              <a:rPr lang="en-US" smtClean="0"/>
              <a:t>As we will see, we are already fulfilling many of the Healthcare Home functions in our CPR program.</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6BFE7-28DB-4A05-8771-589FD19C2B33}" type="slidenum">
              <a:rPr lang="en-US"/>
              <a:pPr fontAlgn="base">
                <a:spcBef>
                  <a:spcPct val="0"/>
                </a:spcBef>
                <a:spcAft>
                  <a:spcPct val="0"/>
                </a:spcAft>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p:txBody>
          <a:bodyPr wrap="square" numCol="1" anchor="t" anchorCtr="0" compatLnSpc="1">
            <a:prstTxWarp prst="textNoShape">
              <a:avLst/>
            </a:prstTxWarp>
          </a:bodyPr>
          <a:lstStyle/>
          <a:p>
            <a:pPr algn="ctr" eaLnBrk="1" hangingPunct="1">
              <a:spcBef>
                <a:spcPct val="0"/>
              </a:spcBef>
              <a:defRPr/>
            </a:pPr>
            <a:r>
              <a:rPr lang="en-US" b="1" dirty="0" smtClean="0"/>
              <a:t>This slide and the next outline the target population for CMHC Healthcare Homes.</a:t>
            </a:r>
          </a:p>
          <a:p>
            <a:pPr eaLnBrk="1" hangingPunct="1">
              <a:spcBef>
                <a:spcPct val="0"/>
              </a:spcBef>
              <a:defRPr/>
            </a:pPr>
            <a:endParaRPr lang="en-US" dirty="0" smtClean="0"/>
          </a:p>
          <a:p>
            <a:pPr eaLnBrk="1" hangingPunct="1">
              <a:spcBef>
                <a:spcPct val="0"/>
              </a:spcBef>
              <a:defRPr/>
            </a:pPr>
            <a:r>
              <a:rPr lang="en-US" dirty="0" smtClean="0"/>
              <a:t>To be eligible for enrollment in our Healthcare Home, an individual must meet one of the following three conditions:</a:t>
            </a:r>
          </a:p>
          <a:p>
            <a:pPr eaLnBrk="1" hangingPunct="1">
              <a:spcBef>
                <a:spcPct val="0"/>
              </a:spcBef>
              <a:defRPr/>
            </a:pPr>
            <a:r>
              <a:rPr lang="en-US" dirty="0" smtClean="0"/>
              <a:t>	</a:t>
            </a:r>
          </a:p>
          <a:p>
            <a:pPr marL="237120" indent="-237120" eaLnBrk="1" hangingPunct="1">
              <a:spcBef>
                <a:spcPct val="0"/>
              </a:spcBef>
              <a:buFont typeface="+mj-lt"/>
              <a:buAutoNum type="arabicPeriod"/>
              <a:defRPr/>
            </a:pPr>
            <a:r>
              <a:rPr lang="en-US" dirty="0" smtClean="0"/>
              <a:t>They have a serious and persistent mental illness.  This includes adults who meet the criteria for enrollment in CPR and children with SED. OR</a:t>
            </a:r>
          </a:p>
          <a:p>
            <a:pPr marL="237120" indent="-237120" eaLnBrk="1" hangingPunct="1">
              <a:spcBef>
                <a:spcPct val="0"/>
              </a:spcBef>
              <a:buFont typeface="+mj-lt"/>
              <a:buAutoNum type="arabicPeriod"/>
              <a:defRPr/>
            </a:pPr>
            <a:endParaRPr lang="en-US" dirty="0" smtClean="0"/>
          </a:p>
          <a:p>
            <a:pPr marL="237120" indent="-237120" eaLnBrk="1" hangingPunct="1">
              <a:spcBef>
                <a:spcPct val="0"/>
              </a:spcBef>
              <a:buFont typeface="+mj-lt"/>
              <a:buAutoNum type="arabicPeriod"/>
              <a:defRPr/>
            </a:pPr>
            <a:r>
              <a:rPr lang="en-US" dirty="0" smtClean="0"/>
              <a:t>They have a mental health condition and a substance abuse disorder. OR</a:t>
            </a:r>
          </a:p>
          <a:p>
            <a:pPr marL="237120" indent="-237120" eaLnBrk="1" hangingPunct="1">
              <a:spcBef>
                <a:spcPct val="0"/>
              </a:spcBef>
              <a:buFont typeface="+mj-lt"/>
              <a:buAutoNum type="arabicPeriod"/>
              <a:defRPr/>
            </a:pPr>
            <a:endParaRPr lang="en-US" dirty="0" smtClean="0"/>
          </a:p>
          <a:p>
            <a:pPr marL="237120" indent="-237120" eaLnBrk="1" hangingPunct="1">
              <a:spcBef>
                <a:spcPct val="0"/>
              </a:spcBef>
              <a:buFont typeface="+mj-lt"/>
              <a:buAutoNum type="arabicPeriod"/>
              <a:defRPr/>
            </a:pPr>
            <a:r>
              <a:rPr lang="en-US" dirty="0" smtClean="0"/>
              <a:t>They have a mental health condition OR substance abuse disorder AND one other chronic health condition.</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BAC76-49A3-4594-AEA8-E5DB2046C5BA}" type="slidenum">
              <a:rPr lang="en-US"/>
              <a:pPr fontAlgn="base">
                <a:spcBef>
                  <a:spcPct val="0"/>
                </a:spcBef>
                <a:spcAft>
                  <a:spcPct val="0"/>
                </a:spcAft>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smtClean="0"/>
              <a:t>There is no need to read this slide aloud.</a:t>
            </a:r>
            <a:endParaRPr lang="en-US" smtClean="0"/>
          </a:p>
          <a:p>
            <a:pPr algn="ctr" eaLnBrk="1" hangingPunct="1">
              <a:spcBef>
                <a:spcPct val="0"/>
              </a:spcBef>
            </a:pPr>
            <a:endParaRPr lang="en-US" b="1" smtClean="0"/>
          </a:p>
          <a:p>
            <a:pPr eaLnBrk="1" hangingPunct="1">
              <a:spcBef>
                <a:spcPct val="0"/>
              </a:spcBef>
            </a:pPr>
            <a:r>
              <a:rPr lang="en-US" smtClean="0"/>
              <a:t>This slide shows what are considered “other chronic health conditions”.</a:t>
            </a:r>
            <a:r>
              <a:rPr lang="en-US" b="1" smtClean="0"/>
              <a:t> </a:t>
            </a:r>
          </a:p>
          <a:p>
            <a:pPr eaLnBrk="1" hangingPunct="1">
              <a:spcBef>
                <a:spcPct val="0"/>
              </a:spcBef>
            </a:pPr>
            <a:endParaRPr lang="en-US" b="1" smtClean="0"/>
          </a:p>
          <a:p>
            <a:pPr eaLnBrk="1" hangingPunct="1">
              <a:spcBef>
                <a:spcPct val="0"/>
              </a:spcBef>
            </a:pPr>
            <a:r>
              <a:rPr lang="en-US" smtClean="0"/>
              <a:t>So, to summarize, an individual is eligible for enrollment in a Healthcare Home simply by meeting the criteria for enrollment in the CPR program or the criteria for having an SED.  They are not required to meet any other conditions.</a:t>
            </a:r>
          </a:p>
          <a:p>
            <a:pPr eaLnBrk="1" hangingPunct="1">
              <a:spcBef>
                <a:spcPct val="0"/>
              </a:spcBef>
            </a:pPr>
            <a:endParaRPr lang="en-US" smtClean="0"/>
          </a:p>
          <a:p>
            <a:pPr eaLnBrk="1" hangingPunct="1">
              <a:spcBef>
                <a:spcPct val="0"/>
              </a:spcBef>
            </a:pPr>
            <a:r>
              <a:rPr lang="en-US" smtClean="0"/>
              <a:t>Individuals with mental health conditions other than a serious and persistent mental illness are eligible for enrollment if they also have a substance abuse disorder, or diabetes, cardiovascular disease or COPD; or if they are overweight, use tobacco or have a developmental disability.</a:t>
            </a:r>
          </a:p>
          <a:p>
            <a:pPr eaLnBrk="1" hangingPunct="1">
              <a:spcBef>
                <a:spcPct val="0"/>
              </a:spcBef>
            </a:pPr>
            <a:endParaRPr lang="en-US" smtClean="0"/>
          </a:p>
          <a:p>
            <a:pPr eaLnBrk="1" hangingPunct="1">
              <a:spcBef>
                <a:spcPct val="0"/>
              </a:spcBef>
            </a:pPr>
            <a:r>
              <a:rPr lang="en-US" smtClean="0"/>
              <a:t>Similarly individuals with a substance abuse disorders  are eligible for enrollment if they have a mental health condition, or diabetes, cardiovascular disease, or COPD.; or if they are overweight, use tobacco or have a developmental disability.</a:t>
            </a:r>
          </a:p>
          <a:p>
            <a:pPr eaLnBrk="1" hangingPunct="1">
              <a:spcBef>
                <a:spcPct val="0"/>
              </a:spcBef>
            </a:pPr>
            <a:endParaRPr lang="en-US" smtClean="0"/>
          </a:p>
          <a:p>
            <a:pPr eaLnBrk="1" hangingPunct="1">
              <a:spcBef>
                <a:spcPct val="0"/>
              </a:spcBef>
            </a:pPr>
            <a:r>
              <a:rPr lang="en-US" smtClean="0"/>
              <a:t>In short, the vast majority of individuals we serve will be eligible for enrollment in our Healthcare Home.</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690532-014D-445F-8940-E7549275FBEB}" type="slidenum">
              <a:rPr lang="en-US"/>
              <a:pPr fontAlgn="base">
                <a:spcBef>
                  <a:spcPct val="0"/>
                </a:spcBef>
                <a:spcAft>
                  <a:spcPct val="0"/>
                </a:spcAft>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a:t>This slide and the next list Healthcare Home functions that are already being provided by CPR teams.  It is not necessary to read through all of these functions.  Pick a few to highlight.  The point is to emphasize that we are already performing many Healthcare Home functions and so the next step is more about enhancing, rather than changing, what we do.</a:t>
            </a:r>
          </a:p>
          <a:p>
            <a:pPr eaLnBrk="1" hangingPunct="1">
              <a:spcBef>
                <a:spcPct val="0"/>
              </a:spcBef>
            </a:pPr>
            <a:endParaRPr lang="en-US"/>
          </a:p>
          <a:p>
            <a:pPr eaLnBrk="1" hangingPunct="1">
              <a:spcBef>
                <a:spcPct val="0"/>
              </a:spcBef>
            </a:pPr>
            <a:r>
              <a:rPr lang="en-US"/>
              <a:t>As I indicated earlier, we already perform many Healthcare Home functions in our CPR Program.  Particularly if you keep in mind our primary target population as a CMHC Healthcare Home is individuals with serious  and persistent mental illness, it is obvious we already fulfill many Healthcare Home functions for this population.  Whether it is monitoring health status and adherence, developing individualized plans of care, or promoting consumer self-management, as listed on this slide, or </a:t>
            </a:r>
            <a:r>
              <a:rPr lang="en-US" b="1"/>
              <a:t>[turn to next slide]</a:t>
            </a:r>
            <a:endParaRPr lang="en-US"/>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0A3615-D481-4229-B920-AB2E5E310034}" type="slidenum">
              <a:rPr lang="en-US"/>
              <a:pPr fontAlgn="base">
                <a:spcBef>
                  <a:spcPct val="0"/>
                </a:spcBef>
                <a:spcAft>
                  <a:spcPct val="0"/>
                </a:spcAft>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defTabSz="946890" eaLnBrk="1" hangingPunct="1">
              <a:spcBef>
                <a:spcPct val="0"/>
              </a:spcBef>
            </a:pPr>
            <a:r>
              <a:rPr lang="en-US"/>
              <a:t>Providing individualized services and supports, linking consumers with community and social supports, or utilizing health information  technology to manage care, we are well positioned to serve as a Healthcare Home.</a:t>
            </a:r>
          </a:p>
          <a:p>
            <a:pPr defTabSz="946890" eaLnBrk="1" hangingPunct="1">
              <a:spcBef>
                <a:spcPct val="0"/>
              </a:spcBef>
            </a:pPr>
            <a:endParaRPr lang="en-US"/>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7AF484-933E-4E03-9948-A1221DE072F4}" type="slidenum">
              <a:rPr lang="en-US"/>
              <a:pPr fontAlgn="base">
                <a:spcBef>
                  <a:spcPct val="0"/>
                </a:spcBef>
                <a:spcAft>
                  <a:spcPct val="0"/>
                </a:spcAft>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a:t>The topics listed on this slide and the next are the areas that will be receiving the most attention in the move to becoming a Healthcare Home, and will also be the areas in which CPR will receive additional staffing and training.  The extent to which agencies have already given emphasis to these issues varies, so acknowledge your progress, but also encourage continued growth.  Of course, give special attention to areas you believe need more work.</a:t>
            </a:r>
          </a:p>
          <a:p>
            <a:pPr eaLnBrk="1" hangingPunct="1">
              <a:spcBef>
                <a:spcPct val="0"/>
              </a:spcBef>
            </a:pPr>
            <a:endParaRPr lang="en-US"/>
          </a:p>
          <a:p>
            <a:pPr eaLnBrk="1" hangingPunct="1">
              <a:spcBef>
                <a:spcPct val="0"/>
              </a:spcBef>
            </a:pPr>
            <a:r>
              <a:rPr lang="en-US"/>
              <a:t>Though we have been steadily moving toward a “whole person” approach, to fully embrace this approach and function as  a comprehensive Healthcare Home, we will need to give added emphasis to several aspects of care. </a:t>
            </a:r>
          </a:p>
          <a:p>
            <a:pPr eaLnBrk="1" hangingPunct="1">
              <a:spcBef>
                <a:spcPct val="0"/>
              </a:spcBef>
            </a:pPr>
            <a:endParaRPr lang="en-US"/>
          </a:p>
          <a:p>
            <a:pPr eaLnBrk="1" hangingPunct="1">
              <a:spcBef>
                <a:spcPct val="0"/>
              </a:spcBef>
            </a:pPr>
            <a:r>
              <a:rPr lang="en-US"/>
              <a:t>We know that being healthy is not just about getting treatment when we are sick, and we have, of course, begun to take seriously health and wellness, but this is likely an area  that we will need to continue to develop our skills.</a:t>
            </a:r>
          </a:p>
          <a:p>
            <a:pPr eaLnBrk="1" hangingPunct="1">
              <a:spcBef>
                <a:spcPct val="0"/>
              </a:spcBef>
            </a:pPr>
            <a:endParaRPr lang="en-US"/>
          </a:p>
          <a:p>
            <a:pPr eaLnBrk="1" hangingPunct="1">
              <a:spcBef>
                <a:spcPct val="0"/>
              </a:spcBef>
            </a:pPr>
            <a:r>
              <a:rPr lang="en-US"/>
              <a:t>We’ll need to assure that individuals enrolled in our Healthcare Home have access to good preventive and primary care.  This means not just that they can say who their primary care physician is, but also that they have been seen regularly and received appropriate screenings and preventive care.</a:t>
            </a:r>
          </a:p>
          <a:p>
            <a:pPr eaLnBrk="1" hangingPunct="1">
              <a:spcBef>
                <a:spcPct val="0"/>
              </a:spcBef>
            </a:pPr>
            <a:endParaRPr lang="en-US"/>
          </a:p>
          <a:p>
            <a:pPr eaLnBrk="1" hangingPunct="1">
              <a:spcBef>
                <a:spcPct val="0"/>
              </a:spcBef>
            </a:pPr>
            <a:r>
              <a:rPr lang="en-US"/>
              <a:t>Because so many people we serve have other chronic physical health conditions that have previously gone undetected or inadequately treated, focusing on good chronic care and helping people learn how to manage their chronic conditions will be a major emphasis.</a:t>
            </a:r>
          </a:p>
          <a:p>
            <a:pPr eaLnBrk="1" hangingPunct="1">
              <a:spcBef>
                <a:spcPct val="0"/>
              </a:spcBef>
            </a:pPr>
            <a:endParaRPr lang="en-US"/>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1E0F38-550C-4AFD-906C-EA45210FCEAF}" type="slidenum">
              <a:rPr lang="en-US"/>
              <a:pPr fontAlgn="base">
                <a:spcBef>
                  <a:spcPct val="0"/>
                </a:spcBef>
                <a:spcAft>
                  <a:spcPct val="0"/>
                </a:spcAft>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We already have experience with admissions and discharges to psychiatric inpatient units.  Now we will also be facilitating admissions and discharges related to general medical conditions for the individuals we serve. </a:t>
            </a:r>
          </a:p>
          <a:p>
            <a:pPr eaLnBrk="1" hangingPunct="1">
              <a:spcBef>
                <a:spcPct val="0"/>
              </a:spcBef>
            </a:pPr>
            <a:endParaRPr lang="en-US"/>
          </a:p>
          <a:p>
            <a:pPr eaLnBrk="1" hangingPunct="1">
              <a:spcBef>
                <a:spcPct val="0"/>
              </a:spcBef>
            </a:pPr>
            <a:r>
              <a:rPr lang="en-US"/>
              <a:t>Our experience in using health information technology has prepared us well for even greater utilization of these tools.</a:t>
            </a:r>
          </a:p>
          <a:p>
            <a:pPr eaLnBrk="1" hangingPunct="1">
              <a:spcBef>
                <a:spcPct val="0"/>
              </a:spcBef>
            </a:pPr>
            <a:endParaRPr lang="en-US"/>
          </a:p>
          <a:p>
            <a:pPr eaLnBrk="1" hangingPunct="1">
              <a:spcBef>
                <a:spcPct val="0"/>
              </a:spcBef>
            </a:pPr>
            <a:r>
              <a:rPr lang="en-US"/>
              <a:t>Finally, we’ve provided education and supports for families whose loved ones are dealing with serious mental illness.   Now we’ll be called upon to also provide information and supports to help families understand and deal with the general medical and chronic physical health conditions of their loved ones.</a:t>
            </a:r>
          </a:p>
          <a:p>
            <a:pPr eaLnBrk="1" hangingPunct="1">
              <a:spcBef>
                <a:spcPct val="0"/>
              </a:spcBef>
            </a:pPr>
            <a:endParaRPr lang="en-US"/>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39DDE7-8EE6-4318-8CC2-78C10CAEA34B}" type="slidenum">
              <a:rPr lang="en-US"/>
              <a:pPr fontAlgn="base">
                <a:spcBef>
                  <a:spcPct val="0"/>
                </a:spcBef>
                <a:spcAft>
                  <a:spcPct val="0"/>
                </a:spcAft>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a:t>The next seven slides explain how CPR teams will be augmented in order to create a Healthcare Home Team capable of fulfilling all the Healthcare Home functions.</a:t>
            </a:r>
          </a:p>
          <a:p>
            <a:pPr eaLnBrk="1" hangingPunct="1">
              <a:spcBef>
                <a:spcPct val="0"/>
              </a:spcBef>
            </a:pPr>
            <a:endParaRPr lang="en-US"/>
          </a:p>
          <a:p>
            <a:pPr eaLnBrk="1" hangingPunct="1">
              <a:spcBef>
                <a:spcPct val="0"/>
              </a:spcBef>
            </a:pPr>
            <a:r>
              <a:rPr lang="en-US"/>
              <a:t>Medicaid funding for our Healthcare Home will enable us to augment CPR teams  by adding consultation by a physician, additional nurse care managers, and enhancing training for community support specialists so that we can fulfill all of the responsibilities of serving as a Healthcare Home and better meet the needs of the people we serve.</a:t>
            </a:r>
          </a:p>
          <a:p>
            <a:pPr eaLnBrk="1" hangingPunct="1">
              <a:spcBef>
                <a:spcPct val="0"/>
              </a:spcBef>
            </a:pPr>
            <a:endParaRPr lang="en-US"/>
          </a:p>
          <a:p>
            <a:pPr eaLnBrk="1" hangingPunct="1">
              <a:spcBef>
                <a:spcPct val="0"/>
              </a:spcBef>
            </a:pPr>
            <a:r>
              <a:rPr lang="en-US"/>
              <a:t>You’ll note that in some cases individuals who are not nurses may be trained to fulfill the nurse care manager responsibilities.  But the Department has made it clear that this will be the exception and not the rule.  Increasing our nursing capacity is critical to fulfilling our responsibilities.</a:t>
            </a:r>
          </a:p>
          <a:p>
            <a:pPr eaLnBrk="1" hangingPunct="1">
              <a:spcBef>
                <a:spcPct val="0"/>
              </a:spcBef>
            </a:pPr>
            <a:endParaRPr lang="en-US"/>
          </a:p>
          <a:p>
            <a:pPr eaLnBrk="1" hangingPunct="1">
              <a:spcBef>
                <a:spcPct val="0"/>
              </a:spcBef>
            </a:pPr>
            <a:r>
              <a:rPr lang="en-US"/>
              <a:t>Most of the people enrolled in our Healthcare Home will be enrolled in  CPR and have a community support specialist who is working with them.  However, there may be some individuals who are enrolled in the Healthcare Home who do not have a community support specialist.  If this happens, then the nurse care manager will perform the needed community support functions that would otherwise be performed by the community support specialist.</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202570-1E14-4F97-B5DD-DBBEF8BC230F}" type="slidenum">
              <a:rPr lang="en-US"/>
              <a:pPr fontAlgn="base">
                <a:spcBef>
                  <a:spcPct val="0"/>
                </a:spcBef>
                <a:spcAft>
                  <a:spcPct val="0"/>
                </a:spcAft>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Behavioral health clinicians and CPR teams will continue to perform the same functions they always have.</a:t>
            </a:r>
          </a:p>
          <a:p>
            <a:pPr eaLnBrk="1" hangingPunct="1">
              <a:spcBef>
                <a:spcPct val="0"/>
              </a:spcBef>
            </a:pPr>
            <a:endParaRPr lang="en-US"/>
          </a:p>
          <a:p>
            <a:pPr eaLnBrk="1" hangingPunct="1">
              <a:spcBef>
                <a:spcPct val="0"/>
              </a:spcBef>
            </a:pPr>
            <a:r>
              <a:rPr lang="en-US"/>
              <a:t>In general community support specialists will still have the same responsibilities and perform the same functions.  But we know that the personal support that community support specialist provide to the individuals they work with is critical to helping make the changes that promote recovery.  Therefore, over time, community support specialists will receive enhanced training designed to enable them to better assist the individuals they work with adopt healthy lifestyles, learn how to manage chronic health conditions, and  better utilize primary care services.</a:t>
            </a:r>
          </a:p>
          <a:p>
            <a:pPr eaLnBrk="1" hangingPunct="1">
              <a:spcBef>
                <a:spcPct val="0"/>
              </a:spcBef>
            </a:pPr>
            <a:endParaRPr lang="en-US"/>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AD102-3D56-4D27-A7DF-936B97A34E65}" type="slidenum">
              <a:rPr lang="en-US"/>
              <a:pPr fontAlgn="base">
                <a:spcBef>
                  <a:spcPct val="0"/>
                </a:spcBef>
                <a:spcAft>
                  <a:spcPct val="0"/>
                </a:spcAft>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We will be adding a Healthcare Home director who will be responsible for overseeing the implementation of the Healthcare Home.</a:t>
            </a:r>
          </a:p>
          <a:p>
            <a:pPr eaLnBrk="1" hangingPunct="1">
              <a:spcBef>
                <a:spcPct val="0"/>
              </a:spcBef>
            </a:pPr>
            <a:endParaRPr lang="en-US" b="1"/>
          </a:p>
          <a:p>
            <a:pPr eaLnBrk="1" hangingPunct="1">
              <a:spcBef>
                <a:spcPct val="0"/>
              </a:spcBef>
            </a:pPr>
            <a:r>
              <a:rPr lang="en-US" b="1"/>
              <a:t>Note:  If you are an agency that serves more than one region, you may be approved to have a Healthcare Home director for each region.</a:t>
            </a:r>
            <a:endParaRPr lang="en-US"/>
          </a:p>
          <a:p>
            <a:pPr eaLnBrk="1" hangingPunct="1">
              <a:spcBef>
                <a:spcPct val="0"/>
              </a:spcBef>
            </a:pPr>
            <a:endParaRPr lang="en-US"/>
          </a:p>
          <a:p>
            <a:pPr eaLnBrk="1" hangingPunct="1">
              <a:spcBef>
                <a:spcPct val="0"/>
              </a:spcBef>
            </a:pPr>
            <a:r>
              <a:rPr lang="en-US"/>
              <a:t>The Healthcare Home director will be responsible for providing leadership for the overall development of the Healthcare Home, and will champion the practice transformation that will be required.  The Healthcare Home director will both develop working relationships with other healthcare providers, and monitor performance of the Healthcare Home in meeting program standards and improving performance.  The director may also be involved in designing and developing health and wellness initiatives for our consumers.</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13EAD1-A37F-46BD-8312-39CF8727C945}" type="slidenum">
              <a:rPr lang="en-US"/>
              <a:pPr fontAlgn="base">
                <a:spcBef>
                  <a:spcPct val="0"/>
                </a:spcBef>
                <a:spcAft>
                  <a:spcPct val="0"/>
                </a:spcAft>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smtClean="0"/>
              <a:t>This slide provides the national context for the development of Healthcare Homes.  </a:t>
            </a:r>
          </a:p>
          <a:p>
            <a:pPr eaLnBrk="1" hangingPunct="1">
              <a:spcBef>
                <a:spcPct val="0"/>
              </a:spcBef>
            </a:pPr>
            <a:endParaRPr lang="en-US" b="1" smtClean="0"/>
          </a:p>
          <a:p>
            <a:pPr eaLnBrk="1" hangingPunct="1">
              <a:spcBef>
                <a:spcPct val="0"/>
              </a:spcBef>
            </a:pPr>
            <a:r>
              <a:rPr lang="en-US" smtClean="0"/>
              <a:t>National Health Care Reform has the potential to change our health care system in a variety of ways.  We know that  the current system has a  tendency to fragment care; that what gets paid for are discrete treatments; that little funding is available for promoting healthy life styles; and that there is almost no financial support for  the hard work of coordinating care across multiple providers and systems of care. </a:t>
            </a:r>
          </a:p>
          <a:p>
            <a:pPr eaLnBrk="1" hangingPunct="1">
              <a:spcBef>
                <a:spcPct val="0"/>
              </a:spcBef>
            </a:pPr>
            <a:endParaRPr lang="en-US" smtClean="0"/>
          </a:p>
          <a:p>
            <a:pPr eaLnBrk="1" hangingPunct="1">
              <a:spcBef>
                <a:spcPct val="0"/>
              </a:spcBef>
            </a:pPr>
            <a:r>
              <a:rPr lang="en-US" smtClean="0"/>
              <a:t>Now Section 2703 of the Affordable Care Act provides an opportunity for states to improve care for Medicaid enrollees with chronic health conditions, including serious mental illness, by providing federal funding for comprehensive care management and coordination, as well as health education and promotion activities.</a:t>
            </a:r>
          </a:p>
          <a:p>
            <a:pPr eaLnBrk="1" hangingPunct="1">
              <a:spcBef>
                <a:spcPct val="0"/>
              </a:spcBef>
            </a:pPr>
            <a:endParaRPr lang="en-US" smtClean="0"/>
          </a:p>
          <a:p>
            <a:pPr eaLnBrk="1" hangingPunct="1">
              <a:spcBef>
                <a:spcPct val="0"/>
              </a:spcBef>
            </a:pPr>
            <a:r>
              <a:rPr lang="en-US" smtClean="0"/>
              <a:t>Under this section states can amend their Medicaid state plans to create Healthcare Homes with federal financial participation.</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5219D7-2144-4F6A-9993-5688901A412E}" type="slidenum">
              <a:rPr lang="en-US"/>
              <a:pPr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In addition, a physician will be providing medical leadership for the Healthcare Home functions by participating in treatment planning and consulting with team psychiatrists as appropriate , consulting with CPR teams on specific consumer health issues, assisting in coordination with external medical providers, and assuring the Healthcare Home meets standards of care.</a:t>
            </a:r>
          </a:p>
          <a:p>
            <a:pPr eaLnBrk="1" hangingPunct="1">
              <a:spcBef>
                <a:spcPct val="0"/>
              </a:spcBef>
            </a:pPr>
            <a:endParaRPr lang="en-US"/>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BB1B8B-823E-4F07-B030-1A6C76C102D1}" type="slidenum">
              <a:rPr lang="en-US"/>
              <a:pPr fontAlgn="base">
                <a:spcBef>
                  <a:spcPct val="0"/>
                </a:spcBef>
                <a:spcAft>
                  <a:spcPct val="0"/>
                </a:spcAft>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defTabSz="946890" eaLnBrk="1" hangingPunct="1">
              <a:spcBef>
                <a:spcPct val="0"/>
              </a:spcBef>
            </a:pPr>
            <a:r>
              <a:rPr lang="en-US"/>
              <a:t>Nurse care managers are fundamental to successfully fulfilling the Healthcare Home responsibilities.  </a:t>
            </a:r>
            <a:r>
              <a:rPr lang="en-US" b="1"/>
              <a:t>[Read through the dot points on this slide and the next.]</a:t>
            </a:r>
            <a:endParaRPr lang="en-US"/>
          </a:p>
          <a:p>
            <a:pPr defTabSz="946890" eaLnBrk="1" hangingPunct="1">
              <a:spcBef>
                <a:spcPct val="0"/>
              </a:spcBef>
            </a:pPr>
            <a:endParaRPr lang="en-US"/>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F5C67B-E608-4619-95B2-1E7FCEA24940}" type="slidenum">
              <a:rPr lang="en-US"/>
              <a:pPr fontAlgn="base">
                <a:spcBef>
                  <a:spcPct val="0"/>
                </a:spcBef>
                <a:spcAft>
                  <a:spcPct val="0"/>
                </a:spcAft>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a:t>[After reading through these dot points add:]</a:t>
            </a:r>
          </a:p>
          <a:p>
            <a:pPr eaLnBrk="1" hangingPunct="1">
              <a:spcBef>
                <a:spcPct val="0"/>
              </a:spcBef>
            </a:pPr>
            <a:endParaRPr lang="en-US"/>
          </a:p>
          <a:p>
            <a:pPr eaLnBrk="1" hangingPunct="1">
              <a:spcBef>
                <a:spcPct val="0"/>
              </a:spcBef>
            </a:pPr>
            <a:r>
              <a:rPr lang="en-US"/>
              <a:t>The current nurse liaisons have obviously fulfilled many of these functions, and they will continue to do so in the future, only there will be more of them so that they have manageable caseloads, and they will be called “nurse care managers.”</a:t>
            </a:r>
          </a:p>
          <a:p>
            <a:pPr eaLnBrk="1" hangingPunct="1">
              <a:spcBef>
                <a:spcPct val="0"/>
              </a:spcBef>
            </a:pPr>
            <a:endParaRPr lang="en-US"/>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64CCFF-5D5F-48D0-8DAF-A096D7155EB8}" type="slidenum">
              <a:rPr lang="en-US"/>
              <a:pPr fontAlgn="base">
                <a:spcBef>
                  <a:spcPct val="0"/>
                </a:spcBef>
                <a:spcAft>
                  <a:spcPct val="0"/>
                </a:spcAft>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We’ll be adding enough physician consultation to assure at least a quarter time physician for every 520 clients enrolled in the Healthcare Home. </a:t>
            </a:r>
            <a:r>
              <a:rPr lang="en-US" b="1" dirty="0"/>
              <a:t>[Note other examples </a:t>
            </a:r>
            <a:r>
              <a:rPr lang="en-US" b="1"/>
              <a:t>if needed]  </a:t>
            </a:r>
            <a:r>
              <a:rPr lang="en-US" dirty="0"/>
              <a:t>We currently have  about </a:t>
            </a:r>
            <a:r>
              <a:rPr lang="en-US" b="1" dirty="0"/>
              <a:t>[#</a:t>
            </a:r>
            <a:r>
              <a:rPr lang="en-US" b="1" u="sng" dirty="0"/>
              <a:t>                ]</a:t>
            </a:r>
            <a:r>
              <a:rPr lang="en-US" dirty="0"/>
              <a:t> consumers enrolled in CPR, so if all of them are enrolled in the Healthcare Home, that means we will be adding at least </a:t>
            </a:r>
            <a:r>
              <a:rPr lang="en-US" b="1" dirty="0"/>
              <a:t>[# </a:t>
            </a:r>
            <a:r>
              <a:rPr lang="en-US" b="1" u="sng" dirty="0"/>
              <a:t>             </a:t>
            </a:r>
            <a:r>
              <a:rPr lang="en-US" b="1" dirty="0"/>
              <a:t> hours per week]</a:t>
            </a:r>
            <a:r>
              <a:rPr lang="en-US" dirty="0"/>
              <a:t> physician to provide consultation.</a:t>
            </a:r>
          </a:p>
          <a:p>
            <a:pPr eaLnBrk="1" hangingPunct="1">
              <a:spcBef>
                <a:spcPct val="0"/>
              </a:spcBef>
            </a:pPr>
            <a:endParaRPr lang="en-US" dirty="0"/>
          </a:p>
          <a:p>
            <a:pPr eaLnBrk="1" hangingPunct="1">
              <a:spcBef>
                <a:spcPct val="0"/>
              </a:spcBef>
            </a:pPr>
            <a:r>
              <a:rPr lang="en-US" dirty="0"/>
              <a:t>The state requires that at least one nurse care manager be an RN, but LPNs are also eligible to serve as nurse care managers.  We will be adding enough nurse care managers to assure that we have at least one for every 250 clients enrolled in the Healthcare Home.  If we hire a care manager that is not a nurse, then they will be mentored by one of the nurse care managers, and the caseload of the nurse care manager may be reduced somewhat.</a:t>
            </a:r>
          </a:p>
          <a:p>
            <a:pPr eaLnBrk="1" hangingPunct="1">
              <a:spcBef>
                <a:spcPct val="0"/>
              </a:spcBef>
            </a:pPr>
            <a:endParaRPr lang="en-US" dirty="0"/>
          </a:p>
          <a:p>
            <a:pPr eaLnBrk="1" hangingPunct="1">
              <a:spcBef>
                <a:spcPct val="0"/>
              </a:spcBef>
            </a:pPr>
            <a:r>
              <a:rPr lang="en-US" dirty="0"/>
              <a:t>Nurse care managers will also have smaller caseload if they are serving a number of consumers who do not have a community support specialist.</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9FC52D-FD43-4F7F-8372-2079B460BED6}" type="slidenum">
              <a:rPr lang="en-US"/>
              <a:pPr fontAlgn="base">
                <a:spcBef>
                  <a:spcPct val="0"/>
                </a:spcBef>
                <a:spcAft>
                  <a:spcPct val="0"/>
                </a:spcAft>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additional Healthcare Home staffing is funded through two new payment mechanisms.  </a:t>
            </a:r>
          </a:p>
          <a:p>
            <a:pPr eaLnBrk="1" hangingPunct="1">
              <a:spcBef>
                <a:spcPct val="0"/>
              </a:spcBef>
            </a:pPr>
            <a:endParaRPr lang="en-US"/>
          </a:p>
          <a:p>
            <a:pPr eaLnBrk="1" hangingPunct="1">
              <a:spcBef>
                <a:spcPct val="0"/>
              </a:spcBef>
            </a:pPr>
            <a:r>
              <a:rPr lang="en-US"/>
              <a:t>We will receive time limited infrastructure payments to cover the costs associated with recruiting, training the new staff, IT changes, as well as new training for existing staff.</a:t>
            </a:r>
          </a:p>
          <a:p>
            <a:pPr eaLnBrk="1" hangingPunct="1">
              <a:spcBef>
                <a:spcPct val="0"/>
              </a:spcBef>
            </a:pPr>
            <a:endParaRPr lang="en-US"/>
          </a:p>
          <a:p>
            <a:pPr eaLnBrk="1" hangingPunct="1">
              <a:spcBef>
                <a:spcPct val="0"/>
              </a:spcBef>
            </a:pPr>
            <a:r>
              <a:rPr lang="en-US"/>
              <a:t>We’ll also receive ongoing infrastructure payments to cover the cost of the Healthcare Home director and support staff.</a:t>
            </a:r>
          </a:p>
          <a:p>
            <a:pPr eaLnBrk="1" hangingPunct="1">
              <a:spcBef>
                <a:spcPct val="0"/>
              </a:spcBef>
            </a:pPr>
            <a:endParaRPr lang="en-US"/>
          </a:p>
          <a:p>
            <a:pPr eaLnBrk="1" hangingPunct="1">
              <a:spcBef>
                <a:spcPct val="0"/>
              </a:spcBef>
            </a:pPr>
            <a:r>
              <a:rPr lang="en-US"/>
              <a:t>The costs associated with the additional physician consultation and nurse care managers will be covered by a PMPM (per member per month) payment from Medicaid for each individual enrolled in the Healthcare Home.  The PMPM payment allows us to cover the costs associated with comprehensive care management, care coordination, health and wellness education activities and transitional  care activities that we have not previously had any way to support.</a:t>
            </a:r>
          </a:p>
          <a:p>
            <a:pPr eaLnBrk="1" hangingPunct="1">
              <a:spcBef>
                <a:spcPct val="0"/>
              </a:spcBef>
            </a:pPr>
            <a:endParaRPr lang="en-US"/>
          </a:p>
          <a:p>
            <a:pPr eaLnBrk="1" hangingPunct="1">
              <a:spcBef>
                <a:spcPct val="0"/>
              </a:spcBef>
            </a:pPr>
            <a:r>
              <a:rPr lang="en-US"/>
              <a:t>In addition, if we perform well in improving outcomes for the people we serve, there will be an opportunity to receive additional pay for performance funding.</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720674-52E6-44EA-ADF3-E6B4D956566F}" type="slidenum">
              <a:rPr lang="en-US"/>
              <a:pPr fontAlgn="base">
                <a:spcBef>
                  <a:spcPct val="0"/>
                </a:spcBef>
                <a:spcAft>
                  <a:spcPct val="0"/>
                </a:spcAft>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a:t>This slide introduces larger organizational and practice transformations that will accompany the effort to successfully fulfill the Healthcare Home functions.  Some of these changes are not just as a result of the Healthcare Home initiative, but are necessary in order to improve efficiency and compete in the larger health care system.  Select one or two of these that you understand best to highlight.</a:t>
            </a:r>
          </a:p>
          <a:p>
            <a:pPr algn="ctr" eaLnBrk="1" hangingPunct="1">
              <a:spcBef>
                <a:spcPct val="0"/>
              </a:spcBef>
            </a:pPr>
            <a:endParaRPr lang="en-US" b="1"/>
          </a:p>
          <a:p>
            <a:pPr eaLnBrk="1" hangingPunct="1">
              <a:spcBef>
                <a:spcPct val="0"/>
              </a:spcBef>
            </a:pPr>
            <a:r>
              <a:rPr lang="en-US"/>
              <a:t>There are something changes we need to make as organization, not just to fulfill the Healthcare Home functions, but to continue to improve our efficiency and compete in the larger health care system as health care reform becomes a greater reality.  </a:t>
            </a:r>
          </a:p>
          <a:p>
            <a:pPr eaLnBrk="1" hangingPunct="1">
              <a:spcBef>
                <a:spcPct val="0"/>
              </a:spcBef>
            </a:pPr>
            <a:endParaRPr lang="en-US"/>
          </a:p>
          <a:p>
            <a:pPr eaLnBrk="1" hangingPunct="1">
              <a:spcBef>
                <a:spcPct val="0"/>
              </a:spcBef>
            </a:pPr>
            <a:r>
              <a:rPr lang="en-US"/>
              <a:t>In particular we will be looking at ways to improve the time it takes for new people seeking service to get care, and as well as the time it takes existing consumers to access the services they need. For example, we’ll be looking at open access scheduling  which might allow existing consumers to get in much sooner for an acute need.</a:t>
            </a:r>
          </a:p>
          <a:p>
            <a:pPr eaLnBrk="1" hangingPunct="1">
              <a:spcBef>
                <a:spcPct val="0"/>
              </a:spcBef>
            </a:pPr>
            <a:endParaRPr lang="en-US"/>
          </a:p>
          <a:p>
            <a:pPr eaLnBrk="1" hangingPunct="1">
              <a:spcBef>
                <a:spcPct val="0"/>
              </a:spcBef>
            </a:pPr>
            <a:r>
              <a:rPr lang="en-US"/>
              <a:t>We will also have new outcome measures to track and report, as well as other new data to collect, analyze and report.</a:t>
            </a:r>
          </a:p>
          <a:p>
            <a:pPr eaLnBrk="1" hangingPunct="1">
              <a:spcBef>
                <a:spcPct val="0"/>
              </a:spcBef>
            </a:pPr>
            <a:endParaRPr lang="en-US"/>
          </a:p>
          <a:p>
            <a:pPr eaLnBrk="1" hangingPunct="1">
              <a:spcBef>
                <a:spcPct val="0"/>
              </a:spcBef>
            </a:pPr>
            <a:r>
              <a:rPr lang="en-US"/>
              <a:t>But, as we’ll see in a moment, we’ll have some help in addressing these issues.</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E50525-8088-44B3-91CB-F59C930709C0}" type="slidenum">
              <a:rPr lang="en-US"/>
              <a:pPr fontAlgn="base">
                <a:spcBef>
                  <a:spcPct val="0"/>
                </a:spcBef>
                <a:spcAft>
                  <a:spcPct val="0"/>
                </a:spcAft>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xfrm>
            <a:off x="732183" y="4561226"/>
            <a:ext cx="5850835" cy="4582774"/>
          </a:xfrm>
        </p:spPr>
        <p:txBody>
          <a:bodyPr wrap="square" numCol="1" anchor="t" anchorCtr="0" compatLnSpc="1">
            <a:prstTxWarp prst="textNoShape">
              <a:avLst/>
            </a:prstTxWarp>
          </a:bodyPr>
          <a:lstStyle/>
          <a:p>
            <a:pPr algn="ctr" eaLnBrk="1" hangingPunct="1">
              <a:spcBef>
                <a:spcPct val="0"/>
              </a:spcBef>
              <a:defRPr/>
            </a:pPr>
            <a:r>
              <a:rPr lang="en-US" b="1" dirty="0"/>
              <a:t>The next two slides introduce the training program being developed by DMH and the Coalition.  They do not provide much detail.  The narrative below provides a bit more content for each phase of the Systems Change Training.  At this point, it is enough to  know that there will be a major training initiative beginning with the Access to Care in July and Healthcare Home 101 training in August.</a:t>
            </a:r>
          </a:p>
          <a:p>
            <a:pPr algn="ctr" eaLnBrk="1" hangingPunct="1">
              <a:spcBef>
                <a:spcPct val="0"/>
              </a:spcBef>
              <a:defRPr/>
            </a:pPr>
            <a:endParaRPr lang="en-US" b="1" dirty="0"/>
          </a:p>
          <a:p>
            <a:pPr eaLnBrk="1" hangingPunct="1">
              <a:spcBef>
                <a:spcPct val="0"/>
              </a:spcBef>
              <a:defRPr/>
            </a:pPr>
            <a:r>
              <a:rPr lang="en-US" dirty="0"/>
              <a:t>DMH and the Coalition are developing a major training initiative to accompany implementation of the CMHC Healthcare Homes.  There are three components to the training:</a:t>
            </a:r>
          </a:p>
          <a:p>
            <a:pPr marL="237120" indent="-237120" eaLnBrk="1" hangingPunct="1">
              <a:spcBef>
                <a:spcPct val="0"/>
              </a:spcBef>
              <a:spcAft>
                <a:spcPts val="0"/>
              </a:spcAft>
              <a:buFont typeface="+mj-lt"/>
              <a:buAutoNum type="arabicPeriod"/>
              <a:defRPr/>
            </a:pPr>
            <a:r>
              <a:rPr lang="en-US" dirty="0"/>
              <a:t>Training designed to assist CMHC’s in understanding and implementing the Healthcare Home initiative as specified in state rules, regulations and manuals.  This  “Healthcare Home 101” training will be provided beginning in August.</a:t>
            </a:r>
          </a:p>
          <a:p>
            <a:pPr marL="237120" indent="-237120" eaLnBrk="1" hangingPunct="1">
              <a:spcBef>
                <a:spcPct val="0"/>
              </a:spcBef>
              <a:buFont typeface="+mj-lt"/>
              <a:buAutoNum type="arabicPeriod"/>
              <a:defRPr/>
            </a:pPr>
            <a:r>
              <a:rPr lang="en-US" dirty="0"/>
              <a:t>Training designed to change the way we provide care and to improve efficiency.  This “Systems Change Training”  has three phases and will involve staff through out the organization.  </a:t>
            </a:r>
          </a:p>
          <a:p>
            <a:pPr marL="488341" lvl="1" indent="-236619" eaLnBrk="1" hangingPunct="1">
              <a:spcBef>
                <a:spcPct val="0"/>
              </a:spcBef>
              <a:buFont typeface="Arial" pitchFamily="34" charset="0"/>
              <a:buChar char="•"/>
              <a:defRPr/>
            </a:pPr>
            <a:r>
              <a:rPr lang="en-US" u="sng" dirty="0"/>
              <a:t>Phase I</a:t>
            </a:r>
            <a:r>
              <a:rPr lang="en-US" dirty="0"/>
              <a:t> begins this summer.  MTM Services has been retained to assist the CMHC in assessing and improving access to care in their organizations.  </a:t>
            </a:r>
          </a:p>
          <a:p>
            <a:pPr marL="488341" lvl="1" indent="-236619" eaLnBrk="1" hangingPunct="1">
              <a:spcBef>
                <a:spcPct val="0"/>
              </a:spcBef>
              <a:buFont typeface="Arial" pitchFamily="34" charset="0"/>
              <a:buChar char="•"/>
              <a:defRPr/>
            </a:pPr>
            <a:r>
              <a:rPr lang="en-US" u="sng" dirty="0"/>
              <a:t>Phase II</a:t>
            </a:r>
            <a:r>
              <a:rPr lang="en-US" dirty="0"/>
              <a:t> will begin in December and involves participating in a Learning Collaborative  with the other CMHC’s designed to  enhance service delivery and promote practices supporting a “whole person” approach to care.  </a:t>
            </a:r>
          </a:p>
          <a:p>
            <a:pPr marL="488341" lvl="1" indent="-236619" eaLnBrk="1" hangingPunct="1">
              <a:spcBef>
                <a:spcPct val="0"/>
              </a:spcBef>
              <a:buFont typeface="Arial" pitchFamily="34" charset="0"/>
              <a:buChar char="•"/>
              <a:defRPr/>
            </a:pPr>
            <a:r>
              <a:rPr lang="en-US" u="sng" dirty="0"/>
              <a:t>Phase III</a:t>
            </a:r>
            <a:r>
              <a:rPr lang="en-US" dirty="0"/>
              <a:t> will begin next summer and is designed to help us meet national Healthcare Home accreditation or certification  standards, as adopted by the State of Missouri.</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CF2B2D-5C3A-4075-82CE-9BEC321C930A}" type="slidenum">
              <a:rPr lang="en-US"/>
              <a:pPr fontAlgn="base">
                <a:spcBef>
                  <a:spcPct val="0"/>
                </a:spcBef>
                <a:spcAft>
                  <a:spcPct val="0"/>
                </a:spcAft>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third training component focuses on the new Healthcare Home staff and community support specialists.</a:t>
            </a:r>
          </a:p>
          <a:p>
            <a:pPr eaLnBrk="1" hangingPunct="1">
              <a:spcBef>
                <a:spcPct val="0"/>
              </a:spcBef>
            </a:pPr>
            <a:endParaRPr lang="en-US"/>
          </a:p>
          <a:p>
            <a:pPr eaLnBrk="1" hangingPunct="1">
              <a:spcBef>
                <a:spcPct val="0"/>
              </a:spcBef>
            </a:pPr>
            <a:r>
              <a:rPr lang="en-US"/>
              <a:t>It is designed to assure that the new staff understand the Healthcare Home model, incorporate appropriate person-centered and “whole person” strategies, and have the knowledge and skills they require to understand and assist in managing chronic diseases, and to work with child and adolescents with a basic understanding of wellness.</a:t>
            </a:r>
          </a:p>
          <a:p>
            <a:pPr eaLnBrk="1" hangingPunct="1">
              <a:spcBef>
                <a:spcPct val="0"/>
              </a:spcBef>
            </a:pPr>
            <a:endParaRPr lang="en-US"/>
          </a:p>
          <a:p>
            <a:pPr eaLnBrk="1" hangingPunct="1">
              <a:spcBef>
                <a:spcPct val="0"/>
              </a:spcBef>
            </a:pPr>
            <a:r>
              <a:rPr lang="en-US"/>
              <a:t>It will also be designed to enable community support specialists to better assist the individuals they work with adopt healthy lifestyles, learn how to manage chronic health conditions, and better utilize primary care services.</a:t>
            </a:r>
          </a:p>
          <a:p>
            <a:pPr eaLnBrk="1" hangingPunct="1">
              <a:spcBef>
                <a:spcPct val="0"/>
              </a:spcBef>
            </a:pPr>
            <a:endParaRPr lang="en-US"/>
          </a:p>
          <a:p>
            <a:pPr eaLnBrk="1" hangingPunct="1">
              <a:spcBef>
                <a:spcPct val="0"/>
              </a:spcBef>
            </a:pPr>
            <a:r>
              <a:rPr lang="en-US"/>
              <a:t>This training will begin in September and will be ongoing.</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049D7E-5127-42B3-8E99-6217ED406108}" type="slidenum">
              <a:rPr lang="en-US"/>
              <a:pPr fontAlgn="base">
                <a:spcBef>
                  <a:spcPct val="0"/>
                </a:spcBef>
                <a:spcAft>
                  <a:spcPct val="0"/>
                </a:spcAft>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smtClean="0"/>
              <a:t>This slide lists some of the expectations CMS laid out in its letter to the states introducing the Healthcare Home opportunity.  The purpose of this slide is to show that CMS is expecting Healthcare Homes to have a significant impact on the people served and the system of care.  The next two slides show that we have good reason to believe we can meet these expectations based on our past performance.  </a:t>
            </a:r>
          </a:p>
          <a:p>
            <a:pPr eaLnBrk="1" hangingPunct="1">
              <a:spcBef>
                <a:spcPct val="0"/>
              </a:spcBef>
            </a:pPr>
            <a:endParaRPr lang="en-US" smtClean="0"/>
          </a:p>
          <a:p>
            <a:pPr eaLnBrk="1" hangingPunct="1">
              <a:spcBef>
                <a:spcPct val="0"/>
              </a:spcBef>
            </a:pPr>
            <a:r>
              <a:rPr lang="en-US" smtClean="0"/>
              <a:t>As you can see, the Center for Medicare and Medicaid have high expectations for the Healthcare Home program.  </a:t>
            </a:r>
            <a:r>
              <a:rPr lang="en-US" b="1" smtClean="0"/>
              <a:t>[Read the dot points.]</a:t>
            </a:r>
            <a:endParaRPr lang="en-US" smtClean="0"/>
          </a:p>
          <a:p>
            <a:pPr eaLnBrk="1" hangingPunct="1">
              <a:spcBef>
                <a:spcPct val="0"/>
              </a:spcBef>
            </a:pPr>
            <a:endParaRPr lang="en-US" smtClean="0"/>
          </a:p>
          <a:p>
            <a:pPr eaLnBrk="1" hangingPunct="1">
              <a:spcBef>
                <a:spcPct val="0"/>
              </a:spcBef>
            </a:pPr>
            <a:r>
              <a:rPr lang="en-US" smtClean="0"/>
              <a:t>These are high expectations but we have reason to believe we can meet them.</a:t>
            </a:r>
          </a:p>
          <a:p>
            <a:pPr eaLnBrk="1" hangingPunct="1">
              <a:spcBef>
                <a:spcPct val="0"/>
              </a:spcBef>
            </a:pPr>
            <a:endParaRPr lang="en-US" smtClean="0"/>
          </a:p>
          <a:p>
            <a:pPr algn="ctr" eaLnBrk="1" hangingPunct="1">
              <a:spcBef>
                <a:spcPct val="0"/>
              </a:spcBef>
            </a:pPr>
            <a:r>
              <a:rPr lang="en-US" b="1" smtClean="0"/>
              <a:t>HEDIS stands for Health Effectiveness Data and Information Set</a:t>
            </a:r>
          </a:p>
          <a:p>
            <a:pPr algn="ctr" eaLnBrk="1" hangingPunct="1">
              <a:spcBef>
                <a:spcPct val="0"/>
              </a:spcBef>
            </a:pPr>
            <a:endParaRPr lang="en-US" b="1" smtClean="0"/>
          </a:p>
          <a:p>
            <a:pPr algn="ctr" eaLnBrk="1" hangingPunct="1">
              <a:spcBef>
                <a:spcPct val="0"/>
              </a:spcBef>
            </a:pPr>
            <a:r>
              <a:rPr lang="en-US" b="1" smtClean="0"/>
              <a:t>HEDIS indicators are “used by more than 90% of America’s health plans to measure performance on important dimensions of care and service.” (NCQA, “HEDIS and Quality Measurement”)</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2989F7-FA9E-448C-848B-BDBFB9ACF8D9}" type="slidenum">
              <a:rPr lang="en-US"/>
              <a:pPr fontAlgn="base">
                <a:spcBef>
                  <a:spcPct val="0"/>
                </a:spcBef>
                <a:spcAft>
                  <a:spcPct val="0"/>
                </a:spcAft>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smtClean="0"/>
              <a:t>These next two slides show that we can have made the kind of impact CMS expects.</a:t>
            </a:r>
          </a:p>
          <a:p>
            <a:pPr eaLnBrk="1" hangingPunct="1">
              <a:spcBef>
                <a:spcPct val="0"/>
              </a:spcBef>
            </a:pPr>
            <a:endParaRPr lang="en-US" smtClean="0"/>
          </a:p>
          <a:p>
            <a:pPr eaLnBrk="1" hangingPunct="1">
              <a:spcBef>
                <a:spcPct val="0"/>
              </a:spcBef>
            </a:pPr>
            <a:r>
              <a:rPr lang="en-US" smtClean="0"/>
              <a:t>You may be aware that we participated in the state Chronic Care Improvement Program (CCIP).  The individuals we served in this program had a mental illness and one of the other chronic health conditions listed on this slide – very much the same conditions that are included in the Healthcare Home initiative.</a:t>
            </a:r>
          </a:p>
          <a:p>
            <a:pPr eaLnBrk="1" hangingPunct="1">
              <a:spcBef>
                <a:spcPct val="0"/>
              </a:spcBef>
            </a:pPr>
            <a:endParaRPr lang="en-US" smtClean="0"/>
          </a:p>
          <a:p>
            <a:pPr eaLnBrk="1" hangingPunct="1">
              <a:spcBef>
                <a:spcPct val="0"/>
              </a:spcBef>
            </a:pPr>
            <a:r>
              <a:rPr lang="en-US" smtClean="0"/>
              <a:t>Collectively, the CMHC’s served 6757 individuals who were eligible for the CCIP program.</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EF0A72-F3F3-4B7E-B423-2470926B7595}" type="slidenum">
              <a:rPr lang="en-US"/>
              <a:pPr fontAlgn="base">
                <a:spcBef>
                  <a:spcPct val="0"/>
                </a:spcBef>
                <a:spcAft>
                  <a:spcPct val="0"/>
                </a:spcAft>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smtClean="0"/>
              <a:t>This slide simply describes what a Healthcare Home is.</a:t>
            </a:r>
          </a:p>
          <a:p>
            <a:pPr eaLnBrk="1" hangingPunct="1">
              <a:spcBef>
                <a:spcPct val="0"/>
              </a:spcBef>
            </a:pPr>
            <a:endParaRPr lang="en-US" smtClean="0"/>
          </a:p>
          <a:p>
            <a:pPr eaLnBrk="1" hangingPunct="1">
              <a:spcBef>
                <a:spcPct val="0"/>
              </a:spcBef>
            </a:pPr>
            <a:r>
              <a:rPr lang="en-US" smtClean="0"/>
              <a:t>Here is what a Healthcare Home is. </a:t>
            </a:r>
            <a:r>
              <a:rPr lang="en-US" b="1" smtClean="0"/>
              <a:t>[Read slide.]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B7D206-D53B-44BF-B46C-C652C46F7E4A}" type="slidenum">
              <a:rPr lang="en-US"/>
              <a:pPr fontAlgn="base">
                <a:spcBef>
                  <a:spcPct val="0"/>
                </a:spcBef>
                <a:spcAft>
                  <a:spcPct val="0"/>
                </a:spcAft>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smtClean="0"/>
              <a:t>This slide shows the results of a study of what happened to the individuals enrolled in CCIP and served by the CMHCs.</a:t>
            </a:r>
          </a:p>
          <a:p>
            <a:pPr eaLnBrk="1" hangingPunct="1">
              <a:spcBef>
                <a:spcPct val="0"/>
              </a:spcBef>
            </a:pPr>
            <a:endParaRPr lang="en-US" smtClean="0"/>
          </a:p>
          <a:p>
            <a:pPr eaLnBrk="1" hangingPunct="1">
              <a:spcBef>
                <a:spcPct val="0"/>
              </a:spcBef>
            </a:pPr>
            <a:r>
              <a:rPr lang="en-US" smtClean="0"/>
              <a:t>The year before CCIP enrollment, the per member per month cost to Medicaid for these individuals was $1556.  Health care analysts projected that without the CMHC intervention, the PMPM costs would rise to $1815 in one year.  The actual PMPM cost for consumers served by  the CMHC’s after one year was $1504.  Note that this is less than the $1556 PMPM for the previous year.  But more importantly, it is dramatically less than the project upward trend in cost for these individuals.  The difference between the actual PMPM of $1504 and the projected PMPM of $1815 is $311 per member per month.  When you multiply $311 times 12 for a year’s cost times the 6757 consumers served, you get a savings off of projected costs of more than </a:t>
            </a:r>
            <a:r>
              <a:rPr lang="en-US" u="sng" smtClean="0"/>
              <a:t>$21 million</a:t>
            </a:r>
            <a:r>
              <a:rPr lang="en-US" smtClean="0"/>
              <a:t>.</a:t>
            </a:r>
          </a:p>
          <a:p>
            <a:pPr eaLnBrk="1" hangingPunct="1">
              <a:spcBef>
                <a:spcPct val="0"/>
              </a:spcBef>
            </a:pPr>
            <a:endParaRPr lang="en-US" smtClean="0"/>
          </a:p>
          <a:p>
            <a:pPr eaLnBrk="1" hangingPunct="1">
              <a:spcBef>
                <a:spcPct val="0"/>
              </a:spcBef>
            </a:pPr>
            <a:r>
              <a:rPr lang="en-US" smtClean="0"/>
              <a:t>We know how to do this work, and we can get better at it as well.</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6653C7-8943-4CE6-9416-1D273B319161}" type="slidenum">
              <a:rPr lang="en-US"/>
              <a:pPr fontAlgn="base">
                <a:spcBef>
                  <a:spcPct val="0"/>
                </a:spcBef>
                <a:spcAft>
                  <a:spcPct val="0"/>
                </a:spcAft>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dirty="0"/>
              <a:t>This slide provides general timelines for implementation of the Healthcare Home initiative.</a:t>
            </a:r>
          </a:p>
          <a:p>
            <a:pPr algn="ctr" eaLnBrk="1" hangingPunct="1">
              <a:spcBef>
                <a:spcPct val="0"/>
              </a:spcBef>
            </a:pPr>
            <a:endParaRPr lang="en-US" dirty="0"/>
          </a:p>
          <a:p>
            <a:pPr eaLnBrk="1" hangingPunct="1">
              <a:spcBef>
                <a:spcPct val="0"/>
              </a:spcBef>
            </a:pPr>
            <a:r>
              <a:rPr lang="en-US" dirty="0"/>
              <a:t>The Medicaid state plan amendment, which would authorize reimbursement for Healthcare Homes, was submitted to the Centers for Medicare and Medicaid (CMS) in June.  At the end of June, the PowerPoint I have just presented to you was presented to the CMHCs at the Coalition annual meeting so that we could in turn present it to you.</a:t>
            </a:r>
          </a:p>
          <a:p>
            <a:pPr eaLnBrk="1" hangingPunct="1">
              <a:spcBef>
                <a:spcPct val="0"/>
              </a:spcBef>
            </a:pPr>
            <a:endParaRPr lang="en-US" dirty="0"/>
          </a:p>
          <a:p>
            <a:pPr eaLnBrk="1" hangingPunct="1">
              <a:spcBef>
                <a:spcPct val="0"/>
              </a:spcBef>
            </a:pPr>
            <a:r>
              <a:rPr lang="en-US" dirty="0"/>
              <a:t>At the same time, we were given an application for CMHC Healthcare Home Provider Status to complete and submit to DMH by July 20</a:t>
            </a:r>
            <a:r>
              <a:rPr lang="en-US" baseline="30000" dirty="0"/>
              <a:t>th</a:t>
            </a:r>
            <a:r>
              <a:rPr lang="en-US" dirty="0"/>
              <a:t>.</a:t>
            </a:r>
          </a:p>
          <a:p>
            <a:pPr eaLnBrk="1" hangingPunct="1">
              <a:spcBef>
                <a:spcPct val="0"/>
              </a:spcBef>
            </a:pPr>
            <a:endParaRPr lang="en-US" dirty="0"/>
          </a:p>
          <a:p>
            <a:pPr eaLnBrk="1" hangingPunct="1">
              <a:spcBef>
                <a:spcPct val="0"/>
              </a:spcBef>
            </a:pPr>
            <a:r>
              <a:rPr lang="en-US" dirty="0"/>
              <a:t>Also in June, the Coalition contracted with M.T.M. Services to conduct Phase I of the Systems Change training which focuses on assess and improving access to care.  This month M.T.M. has already been working with us to collect and analyze data on how consumers access our services.</a:t>
            </a:r>
          </a:p>
          <a:p>
            <a:pPr eaLnBrk="1" hangingPunct="1">
              <a:spcBef>
                <a:spcPct val="0"/>
              </a:spcBef>
            </a:pPr>
            <a:endParaRPr lang="en-US" dirty="0"/>
          </a:p>
          <a:p>
            <a:pPr eaLnBrk="1" hangingPunct="1">
              <a:spcBef>
                <a:spcPct val="0"/>
              </a:spcBef>
            </a:pPr>
            <a:r>
              <a:rPr lang="en-US" dirty="0"/>
              <a:t>Right now DMH is working with MO HealthNet to finalize the rules, regulations and handbooks for the Healthcare Home program.  In August we will get training on those rules and regulations.  It is expected that CMS will approve the state plan amendment by the end of August, and that we will be designated as a Healthcare Home by September and will receive our first infrastructure payment at that time.  Healthcare Home team training will begin then and continue through December when we anticipate being able to begin enrolling consumers, providing  Healthcare Home services and receiving PMPM payments.</a:t>
            </a:r>
          </a:p>
          <a:p>
            <a:pPr eaLnBrk="1" hangingPunct="1">
              <a:spcBef>
                <a:spcPct val="0"/>
              </a:spcBef>
            </a:pPr>
            <a:endParaRPr lang="en-US" dirty="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15FA5-8269-4F3B-81AE-296083D21A85}" type="slidenum">
              <a:rPr lang="en-US"/>
              <a:pPr fontAlgn="base">
                <a:spcBef>
                  <a:spcPct val="0"/>
                </a:spcBef>
                <a:spcAft>
                  <a:spcPct val="0"/>
                </a:spcAft>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a:t>Any questions you may receive during your presentation that you either need feedback or would like to share with the rest of the CMHC providers, can be forwarded to Dorn Schuffman and Rachelle Glavin.  Technical assistance will be offered and questions with feedback will be distributed to the CMHCs.</a:t>
            </a:r>
          </a:p>
          <a:p>
            <a:pPr algn="ctr" eaLnBrk="1" hangingPunct="1">
              <a:spcBef>
                <a:spcPct val="0"/>
              </a:spcBef>
            </a:pPr>
            <a:endParaRPr lang="en-US" b="1"/>
          </a:p>
          <a:p>
            <a:pPr eaLnBrk="1" hangingPunct="1">
              <a:spcBef>
                <a:spcPct val="0"/>
              </a:spcBef>
            </a:pPr>
            <a:r>
              <a:rPr lang="en-US" b="1"/>
              <a:t>Dorn Schuffman</a:t>
            </a:r>
          </a:p>
          <a:p>
            <a:pPr eaLnBrk="1" hangingPunct="1">
              <a:spcBef>
                <a:spcPct val="0"/>
              </a:spcBef>
            </a:pPr>
            <a:r>
              <a:rPr lang="en-US"/>
              <a:t>Department of Mental Health</a:t>
            </a:r>
          </a:p>
          <a:p>
            <a:pPr eaLnBrk="1" hangingPunct="1">
              <a:spcBef>
                <a:spcPct val="0"/>
              </a:spcBef>
            </a:pPr>
            <a:r>
              <a:rPr lang="en-US">
                <a:solidFill>
                  <a:schemeClr val="accent1"/>
                </a:solidFill>
              </a:rPr>
              <a:t>dorn.schuffman@dmh.mo.gov</a:t>
            </a:r>
          </a:p>
          <a:p>
            <a:pPr eaLnBrk="1" hangingPunct="1">
              <a:spcBef>
                <a:spcPct val="0"/>
              </a:spcBef>
            </a:pPr>
            <a:endParaRPr lang="en-US" b="1"/>
          </a:p>
          <a:p>
            <a:pPr eaLnBrk="1" hangingPunct="1">
              <a:spcBef>
                <a:spcPct val="0"/>
              </a:spcBef>
            </a:pPr>
            <a:r>
              <a:rPr lang="en-US" b="1"/>
              <a:t>Rachelle Glavin</a:t>
            </a:r>
          </a:p>
          <a:p>
            <a:pPr eaLnBrk="1" hangingPunct="1">
              <a:spcBef>
                <a:spcPct val="0"/>
              </a:spcBef>
            </a:pPr>
            <a:r>
              <a:rPr lang="en-US"/>
              <a:t>Missouri Coalition of CMHCs</a:t>
            </a:r>
          </a:p>
          <a:p>
            <a:pPr eaLnBrk="1" hangingPunct="1">
              <a:spcBef>
                <a:spcPct val="0"/>
              </a:spcBef>
            </a:pPr>
            <a:r>
              <a:rPr lang="en-US">
                <a:solidFill>
                  <a:schemeClr val="accent1"/>
                </a:solidFill>
              </a:rPr>
              <a:t>rglavin@mocmhc.org</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2C67E8-842A-422F-916A-FEBE4EF750AD}" type="slidenum">
              <a:rPr lang="en-US"/>
              <a:pPr fontAlgn="base">
                <a:spcBef>
                  <a:spcPct val="0"/>
                </a:spcBef>
                <a:spcAft>
                  <a:spcPct val="0"/>
                </a:spcAft>
                <a:defRPr/>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smtClean="0"/>
              <a:t>This slide explains that Missouri is amending its Medicaid state plan to provide for the creation of Healthcare Homes.  Though we focus on CMHC Healthcare Homes, it is important to recognize that FQHCs and RHCs may also be designated Healthcare Homes since some CMHC consumers receive services from these providers.  CMHC consumers will  most likely be enrolled in CMHC Healthcare Homes rather than  FQHC Healthcare Homes, since they receive the majority of their care from CMHCs.</a:t>
            </a:r>
          </a:p>
          <a:p>
            <a:pPr eaLnBrk="1" hangingPunct="1">
              <a:spcBef>
                <a:spcPct val="0"/>
              </a:spcBef>
            </a:pPr>
            <a:endParaRPr lang="en-US" smtClean="0"/>
          </a:p>
          <a:p>
            <a:pPr eaLnBrk="1" hangingPunct="1">
              <a:spcBef>
                <a:spcPct val="0"/>
              </a:spcBef>
            </a:pPr>
            <a:r>
              <a:rPr lang="en-US" smtClean="0"/>
              <a:t>The Department of Mental Health has been working with MO HealthNet to amend the Medicaid state plan to create the opportunity for CMHCs to be designated as Healthcare Homes for individuals with behavioral health problems, and we appear to be among the very first states to take advantage of this opportunity.</a:t>
            </a:r>
          </a:p>
          <a:p>
            <a:pPr eaLnBrk="1" hangingPunct="1">
              <a:spcBef>
                <a:spcPct val="0"/>
              </a:spcBef>
            </a:pPr>
            <a:endParaRPr lang="en-US" smtClean="0"/>
          </a:p>
          <a:p>
            <a:pPr eaLnBrk="1" hangingPunct="1">
              <a:spcBef>
                <a:spcPct val="0"/>
              </a:spcBef>
            </a:pPr>
            <a:r>
              <a:rPr lang="en-US" smtClean="0"/>
              <a:t>The Medicaid state plan is also being amended to allow federally qualified health centers, rural health centers and some physicians practices to be designated as Healthcare Homes for individuals with other chronic diseases. </a:t>
            </a:r>
          </a:p>
          <a:p>
            <a:pPr eaLnBrk="1" hangingPunct="1">
              <a:spcBef>
                <a:spcPct val="0"/>
              </a:spcBef>
            </a:pPr>
            <a:endParaRPr lang="en-US" smtClean="0"/>
          </a:p>
          <a:p>
            <a:pPr algn="ctr" eaLnBrk="1" hangingPunct="1">
              <a:spcBef>
                <a:spcPct val="0"/>
              </a:spcBef>
            </a:pPr>
            <a:r>
              <a:rPr lang="en-US" b="1" smtClean="0"/>
              <a:t>CMHCs that have a collaborative relationship with an FQHC/RHC may want to discuss the initiative with the collaborating agency and provide more details for their staff.</a:t>
            </a:r>
            <a:endParaRPr lang="en-US" smtClean="0"/>
          </a:p>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EF1B6-833F-48D9-B3F2-1FB99C5C876B}" type="slidenum">
              <a:rPr lang="en-US"/>
              <a:pPr fontAlgn="base">
                <a:spcBef>
                  <a:spcPct val="0"/>
                </a:spcBef>
                <a:spcAft>
                  <a:spcPct val="0"/>
                </a:spcAft>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smtClean="0"/>
              <a:t>The next five slides give some of the reasons why it is important for the CMHC’s to become Healthcare Homes.</a:t>
            </a:r>
          </a:p>
          <a:p>
            <a:pPr eaLnBrk="1" hangingPunct="1">
              <a:spcBef>
                <a:spcPct val="0"/>
              </a:spcBef>
            </a:pPr>
            <a:endParaRPr lang="en-US" smtClean="0"/>
          </a:p>
          <a:p>
            <a:pPr eaLnBrk="1" hangingPunct="1">
              <a:spcBef>
                <a:spcPct val="0"/>
              </a:spcBef>
            </a:pPr>
            <a:r>
              <a:rPr lang="en-US" smtClean="0"/>
              <a:t>There are a number of reasons it is important for CMHCs to continue to broaden our scope by assuming the responsibilities of a Healthcare Home for the people we serve.</a:t>
            </a:r>
          </a:p>
          <a:p>
            <a:pPr eaLnBrk="1" hangingPunct="1">
              <a:spcBef>
                <a:spcPct val="0"/>
              </a:spcBef>
            </a:pPr>
            <a:endParaRPr lang="en-US" smtClean="0"/>
          </a:p>
          <a:p>
            <a:pPr eaLnBrk="1" hangingPunct="1">
              <a:spcBef>
                <a:spcPct val="0"/>
              </a:spcBef>
            </a:pPr>
            <a:r>
              <a:rPr lang="en-US" smtClean="0"/>
              <a:t>First, because we know that we cannot effectively meet the behavioral needs of consumers if we ignore the fact that individuals with SMI, on average die 25 years earlier than the general population, and that 60% of these premature deaths are due to medical conditions, such as cardiovascular disease and pulmonary and infectious diseases that are either going undiagnosed or untreated.</a:t>
            </a:r>
          </a:p>
          <a:p>
            <a:pPr eaLnBrk="1" hangingPunct="1">
              <a:spcBef>
                <a:spcPct val="0"/>
              </a:spcBef>
            </a:pPr>
            <a:endParaRPr lang="en-US" smtClean="0"/>
          </a:p>
          <a:p>
            <a:pPr eaLnBrk="1" hangingPunct="1">
              <a:spcBef>
                <a:spcPct val="0"/>
              </a:spcBef>
            </a:pPr>
            <a:r>
              <a:rPr lang="en-US" smtClean="0"/>
              <a:t>In addition, we know that our own treatment approaches can contribute to high risk health conditions:  second generation anti-psychotic medications are highly associated with weight gain, diabetes, abnormal cholesterol levels and metabolic syndrome.</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4BA48-B951-4CBE-BF85-27C9FF90AD36}" type="slidenum">
              <a:rPr lang="en-US"/>
              <a:pPr fontAlgn="base">
                <a:spcBef>
                  <a:spcPct val="0"/>
                </a:spcBef>
                <a:spcAft>
                  <a:spcPct val="0"/>
                </a:spcAft>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also know that treating illness is not enough.  Wellness and prevention are as important as treatment and rehabilitation.</a:t>
            </a:r>
          </a:p>
          <a:p>
            <a:pPr eaLnBrk="1" hangingPunct="1">
              <a:spcBef>
                <a:spcPct val="0"/>
              </a:spcBef>
            </a:pPr>
            <a:endParaRPr lang="en-US" smtClean="0"/>
          </a:p>
          <a:p>
            <a:pPr eaLnBrk="1" hangingPunct="1">
              <a:spcBef>
                <a:spcPct val="0"/>
              </a:spcBef>
            </a:pPr>
            <a:r>
              <a:rPr lang="en-US" smtClean="0"/>
              <a:t>And in order to truly improve outcomes and the quality of life for the individuals we serve, we have to focus more attention on the general health care problems that interfere with recovery.</a:t>
            </a:r>
          </a:p>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6DD4C7-C1D1-4B1B-A4CD-44FFC82D0DB8}" type="slidenum">
              <a:rPr lang="en-US"/>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is continuing pressure to find new ways to control state Medicaid costs.  From our perspective, alternative approaches to controlling costs, such as capitated managed care or ASO prior authorization are unacceptable.  Consequently, we have supported implementation of the Healthcare Home model as a reasonable approach to controlling the growth in Medicaid costs.  In fact, the FY’12 state budget is based on the assumption that implementing Healthcare Homes will save the state $7.8 million by providing better and more timely care for chronic illnesses, and thereby reducing utilization of more costly inpatient and emergency room care, as well as inefficient use of primary care, specialty care and pharmaceuticals.  If the state had not made this commitment to implementing Healthcare Homes, DMH would have faced additional budget reductions in FY’12.</a:t>
            </a:r>
          </a:p>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7E793E-3531-4CF5-BA00-5ED55357C142}" type="slidenum">
              <a:rPr lang="en-US"/>
              <a:pPr fontAlgn="base">
                <a:spcBef>
                  <a:spcPct val="0"/>
                </a:spcBef>
                <a:spcAft>
                  <a:spcPct val="0"/>
                </a:spcAft>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smtClean="0"/>
              <a:t>This slide and the next make the case that becoming Healthcare Homes is the logical next step in our evolution.</a:t>
            </a:r>
          </a:p>
          <a:p>
            <a:pPr eaLnBrk="1" hangingPunct="1">
              <a:spcBef>
                <a:spcPct val="0"/>
              </a:spcBef>
            </a:pPr>
            <a:endParaRPr lang="en-US" smtClean="0"/>
          </a:p>
          <a:p>
            <a:pPr eaLnBrk="1" hangingPunct="1">
              <a:spcBef>
                <a:spcPct val="0"/>
              </a:spcBef>
            </a:pPr>
            <a:r>
              <a:rPr lang="en-US" smtClean="0"/>
              <a:t>We continue to evolve consistent with our values and understanding of what it takes to assist individuals in recovering from serious mental illness.  If we look back just a few years we can see that many of the recent changes we have made in our system and approach to care have been preparing for the natural next step of becoming a Healthcare Home.</a:t>
            </a:r>
          </a:p>
          <a:p>
            <a:pPr algn="ctr" eaLnBrk="1" hangingPunct="1">
              <a:spcBef>
                <a:spcPct val="0"/>
              </a:spcBef>
            </a:pPr>
            <a:endParaRPr lang="en-US" b="1" smtClean="0"/>
          </a:p>
          <a:p>
            <a:pPr eaLnBrk="1" hangingPunct="1">
              <a:spcBef>
                <a:spcPct val="0"/>
              </a:spcBef>
            </a:pPr>
            <a:r>
              <a:rPr lang="en-US" smtClean="0"/>
              <a:t>The creation of the CPR Program established a team approach to care, and focused attention on the importance of meeting a broad array of needs (housing, work, recreation, etc.) to successfully support individuals with serious mental illness.  </a:t>
            </a:r>
          </a:p>
          <a:p>
            <a:pPr eaLnBrk="1" hangingPunct="1">
              <a:spcBef>
                <a:spcPct val="0"/>
              </a:spcBef>
            </a:pPr>
            <a:endParaRPr lang="en-US" smtClean="0"/>
          </a:p>
          <a:p>
            <a:pPr eaLnBrk="1" hangingPunct="1">
              <a:spcBef>
                <a:spcPct val="0"/>
              </a:spcBef>
            </a:pPr>
            <a:r>
              <a:rPr lang="en-US" smtClean="0"/>
              <a:t>The availability of a range of new health information technology tools, including the Behavioral Pharmacy Management Program, Disease Management Report, Medication Adherence Report and CyberAccess, has both improved the quality of care we provided, and pointed us toward a closer working relationship with the larger healthcare system.</a:t>
            </a:r>
          </a:p>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DF36B-78E8-43A3-9954-2929BC79B372}" type="slidenum">
              <a:rPr lang="en-US"/>
              <a:pPr fontAlgn="base">
                <a:spcBef>
                  <a:spcPct val="0"/>
                </a:spcBef>
                <a:spcAft>
                  <a:spcPct val="0"/>
                </a:spcAft>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Creating the nurse liaison positions was a major step in helping us better utilize the new health information technology, and in introducing a much stronger focus on the general health care needs of consumers. </a:t>
            </a:r>
          </a:p>
          <a:p>
            <a:pPr eaLnBrk="1" hangingPunct="1">
              <a:spcBef>
                <a:spcPct val="0"/>
              </a:spcBef>
            </a:pPr>
            <a:endParaRPr lang="en-US" smtClean="0"/>
          </a:p>
          <a:p>
            <a:pPr eaLnBrk="1" hangingPunct="1">
              <a:spcBef>
                <a:spcPct val="0"/>
              </a:spcBef>
            </a:pPr>
            <a:r>
              <a:rPr lang="en-US" smtClean="0"/>
              <a:t>Three years ago, DMH in partnership with the Coalition and the Primary Care Association began supporting local FQHC/CMHC collaborations aimed at integrating behavioral health consultants into FQHC primary care teams and improving access to primary care for CMHC consumers as one strategy for treating “the whole person”.  </a:t>
            </a:r>
          </a:p>
          <a:p>
            <a:pPr eaLnBrk="1" hangingPunct="1">
              <a:spcBef>
                <a:spcPct val="0"/>
              </a:spcBef>
            </a:pPr>
            <a:endParaRPr lang="en-US" smtClean="0"/>
          </a:p>
          <a:p>
            <a:pPr eaLnBrk="1" hangingPunct="1">
              <a:spcBef>
                <a:spcPct val="0"/>
              </a:spcBef>
            </a:pPr>
            <a:r>
              <a:rPr lang="en-US" smtClean="0"/>
              <a:t>More recently, CMHCs began screening consumers for metabolic syndrome in recognition, at least in part, that our own medication management can negatively impact an individuals overall health.</a:t>
            </a:r>
          </a:p>
          <a:p>
            <a:pPr eaLnBrk="1" hangingPunct="1">
              <a:spcBef>
                <a:spcPct val="0"/>
              </a:spcBef>
            </a:pPr>
            <a:endParaRPr lang="en-US" smtClean="0"/>
          </a:p>
          <a:p>
            <a:pPr eaLnBrk="1" hangingPunct="1">
              <a:spcBef>
                <a:spcPct val="0"/>
              </a:spcBef>
            </a:pPr>
            <a:r>
              <a:rPr lang="en-US" smtClean="0"/>
              <a:t>Finally, we began reaching out to individuals with serious mental illness that we had not seen before, but who had significant health problems as indicated by their utilization of general healthcare services.  </a:t>
            </a:r>
          </a:p>
          <a:p>
            <a:pPr eaLnBrk="1" hangingPunct="1">
              <a:spcBef>
                <a:spcPct val="0"/>
              </a:spcBef>
            </a:pPr>
            <a:endParaRPr lang="en-US" smtClean="0"/>
          </a:p>
          <a:p>
            <a:pPr eaLnBrk="1" hangingPunct="1">
              <a:spcBef>
                <a:spcPct val="0"/>
              </a:spcBef>
            </a:pPr>
            <a:r>
              <a:rPr lang="en-US" smtClean="0"/>
              <a:t>All of these initiatives have prepared us for, and led us to the next step:  Becoming a Healthcare Home!</a:t>
            </a:r>
          </a:p>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23571B-742E-4FDA-9390-05F8D064C067}" type="slidenum">
              <a:rPr lang="en-US"/>
              <a:pPr fontAlgn="base">
                <a:spcBef>
                  <a:spcPct val="0"/>
                </a:spcBef>
                <a:spcAft>
                  <a:spcPct val="0"/>
                </a:spcAft>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1E2F9B2-FA7B-43FF-8B90-BF0299E958FC}" type="datetimeFigureOut">
              <a:rPr lang="en-US"/>
              <a:pPr>
                <a:defRPr/>
              </a:pPr>
              <a:t>7/8/2011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3FCD18-098E-49BD-BF5B-FAAEB4055F7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E3487C-D020-4149-9E5B-D66FEB100EC2}" type="datetimeFigureOut">
              <a:rPr lang="en-US"/>
              <a:pPr>
                <a:defRPr/>
              </a:pPr>
              <a:t>7/8/2011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B3A3F7-3275-48B5-BCF0-462E3CC55C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35637-E9DF-4AE3-BE66-6F98E222428D}" type="datetimeFigureOut">
              <a:rPr lang="en-US"/>
              <a:pPr>
                <a:defRPr/>
              </a:pPr>
              <a:t>7/8/2011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891A98-7B21-4980-A95B-5B1A17DC4D5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FC0CF1AA-6099-4775-BAF2-A5484CB97549}" type="datetimeFigureOut">
              <a:rPr lang="en-US"/>
              <a:pPr>
                <a:defRPr/>
              </a:pPr>
              <a:t>7/8/2011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2F4A70-0FB1-4455-8AD5-60EE3C86314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1E232375-DFB7-4BFF-8C50-702F375D4A8D}" type="datetimeFigureOut">
              <a:rPr lang="en-US"/>
              <a:pPr>
                <a:defRPr/>
              </a:pPr>
              <a:t>7/8/2011</a:t>
            </a:fld>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F2F0EE-0BB7-4B41-8FB5-C07CD47A3B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6FD6B3CE-7301-40A5-B2AE-A7FFC13A6032}" type="datetimeFigureOut">
              <a:rPr lang="en-US"/>
              <a:pPr>
                <a:defRPr/>
              </a:pPr>
              <a:t>7/8/2011</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382EF2C-AB0B-44F3-B165-BAF9B0166E8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9F592E46-D7F0-4C6A-A033-E6257C1DE613}" type="datetimeFigureOut">
              <a:rPr lang="en-US"/>
              <a:pPr>
                <a:defRPr/>
              </a:pPr>
              <a:t>7/8/2011</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99E53B95-6669-4A8A-8E3A-7653EB90E1D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4C9C75A-38B0-4FF9-855C-FF534E803A89}" type="datetimeFigureOut">
              <a:rPr lang="en-US"/>
              <a:pPr>
                <a:defRPr/>
              </a:pPr>
              <a:t>7/8/2011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9A970E-14D2-4B15-A572-316C84D8A44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E08E42-BFFF-40A1-94DF-A7059A7229A7}" type="datetimeFigureOut">
              <a:rPr lang="en-US"/>
              <a:pPr>
                <a:defRPr/>
              </a:pPr>
              <a:t>7/8/2011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CBD9A9-B1A5-4B83-8C5E-1929FD18BFA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53F015-7A6F-4F44-85AC-F4F2F080AD4D}" type="datetimeFigureOut">
              <a:rPr lang="en-US"/>
              <a:pPr>
                <a:defRPr/>
              </a:pPr>
              <a:t>7/8/2011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27CDE2-7FE0-43BE-A5A0-6CBD7113D39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9DB399-EF5C-43FD-9A4A-61469DD15419}" type="datetimeFigureOut">
              <a:rPr lang="en-US"/>
              <a:pPr>
                <a:defRPr/>
              </a:pPr>
              <a:t>7/8/2011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036BCD-20D0-4D7F-A0D0-12C980CEAB4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3FC7102A-AF85-4260-A1B3-3176E6A9041F}" type="datetimeFigureOut">
              <a:rPr lang="en-US"/>
              <a:pPr>
                <a:defRPr/>
              </a:pPr>
              <a:t>7/8/2011</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dirty="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227F3037-0C4F-448D-8BCA-692AA40FBD40}"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911" r:id="rId1"/>
    <p:sldLayoutId id="2147483910" r:id="rId2"/>
    <p:sldLayoutId id="2147483912" r:id="rId3"/>
    <p:sldLayoutId id="2147483909" r:id="rId4"/>
    <p:sldLayoutId id="2147483908" r:id="rId5"/>
    <p:sldLayoutId id="2147483907" r:id="rId6"/>
    <p:sldLayoutId id="2147483906" r:id="rId7"/>
    <p:sldLayoutId id="2147483905" r:id="rId8"/>
    <p:sldLayoutId id="2147483904" r:id="rId9"/>
    <p:sldLayoutId id="2147483903" r:id="rId10"/>
    <p:sldLayoutId id="2147483902"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1400" y="5384800"/>
            <a:ext cx="5029200" cy="1219200"/>
          </a:xfrm>
        </p:spPr>
        <p:txBody>
          <a:bodyPr rtlCol="0"/>
          <a:lstStyle/>
          <a:p>
            <a:pPr algn="r" eaLnBrk="1" fontAlgn="auto" hangingPunct="1">
              <a:spcAft>
                <a:spcPts val="0"/>
              </a:spcAft>
              <a:buFont typeface="Arial" pitchFamily="34" charset="0"/>
              <a:buNone/>
              <a:defRPr/>
            </a:pPr>
            <a:r>
              <a:rPr lang="en-US" sz="2800" dirty="0" smtClean="0">
                <a:solidFill>
                  <a:schemeClr val="tx1">
                    <a:lumMod val="65000"/>
                    <a:lumOff val="35000"/>
                  </a:schemeClr>
                </a:solidFill>
              </a:rPr>
              <a:t>Coming Soon…</a:t>
            </a:r>
          </a:p>
        </p:txBody>
      </p:sp>
      <p:sp>
        <p:nvSpPr>
          <p:cNvPr id="2" name="Title 1"/>
          <p:cNvSpPr>
            <a:spLocks noGrp="1"/>
          </p:cNvSpPr>
          <p:nvPr>
            <p:ph type="ctrTitle"/>
          </p:nvPr>
        </p:nvSpPr>
        <p:spPr>
          <a:xfrm>
            <a:off x="685800" y="1905000"/>
            <a:ext cx="7772400" cy="2743200"/>
          </a:xfrm>
        </p:spPr>
        <p:txBody>
          <a:bodyPr/>
          <a:lstStyle/>
          <a:p>
            <a:pPr eaLnBrk="1" fontAlgn="auto" hangingPunct="1">
              <a:spcAft>
                <a:spcPts val="600"/>
              </a:spcAft>
              <a:defRPr/>
            </a:pPr>
            <a:r>
              <a:rPr lang="en-US" sz="5400" spc="100" dirty="0" smtClean="0">
                <a:effectLst>
                  <a:outerShdw blurRad="38100" dist="38100" dir="2700000" algn="tl">
                    <a:srgbClr val="000000">
                      <a:alpha val="43137"/>
                    </a:srgbClr>
                  </a:outerShdw>
                </a:effectLst>
                <a:latin typeface="Garamond" pitchFamily="18" charset="0"/>
                <a:cs typeface="Calibri" pitchFamily="34" charset="0"/>
              </a:rPr>
              <a:t>Paving the Way for</a:t>
            </a:r>
            <a:r>
              <a:rPr lang="en-US" sz="7200" dirty="0">
                <a:effectLst>
                  <a:outerShdw blurRad="38100" dist="38100" dir="2700000" algn="tl" rotWithShape="0">
                    <a:srgbClr val="000000">
                      <a:alpha val="43137"/>
                    </a:srgbClr>
                  </a:outerShdw>
                </a:effectLst>
                <a:latin typeface="Calibri" pitchFamily="34" charset="0"/>
                <a:cs typeface="Calibri" pitchFamily="34" charset="0"/>
              </a:rPr>
              <a:t/>
            </a:r>
            <a:br>
              <a:rPr lang="en-US" sz="7200" dirty="0">
                <a:effectLst>
                  <a:outerShdw blurRad="38100" dist="38100" dir="2700000" algn="tl" rotWithShape="0">
                    <a:srgbClr val="000000">
                      <a:alpha val="43137"/>
                    </a:srgbClr>
                  </a:outerShdw>
                </a:effectLst>
                <a:latin typeface="Calibri" pitchFamily="34" charset="0"/>
                <a:cs typeface="Calibri" pitchFamily="34" charset="0"/>
              </a:rPr>
            </a:br>
            <a:r>
              <a:rPr lang="en-US" sz="7200" spc="300" dirty="0" smtClean="0">
                <a:latin typeface="Garamond" pitchFamily="18" charset="0"/>
              </a:rPr>
              <a:t>Healthcare Home</a:t>
            </a:r>
            <a:endParaRPr lang="en-US" sz="6600" spc="300" dirty="0">
              <a:latin typeface="Garamond" pitchFamily="18" charset="0"/>
            </a:endParaRPr>
          </a:p>
        </p:txBody>
      </p:sp>
      <p:grpSp>
        <p:nvGrpSpPr>
          <p:cNvPr id="15363" name="Group 8"/>
          <p:cNvGrpSpPr>
            <a:grpSpLocks/>
          </p:cNvGrpSpPr>
          <p:nvPr/>
        </p:nvGrpSpPr>
        <p:grpSpPr bwMode="auto">
          <a:xfrm>
            <a:off x="228600" y="84138"/>
            <a:ext cx="2719388" cy="2590800"/>
            <a:chOff x="4800600" y="174234"/>
            <a:chExt cx="2362201" cy="2362201"/>
          </a:xfrm>
        </p:grpSpPr>
        <p:pic>
          <p:nvPicPr>
            <p:cNvPr id="4" name="Picture 3"/>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5365" name="Picture 4"/>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724400"/>
          </a:xfrm>
        </p:spPr>
        <p:txBody>
          <a:bodyPr>
            <a:normAutofit/>
          </a:bodyPr>
          <a:lstStyle/>
          <a:p>
            <a:pPr marL="0" indent="0" algn="ctr" eaLnBrk="1" hangingPunct="1">
              <a:spcBef>
                <a:spcPct val="10000"/>
              </a:spcBef>
              <a:buFont typeface="Arial" charset="0"/>
              <a:buNone/>
              <a:defRPr/>
            </a:pPr>
            <a:r>
              <a:rPr lang="en-US" dirty="0" smtClean="0">
                <a:solidFill>
                  <a:schemeClr val="tx2"/>
                </a:solidFill>
                <a:latin typeface="Calibri" pitchFamily="34" charset="0"/>
              </a:rPr>
              <a:t>In the coming months,</a:t>
            </a:r>
          </a:p>
          <a:p>
            <a:pPr marL="0" indent="0" algn="ctr" eaLnBrk="1" hangingPunct="1">
              <a:spcBef>
                <a:spcPct val="10000"/>
              </a:spcBef>
              <a:buFont typeface="Arial" charset="0"/>
              <a:buNone/>
              <a:defRPr/>
            </a:pPr>
            <a:r>
              <a:rPr lang="en-US" spc="100" dirty="0" smtClean="0">
                <a:solidFill>
                  <a:schemeClr val="tx2"/>
                </a:solidFill>
                <a:effectLst>
                  <a:outerShdw blurRad="38100" dist="38100" dir="2700000" algn="tl">
                    <a:srgbClr val="000000">
                      <a:alpha val="43137"/>
                    </a:srgbClr>
                  </a:outerShdw>
                </a:effectLst>
                <a:latin typeface="Calibri" pitchFamily="34" charset="0"/>
              </a:rPr>
              <a:t>&lt;insert agency name&gt;</a:t>
            </a:r>
            <a:endParaRPr lang="en-US" spc="100" dirty="0">
              <a:solidFill>
                <a:schemeClr val="tx2"/>
              </a:solidFill>
              <a:effectLst>
                <a:outerShdw blurRad="38100" dist="38100" dir="2700000" algn="tl">
                  <a:srgbClr val="000000">
                    <a:alpha val="43137"/>
                  </a:srgbClr>
                </a:outerShdw>
              </a:effectLst>
              <a:latin typeface="Calibri" pitchFamily="34" charset="0"/>
            </a:endParaRPr>
          </a:p>
          <a:p>
            <a:pPr marL="0" indent="0" algn="ctr" eaLnBrk="1" hangingPunct="1">
              <a:spcBef>
                <a:spcPct val="10000"/>
              </a:spcBef>
              <a:buFont typeface="Arial" charset="0"/>
              <a:buNone/>
              <a:defRPr/>
            </a:pPr>
            <a:r>
              <a:rPr lang="en-US" dirty="0" smtClean="0">
                <a:solidFill>
                  <a:schemeClr val="tx2"/>
                </a:solidFill>
                <a:latin typeface="Calibri" pitchFamily="34" charset="0"/>
              </a:rPr>
              <a:t>will be applying with the state to be designated </a:t>
            </a:r>
          </a:p>
          <a:p>
            <a:pPr marL="0" indent="0" algn="ctr" eaLnBrk="1" hangingPunct="1">
              <a:spcBef>
                <a:spcPct val="10000"/>
              </a:spcBef>
              <a:buFont typeface="Arial" charset="0"/>
              <a:buNone/>
              <a:defRPr/>
            </a:pPr>
            <a:r>
              <a:rPr lang="en-US" dirty="0" smtClean="0">
                <a:solidFill>
                  <a:schemeClr val="tx2"/>
                </a:solidFill>
                <a:latin typeface="Calibri" pitchFamily="34" charset="0"/>
              </a:rPr>
              <a:t>as a Healthcare </a:t>
            </a:r>
            <a:r>
              <a:rPr lang="en-US" dirty="0">
                <a:solidFill>
                  <a:schemeClr val="tx2"/>
                </a:solidFill>
                <a:latin typeface="Calibri" pitchFamily="34" charset="0"/>
              </a:rPr>
              <a:t>H</a:t>
            </a:r>
            <a:r>
              <a:rPr lang="en-US" dirty="0" smtClean="0">
                <a:solidFill>
                  <a:schemeClr val="tx2"/>
                </a:solidFill>
                <a:latin typeface="Calibri" pitchFamily="34" charset="0"/>
              </a:rPr>
              <a:t>ome provider.</a:t>
            </a:r>
          </a:p>
          <a:p>
            <a:pPr marL="0" indent="0" algn="ctr" eaLnBrk="1" hangingPunct="1">
              <a:spcBef>
                <a:spcPct val="10000"/>
              </a:spcBef>
              <a:buFont typeface="Arial" charset="0"/>
              <a:buNone/>
              <a:defRPr/>
            </a:pPr>
            <a:endParaRPr lang="en-US" sz="1000" dirty="0" smtClean="0">
              <a:solidFill>
                <a:schemeClr val="tx2"/>
              </a:solidFill>
              <a:latin typeface="Calibri" pitchFamily="34" charset="0"/>
            </a:endParaRPr>
          </a:p>
          <a:p>
            <a:pPr marL="341313" indent="-341313" eaLnBrk="1" hangingPunct="1">
              <a:spcAft>
                <a:spcPts val="600"/>
              </a:spcAft>
              <a:defRPr/>
            </a:pPr>
            <a:r>
              <a:rPr lang="en-US" sz="2200" dirty="0" smtClean="0">
                <a:solidFill>
                  <a:srgbClr val="595959"/>
                </a:solidFill>
                <a:latin typeface="Calibri" pitchFamily="34" charset="0"/>
              </a:rPr>
              <a:t>We will manage the full array of physical health needs, in addition to behavioral health care needs, and needed long-term community care services and supports, social services and family services for individuals enrolled in our Healthcare </a:t>
            </a:r>
            <a:r>
              <a:rPr lang="en-US" sz="2200" dirty="0">
                <a:solidFill>
                  <a:srgbClr val="595959"/>
                </a:solidFill>
                <a:latin typeface="Calibri" pitchFamily="34" charset="0"/>
              </a:rPr>
              <a:t>H</a:t>
            </a:r>
            <a:r>
              <a:rPr lang="en-US" sz="2200" dirty="0" smtClean="0">
                <a:solidFill>
                  <a:srgbClr val="595959"/>
                </a:solidFill>
                <a:latin typeface="Calibri" pitchFamily="34" charset="0"/>
              </a:rPr>
              <a:t>ome.</a:t>
            </a:r>
          </a:p>
          <a:p>
            <a:pPr marL="341313" indent="-341313" eaLnBrk="1" hangingPunct="1">
              <a:spcBef>
                <a:spcPts val="600"/>
              </a:spcBef>
              <a:defRPr/>
            </a:pPr>
            <a:r>
              <a:rPr lang="en-US" sz="2200" dirty="0" smtClean="0">
                <a:solidFill>
                  <a:srgbClr val="595959"/>
                </a:solidFill>
                <a:latin typeface="Calibri" pitchFamily="34" charset="0"/>
              </a:rPr>
              <a:t>CPRCs already serve the target population and perform many </a:t>
            </a:r>
            <a:r>
              <a:rPr lang="en-US" sz="2200" dirty="0">
                <a:solidFill>
                  <a:srgbClr val="595959"/>
                </a:solidFill>
                <a:latin typeface="Calibri" pitchFamily="34" charset="0"/>
              </a:rPr>
              <a:t>H</a:t>
            </a:r>
            <a:r>
              <a:rPr lang="en-US" sz="2200" dirty="0" smtClean="0">
                <a:solidFill>
                  <a:srgbClr val="595959"/>
                </a:solidFill>
                <a:latin typeface="Calibri" pitchFamily="34" charset="0"/>
              </a:rPr>
              <a:t>ealthcare Home functions.</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&lt;Insert Agency Name&gt;</a:t>
            </a:r>
            <a:endParaRPr lang="en-US" sz="4400" dirty="0">
              <a:latin typeface="Garamond" pitchFamily="18" charset="0"/>
            </a:endParaRPr>
          </a:p>
        </p:txBody>
      </p:sp>
      <p:grpSp>
        <p:nvGrpSpPr>
          <p:cNvPr id="33795"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33797" name="Picture 9"/>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724400"/>
          </a:xfrm>
        </p:spPr>
        <p:txBody>
          <a:bodyPr>
            <a:normAutofit/>
          </a:bodyPr>
          <a:lstStyle/>
          <a:p>
            <a:pPr eaLnBrk="1" hangingPunct="1">
              <a:spcAft>
                <a:spcPts val="1200"/>
              </a:spcAft>
              <a:defRPr/>
            </a:pPr>
            <a:r>
              <a:rPr lang="en-US" dirty="0" smtClean="0">
                <a:solidFill>
                  <a:srgbClr val="595959"/>
                </a:solidFill>
                <a:latin typeface="Calibri" pitchFamily="34" charset="0"/>
              </a:rPr>
              <a:t>Clients eligible for a CMHC Healthcare </a:t>
            </a:r>
            <a:r>
              <a:rPr lang="en-US" dirty="0">
                <a:solidFill>
                  <a:srgbClr val="595959"/>
                </a:solidFill>
                <a:latin typeface="Calibri" pitchFamily="34" charset="0"/>
              </a:rPr>
              <a:t>H</a:t>
            </a:r>
            <a:r>
              <a:rPr lang="en-US" dirty="0" smtClean="0">
                <a:solidFill>
                  <a:srgbClr val="595959"/>
                </a:solidFill>
                <a:latin typeface="Calibri" pitchFamily="34" charset="0"/>
              </a:rPr>
              <a:t>ome must meet one of the following three conditions (identified by patient health history):</a:t>
            </a:r>
          </a:p>
          <a:p>
            <a:pPr marL="914400" lvl="1" indent="-457200" eaLnBrk="1" hangingPunct="1">
              <a:spcBef>
                <a:spcPts val="600"/>
              </a:spcBef>
              <a:buFont typeface="Century Gothic" pitchFamily="34" charset="0"/>
              <a:buAutoNum type="arabicPeriod"/>
              <a:defRPr/>
            </a:pPr>
            <a:r>
              <a:rPr lang="en-US" sz="2400" dirty="0" smtClean="0">
                <a:solidFill>
                  <a:schemeClr val="tx2"/>
                </a:solidFill>
                <a:effectLst>
                  <a:outerShdw blurRad="38100" dist="38100" dir="2700000" algn="tl">
                    <a:srgbClr val="000000">
                      <a:alpha val="43137"/>
                    </a:srgbClr>
                  </a:outerShdw>
                </a:effectLst>
                <a:latin typeface="Calibri" pitchFamily="34" charset="0"/>
              </a:rPr>
              <a:t>A serious and persistent mental illness</a:t>
            </a:r>
          </a:p>
          <a:p>
            <a:pPr marL="1258888" lvl="2" indent="-341313" eaLnBrk="1" hangingPunct="1">
              <a:spcBef>
                <a:spcPts val="600"/>
              </a:spcBef>
              <a:spcAft>
                <a:spcPts val="1200"/>
              </a:spcAft>
              <a:defRPr/>
            </a:pPr>
            <a:r>
              <a:rPr lang="en-US" sz="2200" dirty="0" smtClean="0">
                <a:solidFill>
                  <a:srgbClr val="595959"/>
                </a:solidFill>
                <a:latin typeface="Calibri" pitchFamily="34" charset="0"/>
              </a:rPr>
              <a:t>CPR eligible adults and kids with SED</a:t>
            </a:r>
          </a:p>
          <a:p>
            <a:pPr marL="914400" lvl="1" indent="-457200" eaLnBrk="1" hangingPunct="1">
              <a:spcBef>
                <a:spcPts val="600"/>
              </a:spcBef>
              <a:spcAft>
                <a:spcPts val="1200"/>
              </a:spcAft>
              <a:buFont typeface="Century Gothic" pitchFamily="34" charset="0"/>
              <a:buAutoNum type="arabicPeriod"/>
              <a:defRPr/>
            </a:pPr>
            <a:r>
              <a:rPr lang="en-US" sz="2400" dirty="0" smtClean="0">
                <a:solidFill>
                  <a:schemeClr val="tx2"/>
                </a:solidFill>
                <a:effectLst>
                  <a:outerShdw blurRad="38100" dist="38100" dir="2700000" algn="tl">
                    <a:srgbClr val="000000">
                      <a:alpha val="43137"/>
                    </a:srgbClr>
                  </a:outerShdw>
                </a:effectLst>
                <a:latin typeface="Calibri" pitchFamily="34" charset="0"/>
              </a:rPr>
              <a:t>A mental health condition </a:t>
            </a:r>
            <a:r>
              <a:rPr lang="en-US" sz="2400" u="sng" dirty="0" smtClean="0">
                <a:solidFill>
                  <a:schemeClr val="tx2"/>
                </a:solidFill>
                <a:effectLst>
                  <a:outerShdw blurRad="38100" dist="38100" dir="2700000" algn="tl">
                    <a:srgbClr val="000000">
                      <a:alpha val="43137"/>
                    </a:srgbClr>
                  </a:outerShdw>
                </a:effectLst>
                <a:latin typeface="Calibri" pitchFamily="34" charset="0"/>
              </a:rPr>
              <a:t>and</a:t>
            </a:r>
            <a:r>
              <a:rPr lang="en-US" sz="2400" dirty="0" smtClean="0">
                <a:solidFill>
                  <a:schemeClr val="tx2"/>
                </a:solidFill>
                <a:effectLst>
                  <a:outerShdw blurRad="38100" dist="38100" dir="2700000" algn="tl">
                    <a:srgbClr val="000000">
                      <a:alpha val="43137"/>
                    </a:srgbClr>
                  </a:outerShdw>
                </a:effectLst>
                <a:latin typeface="Calibri" pitchFamily="34" charset="0"/>
              </a:rPr>
              <a:t> substance use disorder</a:t>
            </a:r>
          </a:p>
          <a:p>
            <a:pPr marL="914400" lvl="1" indent="-457200" eaLnBrk="1" hangingPunct="1">
              <a:spcBef>
                <a:spcPts val="600"/>
              </a:spcBef>
              <a:buFont typeface="Century Gothic" pitchFamily="34" charset="0"/>
              <a:buAutoNum type="arabicPeriod"/>
              <a:defRPr/>
            </a:pPr>
            <a:r>
              <a:rPr lang="en-US" sz="2400" dirty="0" smtClean="0">
                <a:solidFill>
                  <a:schemeClr val="tx2"/>
                </a:solidFill>
                <a:effectLst>
                  <a:outerShdw blurRad="38100" dist="38100" dir="2700000" algn="tl">
                    <a:srgbClr val="000000">
                      <a:alpha val="43137"/>
                    </a:srgbClr>
                  </a:outerShdw>
                </a:effectLst>
                <a:latin typeface="Calibri" pitchFamily="34" charset="0"/>
              </a:rPr>
              <a:t>A mental health condition and/or substance use disorder </a:t>
            </a:r>
            <a:r>
              <a:rPr lang="en-US" sz="2400" u="sng" dirty="0" smtClean="0">
                <a:solidFill>
                  <a:schemeClr val="tx2"/>
                </a:solidFill>
                <a:effectLst>
                  <a:outerShdw blurRad="38100" dist="38100" dir="2700000" algn="tl">
                    <a:srgbClr val="000000">
                      <a:alpha val="43137"/>
                    </a:srgbClr>
                  </a:outerShdw>
                </a:effectLst>
                <a:latin typeface="Calibri" pitchFamily="34" charset="0"/>
              </a:rPr>
              <a:t>and</a:t>
            </a:r>
            <a:r>
              <a:rPr lang="en-US" sz="2400" dirty="0" smtClean="0">
                <a:solidFill>
                  <a:schemeClr val="tx2"/>
                </a:solidFill>
                <a:effectLst>
                  <a:outerShdw blurRad="38100" dist="38100" dir="2700000" algn="tl">
                    <a:srgbClr val="000000">
                      <a:alpha val="43137"/>
                    </a:srgbClr>
                  </a:outerShdw>
                </a:effectLst>
                <a:latin typeface="Calibri" pitchFamily="34" charset="0"/>
              </a:rPr>
              <a:t> one other chronic health condition</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Target Population</a:t>
            </a:r>
            <a:endParaRPr lang="en-US" sz="4400" dirty="0">
              <a:latin typeface="Garamond" pitchFamily="18" charset="0"/>
            </a:endParaRPr>
          </a:p>
        </p:txBody>
      </p:sp>
      <p:grpSp>
        <p:nvGrpSpPr>
          <p:cNvPr id="35843"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35845"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724400"/>
          </a:xfrm>
        </p:spPr>
        <p:txBody>
          <a:bodyPr>
            <a:normAutofit/>
          </a:bodyPr>
          <a:lstStyle/>
          <a:p>
            <a:pPr eaLnBrk="1" hangingPunct="1">
              <a:spcBef>
                <a:spcPts val="1200"/>
              </a:spcBef>
              <a:spcAft>
                <a:spcPts val="1800"/>
              </a:spcAft>
              <a:defRPr/>
            </a:pPr>
            <a:r>
              <a:rPr lang="en-US" dirty="0">
                <a:solidFill>
                  <a:srgbClr val="595959"/>
                </a:solidFill>
                <a:latin typeface="Calibri" pitchFamily="34" charset="0"/>
              </a:rPr>
              <a:t>Chronic health conditions include:</a:t>
            </a:r>
          </a:p>
          <a:p>
            <a:pPr marL="1371600" indent="-457200" eaLnBrk="1" hangingPunct="1">
              <a:spcBef>
                <a:spcPct val="0"/>
              </a:spcBef>
              <a:spcAft>
                <a:spcPts val="600"/>
              </a:spcAft>
              <a:buFont typeface="+mj-lt"/>
              <a:buAutoNum type="arabicPeriod"/>
              <a:defRPr/>
            </a:pPr>
            <a:r>
              <a:rPr lang="en-US" sz="2200" dirty="0">
                <a:solidFill>
                  <a:srgbClr val="595959"/>
                </a:solidFill>
                <a:latin typeface="Calibri" pitchFamily="34" charset="0"/>
              </a:rPr>
              <a:t>Diabetes</a:t>
            </a:r>
          </a:p>
          <a:p>
            <a:pPr marL="1371600" indent="-457200" eaLnBrk="1" hangingPunct="1">
              <a:spcBef>
                <a:spcPct val="0"/>
              </a:spcBef>
              <a:spcAft>
                <a:spcPts val="600"/>
              </a:spcAft>
              <a:buFont typeface="+mj-lt"/>
              <a:buAutoNum type="arabicPeriod"/>
              <a:defRPr/>
            </a:pPr>
            <a:r>
              <a:rPr lang="en-US" sz="2200" dirty="0">
                <a:solidFill>
                  <a:srgbClr val="595959"/>
                </a:solidFill>
                <a:latin typeface="Calibri" pitchFamily="34" charset="0"/>
              </a:rPr>
              <a:t>Cardiovascular disease</a:t>
            </a:r>
          </a:p>
          <a:p>
            <a:pPr marL="1371600" indent="-457200" eaLnBrk="1" hangingPunct="1">
              <a:spcBef>
                <a:spcPct val="0"/>
              </a:spcBef>
              <a:spcAft>
                <a:spcPts val="600"/>
              </a:spcAft>
              <a:buFont typeface="+mj-lt"/>
              <a:buAutoNum type="arabicPeriod"/>
              <a:defRPr/>
            </a:pPr>
            <a:r>
              <a:rPr lang="en-US" sz="2200" dirty="0" smtClean="0">
                <a:solidFill>
                  <a:srgbClr val="595959"/>
                </a:solidFill>
                <a:latin typeface="Calibri" pitchFamily="34" charset="0"/>
              </a:rPr>
              <a:t>Chronic obstructive pulmonary disease (COPD)</a:t>
            </a:r>
          </a:p>
          <a:p>
            <a:pPr marL="1828800" lvl="1" indent="-282575" eaLnBrk="1" hangingPunct="1">
              <a:spcBef>
                <a:spcPct val="0"/>
              </a:spcBef>
              <a:spcAft>
                <a:spcPts val="0"/>
              </a:spcAft>
              <a:buFont typeface="Arial" pitchFamily="34" charset="0"/>
              <a:buChar char="•"/>
              <a:defRPr/>
            </a:pPr>
            <a:r>
              <a:rPr lang="en-US" sz="2000" dirty="0" smtClean="0">
                <a:solidFill>
                  <a:srgbClr val="595959"/>
                </a:solidFill>
                <a:latin typeface="Calibri" pitchFamily="34" charset="0"/>
              </a:rPr>
              <a:t>Asthma</a:t>
            </a:r>
            <a:endParaRPr lang="en-US" sz="2000" dirty="0">
              <a:solidFill>
                <a:srgbClr val="595959"/>
              </a:solidFill>
              <a:latin typeface="Calibri" pitchFamily="34" charset="0"/>
            </a:endParaRPr>
          </a:p>
          <a:p>
            <a:pPr marL="1828800" lvl="1" indent="-282575" eaLnBrk="1" hangingPunct="1">
              <a:spcBef>
                <a:spcPct val="0"/>
              </a:spcBef>
              <a:spcAft>
                <a:spcPts val="0"/>
              </a:spcAft>
              <a:buFont typeface="Arial" pitchFamily="34" charset="0"/>
              <a:buChar char="•"/>
              <a:defRPr/>
            </a:pPr>
            <a:r>
              <a:rPr lang="en-US" sz="2000" dirty="0" smtClean="0">
                <a:solidFill>
                  <a:srgbClr val="595959"/>
                </a:solidFill>
                <a:latin typeface="Calibri" pitchFamily="34" charset="0"/>
              </a:rPr>
              <a:t>Chronic bronchitis</a:t>
            </a:r>
          </a:p>
          <a:p>
            <a:pPr marL="1828800" lvl="1" indent="-282575" eaLnBrk="1" hangingPunct="1">
              <a:spcBef>
                <a:spcPct val="0"/>
              </a:spcBef>
              <a:spcAft>
                <a:spcPts val="600"/>
              </a:spcAft>
              <a:buFont typeface="Arial" pitchFamily="34" charset="0"/>
              <a:buChar char="•"/>
              <a:defRPr/>
            </a:pPr>
            <a:r>
              <a:rPr lang="en-US" sz="2000" dirty="0" smtClean="0">
                <a:solidFill>
                  <a:srgbClr val="595959"/>
                </a:solidFill>
                <a:latin typeface="Calibri" pitchFamily="34" charset="0"/>
              </a:rPr>
              <a:t>Emphysema</a:t>
            </a:r>
            <a:endParaRPr lang="en-US" sz="2000" dirty="0">
              <a:solidFill>
                <a:srgbClr val="595959"/>
              </a:solidFill>
              <a:latin typeface="Calibri" pitchFamily="34" charset="0"/>
            </a:endParaRPr>
          </a:p>
          <a:p>
            <a:pPr marL="1371600" indent="-457200" eaLnBrk="1" hangingPunct="1">
              <a:spcBef>
                <a:spcPct val="0"/>
              </a:spcBef>
              <a:spcAft>
                <a:spcPts val="600"/>
              </a:spcAft>
              <a:buFont typeface="+mj-lt"/>
              <a:buAutoNum type="arabicPeriod"/>
              <a:defRPr/>
            </a:pPr>
            <a:r>
              <a:rPr lang="en-US" sz="2200" dirty="0">
                <a:solidFill>
                  <a:srgbClr val="595959"/>
                </a:solidFill>
                <a:latin typeface="Calibri" pitchFamily="34" charset="0"/>
              </a:rPr>
              <a:t>Overweight (BMI &gt;25</a:t>
            </a:r>
            <a:r>
              <a:rPr lang="en-US" sz="2200" dirty="0" smtClean="0">
                <a:solidFill>
                  <a:srgbClr val="595959"/>
                </a:solidFill>
                <a:latin typeface="Calibri" pitchFamily="34" charset="0"/>
              </a:rPr>
              <a:t>)</a:t>
            </a:r>
          </a:p>
          <a:p>
            <a:pPr marL="1371600" indent="-457200" eaLnBrk="1" hangingPunct="1">
              <a:spcBef>
                <a:spcPct val="0"/>
              </a:spcBef>
              <a:spcAft>
                <a:spcPts val="600"/>
              </a:spcAft>
              <a:buFont typeface="+mj-lt"/>
              <a:buAutoNum type="arabicPeriod"/>
              <a:defRPr/>
            </a:pPr>
            <a:r>
              <a:rPr lang="en-US" sz="2200" dirty="0" smtClean="0">
                <a:solidFill>
                  <a:srgbClr val="595959"/>
                </a:solidFill>
                <a:latin typeface="Calibri" pitchFamily="34" charset="0"/>
              </a:rPr>
              <a:t>Tobacco use</a:t>
            </a:r>
            <a:endParaRPr lang="en-US" sz="2200" dirty="0">
              <a:solidFill>
                <a:srgbClr val="595959"/>
              </a:solidFill>
              <a:latin typeface="Calibri" pitchFamily="34" charset="0"/>
            </a:endParaRPr>
          </a:p>
          <a:p>
            <a:pPr marL="1371600" indent="-457200" eaLnBrk="1" hangingPunct="1">
              <a:spcBef>
                <a:spcPct val="0"/>
              </a:spcBef>
              <a:spcAft>
                <a:spcPts val="600"/>
              </a:spcAft>
              <a:buFont typeface="+mj-lt"/>
              <a:buAutoNum type="arabicPeriod"/>
              <a:defRPr/>
            </a:pPr>
            <a:r>
              <a:rPr lang="en-US" sz="2200" dirty="0">
                <a:solidFill>
                  <a:srgbClr val="595959"/>
                </a:solidFill>
                <a:latin typeface="Calibri" pitchFamily="34" charset="0"/>
              </a:rPr>
              <a:t>Developmental </a:t>
            </a:r>
            <a:r>
              <a:rPr lang="en-US" sz="2200" dirty="0" smtClean="0">
                <a:solidFill>
                  <a:srgbClr val="595959"/>
                </a:solidFill>
                <a:latin typeface="Calibri" pitchFamily="34" charset="0"/>
              </a:rPr>
              <a:t>disability</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Target Population</a:t>
            </a:r>
            <a:endParaRPr lang="en-US" sz="4400" dirty="0">
              <a:latin typeface="Garamond" pitchFamily="18" charset="0"/>
            </a:endParaRPr>
          </a:p>
        </p:txBody>
      </p:sp>
      <p:grpSp>
        <p:nvGrpSpPr>
          <p:cNvPr id="37891"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37894"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pic>
        <p:nvPicPr>
          <p:cNvPr id="13" name="Picture 12"/>
          <p:cNvPicPr>
            <a:picLocks noChangeAspect="1"/>
          </p:cNvPicPr>
          <p:nvPr/>
        </p:nvPicPr>
        <p:blipFill>
          <a:blip r:embed="rId5" cstate="print">
            <a:extLst/>
          </a:blip>
          <a:stretch>
            <a:fillRect/>
          </a:stretch>
        </p:blipFill>
        <p:spPr>
          <a:xfrm>
            <a:off x="5486400" y="4170545"/>
            <a:ext cx="2770474" cy="20778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91000"/>
          </a:xfrm>
        </p:spPr>
        <p:txBody>
          <a:bodyPr rtlCol="0">
            <a:normAutofit/>
          </a:bodyPr>
          <a:lstStyle/>
          <a:p>
            <a:pPr eaLnBrk="1" fontAlgn="auto" hangingPunct="1">
              <a:spcAft>
                <a:spcPts val="600"/>
              </a:spcAft>
              <a:buFont typeface="Arial" pitchFamily="34" charset="0"/>
              <a:buChar char="•"/>
              <a:defRPr/>
            </a:pPr>
            <a:r>
              <a:rPr lang="en-US" dirty="0" smtClean="0">
                <a:solidFill>
                  <a:schemeClr val="tx1">
                    <a:lumMod val="65000"/>
                    <a:lumOff val="35000"/>
                  </a:schemeClr>
                </a:solidFill>
                <a:latin typeface="Calibri" pitchFamily="34" charset="0"/>
                <a:cs typeface="Calibri" pitchFamily="34" charset="0"/>
              </a:rPr>
              <a:t>CPR teams already fulfill many Healthcare </a:t>
            </a:r>
            <a:r>
              <a:rPr lang="en-US" dirty="0">
                <a:solidFill>
                  <a:schemeClr val="tx1">
                    <a:lumMod val="65000"/>
                    <a:lumOff val="35000"/>
                  </a:schemeClr>
                </a:solidFill>
                <a:latin typeface="Calibri" pitchFamily="34" charset="0"/>
                <a:cs typeface="Calibri" pitchFamily="34" charset="0"/>
              </a:rPr>
              <a:t>H</a:t>
            </a:r>
            <a:r>
              <a:rPr lang="en-US" dirty="0" smtClean="0">
                <a:solidFill>
                  <a:schemeClr val="tx1">
                    <a:lumMod val="65000"/>
                    <a:lumOff val="35000"/>
                  </a:schemeClr>
                </a:solidFill>
                <a:latin typeface="Calibri" pitchFamily="34" charset="0"/>
                <a:cs typeface="Calibri" pitchFamily="34" charset="0"/>
              </a:rPr>
              <a:t>ome functions:</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Identification and targeting of high-risk individuals</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Monitoring of health status and adherence</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Individualized planning with the consumer</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Coordination with the patients, caregivers and providers</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Implementing plan of care with treatment team</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Promoting consumer self-management</a:t>
            </a:r>
          </a:p>
        </p:txBody>
      </p:sp>
      <p:grpSp>
        <p:nvGrpSpPr>
          <p:cNvPr id="39938"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39942" name="Picture 9"/>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pic>
        <p:nvPicPr>
          <p:cNvPr id="39940" name="Picture 1"/>
          <p:cNvPicPr>
            <a:picLocks noChangeAspect="1"/>
          </p:cNvPicPr>
          <p:nvPr/>
        </p:nvPicPr>
        <p:blipFill>
          <a:blip r:embed="rId5"/>
          <a:srcRect/>
          <a:stretch>
            <a:fillRect/>
          </a:stretch>
        </p:blipFill>
        <p:spPr bwMode="auto">
          <a:xfrm>
            <a:off x="7126288" y="4929188"/>
            <a:ext cx="1712912" cy="1700212"/>
          </a:xfrm>
          <a:prstGeom prst="rect">
            <a:avLst/>
          </a:prstGeom>
          <a:noFill/>
          <a:ln w="9525">
            <a:noFill/>
            <a:miter lim="800000"/>
            <a:headEnd/>
            <a:tailEnd/>
          </a:ln>
        </p:spPr>
      </p:pic>
      <p:sp>
        <p:nvSpPr>
          <p:cNvPr id="11" name="Title 1"/>
          <p:cNvSpPr>
            <a:spLocks noGrp="1"/>
          </p:cNvSpPr>
          <p:nvPr>
            <p:ph type="title"/>
          </p:nvPr>
        </p:nvSpPr>
        <p:spPr>
          <a:xfrm>
            <a:off x="2057400" y="228600"/>
            <a:ext cx="69342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HH Functions: </a:t>
            </a:r>
            <a:r>
              <a:rPr lang="en-US" sz="3200" dirty="0" smtClean="0">
                <a:latin typeface="Garamond" pitchFamily="18" charset="0"/>
              </a:rPr>
              <a:t>We are well positioned</a:t>
            </a:r>
            <a:endParaRPr lang="en-US" sz="3200" dirty="0">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14800"/>
          </a:xfrm>
        </p:spPr>
        <p:txBody>
          <a:bodyPr rtlCol="0">
            <a:normAutofit/>
          </a:bodyPr>
          <a:lstStyle/>
          <a:p>
            <a:pPr eaLnBrk="1" fontAlgn="auto" hangingPunct="1">
              <a:spcAft>
                <a:spcPts val="600"/>
              </a:spcAft>
              <a:buFont typeface="Arial" pitchFamily="34" charset="0"/>
              <a:buChar char="•"/>
              <a:defRPr/>
            </a:pPr>
            <a:r>
              <a:rPr lang="en-US" dirty="0" smtClean="0">
                <a:solidFill>
                  <a:schemeClr val="tx1">
                    <a:lumMod val="65000"/>
                    <a:lumOff val="35000"/>
                  </a:schemeClr>
                </a:solidFill>
                <a:latin typeface="Calibri" pitchFamily="34" charset="0"/>
                <a:cs typeface="Calibri" pitchFamily="34" charset="0"/>
              </a:rPr>
              <a:t>CPR teams already fulfill many </a:t>
            </a:r>
            <a:r>
              <a:rPr lang="en-US" dirty="0">
                <a:solidFill>
                  <a:schemeClr val="tx1">
                    <a:lumMod val="65000"/>
                    <a:lumOff val="35000"/>
                  </a:schemeClr>
                </a:solidFill>
                <a:latin typeface="Calibri" pitchFamily="34" charset="0"/>
                <a:cs typeface="Calibri" pitchFamily="34" charset="0"/>
              </a:rPr>
              <a:t>H</a:t>
            </a:r>
            <a:r>
              <a:rPr lang="en-US" dirty="0" smtClean="0">
                <a:solidFill>
                  <a:schemeClr val="tx1">
                    <a:lumMod val="65000"/>
                    <a:lumOff val="35000"/>
                  </a:schemeClr>
                </a:solidFill>
                <a:latin typeface="Calibri" pitchFamily="34" charset="0"/>
                <a:cs typeface="Calibri" pitchFamily="34" charset="0"/>
              </a:rPr>
              <a:t>ealthcare </a:t>
            </a:r>
            <a:r>
              <a:rPr lang="en-US" dirty="0">
                <a:solidFill>
                  <a:schemeClr val="tx1">
                    <a:lumMod val="65000"/>
                    <a:lumOff val="35000"/>
                  </a:schemeClr>
                </a:solidFill>
                <a:latin typeface="Calibri" pitchFamily="34" charset="0"/>
                <a:cs typeface="Calibri" pitchFamily="34" charset="0"/>
              </a:rPr>
              <a:t>H</a:t>
            </a:r>
            <a:r>
              <a:rPr lang="en-US" dirty="0" smtClean="0">
                <a:solidFill>
                  <a:schemeClr val="tx1">
                    <a:lumMod val="65000"/>
                    <a:lumOff val="35000"/>
                  </a:schemeClr>
                </a:solidFill>
                <a:latin typeface="Calibri" pitchFamily="34" charset="0"/>
                <a:cs typeface="Calibri" pitchFamily="34" charset="0"/>
              </a:rPr>
              <a:t>ome functions:</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Providing individualized services and supports</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Linking consumers to community and social supports</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Hospital admission and discharge follow-up</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Communicating with collaterals</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Utilizing health information technology (CyberAccess, CMT reports, etc.) to manage care</a:t>
            </a:r>
          </a:p>
        </p:txBody>
      </p:sp>
      <p:grpSp>
        <p:nvGrpSpPr>
          <p:cNvPr id="41986"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41990" name="Picture 9"/>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pic>
        <p:nvPicPr>
          <p:cNvPr id="41987" name="Picture 1"/>
          <p:cNvPicPr>
            <a:picLocks noChangeAspect="1"/>
          </p:cNvPicPr>
          <p:nvPr/>
        </p:nvPicPr>
        <p:blipFill>
          <a:blip r:embed="rId5"/>
          <a:srcRect/>
          <a:stretch>
            <a:fillRect/>
          </a:stretch>
        </p:blipFill>
        <p:spPr bwMode="auto">
          <a:xfrm>
            <a:off x="7126288" y="4929188"/>
            <a:ext cx="1712912" cy="1700212"/>
          </a:xfrm>
          <a:prstGeom prst="rect">
            <a:avLst/>
          </a:prstGeom>
          <a:noFill/>
          <a:ln w="9525">
            <a:noFill/>
            <a:miter lim="800000"/>
            <a:headEnd/>
            <a:tailEnd/>
          </a:ln>
        </p:spPr>
      </p:pic>
      <p:sp>
        <p:nvSpPr>
          <p:cNvPr id="10" name="Title 1"/>
          <p:cNvSpPr>
            <a:spLocks noGrp="1"/>
          </p:cNvSpPr>
          <p:nvPr>
            <p:ph type="title"/>
          </p:nvPr>
        </p:nvSpPr>
        <p:spPr>
          <a:xfrm>
            <a:off x="2057400" y="228600"/>
            <a:ext cx="69342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HH Functions: </a:t>
            </a:r>
            <a:r>
              <a:rPr lang="en-US" sz="3200" dirty="0" smtClean="0">
                <a:latin typeface="Garamond" pitchFamily="18" charset="0"/>
              </a:rPr>
              <a:t>We are well positioned</a:t>
            </a:r>
            <a:endParaRPr lang="en-US" sz="3200" dirty="0">
              <a:latin typeface="Garamond"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419600"/>
          </a:xfrm>
        </p:spPr>
        <p:txBody>
          <a:bodyPr>
            <a:normAutofit/>
          </a:bodyPr>
          <a:lstStyle/>
          <a:p>
            <a:pPr eaLnBrk="1" hangingPunct="1">
              <a:spcAft>
                <a:spcPts val="600"/>
              </a:spcAft>
            </a:pPr>
            <a:r>
              <a:rPr lang="en-US" smtClean="0">
                <a:solidFill>
                  <a:srgbClr val="595959"/>
                </a:solidFill>
                <a:latin typeface="Calibri" pitchFamily="34" charset="0"/>
              </a:rPr>
              <a:t>Because healthcare homes take a </a:t>
            </a:r>
            <a:r>
              <a:rPr lang="en-US" smtClean="0">
                <a:solidFill>
                  <a:srgbClr val="595959"/>
                </a:solidFill>
                <a:effectLst>
                  <a:outerShdw blurRad="38100" dist="38100" dir="2700000" algn="tl">
                    <a:srgbClr val="C0C0C0"/>
                  </a:outerShdw>
                </a:effectLst>
                <a:latin typeface="Calibri" pitchFamily="34" charset="0"/>
              </a:rPr>
              <a:t>“whole person” </a:t>
            </a:r>
            <a:r>
              <a:rPr lang="en-US" smtClean="0">
                <a:solidFill>
                  <a:srgbClr val="595959"/>
                </a:solidFill>
                <a:latin typeface="Calibri" pitchFamily="34" charset="0"/>
              </a:rPr>
              <a:t>approach, we’ll continue and expand our emphasis on</a:t>
            </a:r>
          </a:p>
          <a:p>
            <a:pPr lvl="1" eaLnBrk="1" hangingPunct="1">
              <a:spcAft>
                <a:spcPts val="600"/>
              </a:spcAft>
            </a:pPr>
            <a:r>
              <a:rPr lang="en-US" sz="2200" smtClean="0">
                <a:solidFill>
                  <a:srgbClr val="595959"/>
                </a:solidFill>
                <a:latin typeface="Calibri" pitchFamily="34" charset="0"/>
              </a:rPr>
              <a:t>Providing </a:t>
            </a:r>
            <a:r>
              <a:rPr lang="en-US" sz="2200" b="1" smtClean="0">
                <a:solidFill>
                  <a:schemeClr val="tx2"/>
                </a:solidFill>
                <a:latin typeface="Calibri" pitchFamily="34" charset="0"/>
              </a:rPr>
              <a:t>health and wellness </a:t>
            </a:r>
            <a:r>
              <a:rPr lang="en-US" sz="2200" smtClean="0">
                <a:solidFill>
                  <a:srgbClr val="595959"/>
                </a:solidFill>
                <a:latin typeface="Calibri" pitchFamily="34" charset="0"/>
              </a:rPr>
              <a:t>education and opportunities</a:t>
            </a:r>
          </a:p>
          <a:p>
            <a:pPr lvl="1" eaLnBrk="1" hangingPunct="1">
              <a:spcAft>
                <a:spcPts val="1200"/>
              </a:spcAft>
            </a:pPr>
            <a:r>
              <a:rPr lang="en-US" sz="2200" smtClean="0">
                <a:solidFill>
                  <a:srgbClr val="595959"/>
                </a:solidFill>
                <a:latin typeface="Calibri" pitchFamily="34" charset="0"/>
              </a:rPr>
              <a:t>Assuring consumers receive the</a:t>
            </a:r>
            <a:r>
              <a:rPr lang="en-US" sz="2200" b="1" smtClean="0">
                <a:solidFill>
                  <a:srgbClr val="595959"/>
                </a:solidFill>
                <a:latin typeface="Calibri" pitchFamily="34" charset="0"/>
              </a:rPr>
              <a:t> </a:t>
            </a:r>
            <a:r>
              <a:rPr lang="en-US" sz="2200" b="1" smtClean="0">
                <a:solidFill>
                  <a:schemeClr val="tx2"/>
                </a:solidFill>
                <a:latin typeface="Calibri" pitchFamily="34" charset="0"/>
              </a:rPr>
              <a:t>preventive and primary care </a:t>
            </a:r>
            <a:r>
              <a:rPr lang="en-US" sz="2200" smtClean="0">
                <a:solidFill>
                  <a:srgbClr val="595959"/>
                </a:solidFill>
                <a:latin typeface="Calibri" pitchFamily="34" charset="0"/>
              </a:rPr>
              <a:t>they need </a:t>
            </a:r>
          </a:p>
          <a:p>
            <a:pPr lvl="1" eaLnBrk="1" hangingPunct="1"/>
            <a:r>
              <a:rPr lang="en-US" sz="2200" smtClean="0">
                <a:solidFill>
                  <a:srgbClr val="595959"/>
                </a:solidFill>
                <a:latin typeface="Calibri" pitchFamily="34" charset="0"/>
              </a:rPr>
              <a:t>Assuring consumers with </a:t>
            </a:r>
            <a:r>
              <a:rPr lang="en-US" sz="2200" b="1" smtClean="0">
                <a:solidFill>
                  <a:schemeClr val="tx2"/>
                </a:solidFill>
                <a:latin typeface="Calibri" pitchFamily="34" charset="0"/>
              </a:rPr>
              <a:t>chronic physical health conditions </a:t>
            </a:r>
            <a:r>
              <a:rPr lang="en-US" sz="2200" smtClean="0">
                <a:solidFill>
                  <a:srgbClr val="595959"/>
                </a:solidFill>
                <a:latin typeface="Calibri" pitchFamily="34" charset="0"/>
              </a:rPr>
              <a:t>receive the medical care they need</a:t>
            </a:r>
          </a:p>
          <a:p>
            <a:pPr lvl="1" eaLnBrk="1" hangingPunct="1">
              <a:spcBef>
                <a:spcPct val="0"/>
              </a:spcBef>
              <a:buFont typeface="Courier New" pitchFamily="49" charset="0"/>
              <a:buNone/>
            </a:pPr>
            <a:r>
              <a:rPr lang="en-US" sz="2200" smtClean="0">
                <a:solidFill>
                  <a:srgbClr val="595959"/>
                </a:solidFill>
                <a:latin typeface="Calibri" pitchFamily="34" charset="0"/>
              </a:rPr>
              <a:t>and assisting them in managing their</a:t>
            </a:r>
          </a:p>
          <a:p>
            <a:pPr lvl="1" eaLnBrk="1" hangingPunct="1">
              <a:spcBef>
                <a:spcPct val="0"/>
              </a:spcBef>
              <a:buFont typeface="Courier New" pitchFamily="49" charset="0"/>
              <a:buNone/>
            </a:pPr>
            <a:r>
              <a:rPr lang="en-US" sz="2200" smtClean="0">
                <a:solidFill>
                  <a:srgbClr val="595959"/>
                </a:solidFill>
                <a:latin typeface="Calibri" pitchFamily="34" charset="0"/>
              </a:rPr>
              <a:t>chronic illnesses and accessing needed</a:t>
            </a:r>
          </a:p>
          <a:p>
            <a:pPr lvl="1" eaLnBrk="1" hangingPunct="1">
              <a:spcBef>
                <a:spcPct val="0"/>
              </a:spcBef>
              <a:buFont typeface="Courier New" pitchFamily="49" charset="0"/>
              <a:buNone/>
            </a:pPr>
            <a:r>
              <a:rPr lang="en-US" sz="2200" smtClean="0">
                <a:solidFill>
                  <a:srgbClr val="595959"/>
                </a:solidFill>
                <a:latin typeface="Calibri" pitchFamily="34" charset="0"/>
              </a:rPr>
              <a:t>community and social supports</a:t>
            </a:r>
          </a:p>
        </p:txBody>
      </p:sp>
      <p:grpSp>
        <p:nvGrpSpPr>
          <p:cNvPr id="44034"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44038" name="Picture 9"/>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
        <p:nvSpPr>
          <p:cNvPr id="10" name="Title 1"/>
          <p:cNvSpPr txBox="1">
            <a:spLocks/>
          </p:cNvSpPr>
          <p:nvPr/>
        </p:nvSpPr>
        <p:spPr>
          <a:xfrm>
            <a:off x="2057400" y="228600"/>
            <a:ext cx="6934200" cy="1254125"/>
          </a:xfrm>
          <a:prstGeom prst="rect">
            <a:avLst/>
          </a:prstGeom>
        </p:spPr>
        <p:txBody>
          <a:bodyPr anchor="b"/>
          <a:lst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gn="l" fontAlgn="auto">
              <a:lnSpc>
                <a:spcPct val="100000"/>
              </a:lnSpc>
              <a:spcAft>
                <a:spcPts val="1200"/>
              </a:spcAft>
              <a:defRPr/>
            </a:pPr>
            <a:r>
              <a:rPr lang="en-US" sz="3000" dirty="0" smtClean="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HH Functions: </a:t>
            </a:r>
            <a:r>
              <a:rPr lang="en-US" sz="3800" dirty="0" smtClean="0">
                <a:latin typeface="Garamond" pitchFamily="18" charset="0"/>
              </a:rPr>
              <a:t>Added Emphasis</a:t>
            </a:r>
            <a:endParaRPr lang="en-US" sz="3800" dirty="0">
              <a:latin typeface="Garamond" pitchFamily="18" charset="0"/>
            </a:endParaRPr>
          </a:p>
        </p:txBody>
      </p:sp>
      <p:pic>
        <p:nvPicPr>
          <p:cNvPr id="11" name="Picture 10"/>
          <p:cNvPicPr>
            <a:picLocks noChangeAspect="1"/>
          </p:cNvPicPr>
          <p:nvPr/>
        </p:nvPicPr>
        <p:blipFill>
          <a:blip r:embed="rId5"/>
          <a:stretch>
            <a:fillRect/>
          </a:stretch>
        </p:blipFill>
        <p:spPr>
          <a:xfrm>
            <a:off x="5867400" y="4718050"/>
            <a:ext cx="2971800" cy="1987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419600"/>
          </a:xfrm>
        </p:spPr>
        <p:txBody>
          <a:bodyPr>
            <a:normAutofit/>
          </a:bodyPr>
          <a:lstStyle/>
          <a:p>
            <a:pPr eaLnBrk="1" hangingPunct="1">
              <a:spcAft>
                <a:spcPts val="600"/>
              </a:spcAft>
            </a:pPr>
            <a:r>
              <a:rPr lang="en-US" smtClean="0">
                <a:solidFill>
                  <a:srgbClr val="595959"/>
                </a:solidFill>
                <a:latin typeface="Calibri" pitchFamily="34" charset="0"/>
              </a:rPr>
              <a:t>Because healthcare homes take a </a:t>
            </a:r>
            <a:r>
              <a:rPr lang="en-US" smtClean="0">
                <a:solidFill>
                  <a:srgbClr val="595959"/>
                </a:solidFill>
                <a:effectLst>
                  <a:outerShdw blurRad="38100" dist="38100" dir="2700000" algn="tl">
                    <a:srgbClr val="C0C0C0"/>
                  </a:outerShdw>
                </a:effectLst>
                <a:latin typeface="Calibri" pitchFamily="34" charset="0"/>
              </a:rPr>
              <a:t>“whole person” </a:t>
            </a:r>
            <a:r>
              <a:rPr lang="en-US" smtClean="0">
                <a:solidFill>
                  <a:srgbClr val="595959"/>
                </a:solidFill>
                <a:latin typeface="Calibri" pitchFamily="34" charset="0"/>
              </a:rPr>
              <a:t>approach, we’ll continue and expand our emphasis on</a:t>
            </a:r>
          </a:p>
          <a:p>
            <a:pPr lvl="1" eaLnBrk="1" hangingPunct="1">
              <a:spcAft>
                <a:spcPts val="600"/>
              </a:spcAft>
            </a:pPr>
            <a:r>
              <a:rPr lang="en-US" sz="2200" smtClean="0">
                <a:solidFill>
                  <a:srgbClr val="595959"/>
                </a:solidFill>
                <a:latin typeface="Calibri" pitchFamily="34" charset="0"/>
              </a:rPr>
              <a:t>Facilitating </a:t>
            </a:r>
            <a:r>
              <a:rPr lang="en-US" sz="2200" b="1" smtClean="0">
                <a:solidFill>
                  <a:schemeClr val="tx2"/>
                </a:solidFill>
                <a:latin typeface="Calibri" pitchFamily="34" charset="0"/>
              </a:rPr>
              <a:t>general hospital admissions and discharges </a:t>
            </a:r>
            <a:r>
              <a:rPr lang="en-US" sz="2200" smtClean="0">
                <a:solidFill>
                  <a:srgbClr val="595959"/>
                </a:solidFill>
                <a:latin typeface="Calibri" pitchFamily="34" charset="0"/>
              </a:rPr>
              <a:t>related to general medical conditions in addition to mental health issues</a:t>
            </a:r>
          </a:p>
          <a:p>
            <a:pPr lvl="1" eaLnBrk="1" hangingPunct="1">
              <a:spcAft>
                <a:spcPts val="600"/>
              </a:spcAft>
            </a:pPr>
            <a:r>
              <a:rPr lang="en-US" sz="2200" smtClean="0">
                <a:solidFill>
                  <a:srgbClr val="595959"/>
                </a:solidFill>
                <a:latin typeface="Calibri" pitchFamily="34" charset="0"/>
              </a:rPr>
              <a:t>Using </a:t>
            </a:r>
            <a:r>
              <a:rPr lang="en-US" sz="2200" b="1" smtClean="0">
                <a:solidFill>
                  <a:schemeClr val="tx2"/>
                </a:solidFill>
                <a:latin typeface="Calibri" pitchFamily="34" charset="0"/>
              </a:rPr>
              <a:t>health technology </a:t>
            </a:r>
            <a:r>
              <a:rPr lang="en-US" sz="2200" smtClean="0">
                <a:solidFill>
                  <a:srgbClr val="595959"/>
                </a:solidFill>
                <a:latin typeface="Calibri" pitchFamily="34" charset="0"/>
              </a:rPr>
              <a:t>to assist in managing health care</a:t>
            </a:r>
          </a:p>
          <a:p>
            <a:pPr lvl="1" eaLnBrk="1" hangingPunct="1"/>
            <a:r>
              <a:rPr lang="en-US" sz="2200" smtClean="0">
                <a:solidFill>
                  <a:srgbClr val="595959"/>
                </a:solidFill>
                <a:latin typeface="Calibri" pitchFamily="34" charset="0"/>
              </a:rPr>
              <a:t>Providing or arranging appropriate </a:t>
            </a:r>
            <a:r>
              <a:rPr lang="en-US" sz="2200" b="1" smtClean="0">
                <a:solidFill>
                  <a:schemeClr val="tx2"/>
                </a:solidFill>
                <a:latin typeface="Calibri" pitchFamily="34" charset="0"/>
              </a:rPr>
              <a:t>education and supports for families </a:t>
            </a:r>
            <a:r>
              <a:rPr lang="en-US" sz="2200" smtClean="0">
                <a:solidFill>
                  <a:srgbClr val="595959"/>
                </a:solidFill>
                <a:latin typeface="Calibri" pitchFamily="34" charset="0"/>
              </a:rPr>
              <a:t>related to consumers’ general medical and chronic physical health conditions</a:t>
            </a:r>
          </a:p>
        </p:txBody>
      </p:sp>
      <p:grpSp>
        <p:nvGrpSpPr>
          <p:cNvPr id="46082"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46085" name="Picture 9"/>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
        <p:nvSpPr>
          <p:cNvPr id="10" name="Title 1"/>
          <p:cNvSpPr txBox="1">
            <a:spLocks/>
          </p:cNvSpPr>
          <p:nvPr/>
        </p:nvSpPr>
        <p:spPr>
          <a:xfrm>
            <a:off x="2057400" y="228600"/>
            <a:ext cx="6934200" cy="1254125"/>
          </a:xfrm>
          <a:prstGeom prst="rect">
            <a:avLst/>
          </a:prstGeom>
        </p:spPr>
        <p:txBody>
          <a:bodyPr anchor="b"/>
          <a:lst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gn="l" fontAlgn="auto">
              <a:lnSpc>
                <a:spcPct val="100000"/>
              </a:lnSpc>
              <a:spcAft>
                <a:spcPts val="1200"/>
              </a:spcAft>
              <a:defRPr/>
            </a:pPr>
            <a:r>
              <a:rPr lang="en-US" sz="3000" dirty="0" smtClean="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HH Functions: </a:t>
            </a:r>
            <a:r>
              <a:rPr lang="en-US" sz="3800" dirty="0" smtClean="0">
                <a:latin typeface="Garamond" pitchFamily="18" charset="0"/>
              </a:rPr>
              <a:t>Added Emphasis</a:t>
            </a:r>
            <a:endParaRPr lang="en-US" sz="3800" dirty="0">
              <a:latin typeface="Garamond"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457200" y="1981200"/>
            <a:ext cx="8229600" cy="4648200"/>
          </a:xfrm>
        </p:spPr>
        <p:txBody>
          <a:bodyPr/>
          <a:lstStyle/>
          <a:p>
            <a:pPr eaLnBrk="1" hangingPunct="1">
              <a:spcAft>
                <a:spcPts val="600"/>
              </a:spcAft>
            </a:pPr>
            <a:r>
              <a:rPr lang="en-US" smtClean="0">
                <a:solidFill>
                  <a:srgbClr val="595959"/>
                </a:solidFill>
                <a:latin typeface="Calibri" pitchFamily="34" charset="0"/>
              </a:rPr>
              <a:t>CPR teams will be augmented by adding:</a:t>
            </a:r>
          </a:p>
          <a:p>
            <a:pPr lvl="1" eaLnBrk="1" hangingPunct="1">
              <a:spcAft>
                <a:spcPts val="600"/>
              </a:spcAft>
            </a:pPr>
            <a:r>
              <a:rPr lang="en-US" sz="2200" smtClean="0">
                <a:solidFill>
                  <a:srgbClr val="595959"/>
                </a:solidFill>
                <a:latin typeface="Calibri" pitchFamily="34" charset="0"/>
              </a:rPr>
              <a:t>Consultation by a physician</a:t>
            </a:r>
          </a:p>
          <a:p>
            <a:pPr lvl="1" eaLnBrk="1" hangingPunct="1">
              <a:spcAft>
                <a:spcPts val="600"/>
              </a:spcAft>
            </a:pPr>
            <a:r>
              <a:rPr lang="en-US" sz="2200" smtClean="0">
                <a:solidFill>
                  <a:srgbClr val="595959"/>
                </a:solidFill>
                <a:latin typeface="Calibri" pitchFamily="34" charset="0"/>
              </a:rPr>
              <a:t>Enhanced health coach training for CSSs</a:t>
            </a:r>
          </a:p>
          <a:p>
            <a:pPr lvl="1" eaLnBrk="1" hangingPunct="1"/>
            <a:r>
              <a:rPr lang="en-US" sz="2200" smtClean="0">
                <a:solidFill>
                  <a:srgbClr val="595959"/>
                </a:solidFill>
                <a:latin typeface="Calibri" pitchFamily="34" charset="0"/>
              </a:rPr>
              <a:t>Additional Nurse Care Managers</a:t>
            </a:r>
          </a:p>
          <a:p>
            <a:pPr lvl="2" eaLnBrk="1" hangingPunct="1"/>
            <a:r>
              <a:rPr lang="en-US" sz="2200" smtClean="0">
                <a:solidFill>
                  <a:srgbClr val="595959"/>
                </a:solidFill>
                <a:latin typeface="Calibri" pitchFamily="34" charset="0"/>
              </a:rPr>
              <a:t>Non-nurse care managers may be approved by exception</a:t>
            </a:r>
          </a:p>
          <a:p>
            <a:pPr lvl="1" eaLnBrk="1" hangingPunct="1">
              <a:buFont typeface="Courier New" pitchFamily="49" charset="0"/>
              <a:buNone/>
            </a:pPr>
            <a:endParaRPr lang="en-US" sz="1000" smtClean="0">
              <a:solidFill>
                <a:srgbClr val="595959"/>
              </a:solidFill>
              <a:latin typeface="Calibri" pitchFamily="34" charset="0"/>
            </a:endParaRPr>
          </a:p>
          <a:p>
            <a:pPr eaLnBrk="1" hangingPunct="1">
              <a:spcBef>
                <a:spcPct val="0"/>
              </a:spcBef>
            </a:pPr>
            <a:r>
              <a:rPr lang="en-US" smtClean="0">
                <a:solidFill>
                  <a:srgbClr val="595959"/>
                </a:solidFill>
                <a:latin typeface="Calibri" pitchFamily="34" charset="0"/>
              </a:rPr>
              <a:t>Consumers enrolled in the Healthcare Home who are not assigned a community support specialist will be assigned a nurse or care manager.</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Healthcare Home Team</a:t>
            </a:r>
            <a:endParaRPr lang="en-US" sz="4400" dirty="0">
              <a:latin typeface="Garamond" pitchFamily="18" charset="0"/>
            </a:endParaRPr>
          </a:p>
        </p:txBody>
      </p:sp>
      <p:grpSp>
        <p:nvGrpSpPr>
          <p:cNvPr id="48131"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48134"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pic>
        <p:nvPicPr>
          <p:cNvPr id="48132" name="Picture 1"/>
          <p:cNvPicPr>
            <a:picLocks noChangeAspect="1"/>
          </p:cNvPicPr>
          <p:nvPr/>
        </p:nvPicPr>
        <p:blipFill>
          <a:blip r:embed="rId5"/>
          <a:srcRect t="8138"/>
          <a:stretch>
            <a:fillRect/>
          </a:stretch>
        </p:blipFill>
        <p:spPr bwMode="auto">
          <a:xfrm>
            <a:off x="6091238" y="1524000"/>
            <a:ext cx="2824162" cy="259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chelle\Desktop\DM 3700\DM3700 Clipart\diverse-group-of-people.jpg"/>
          <p:cNvPicPr>
            <a:picLocks noChangeAspect="1" noChangeArrowheads="1"/>
          </p:cNvPicPr>
          <p:nvPr/>
        </p:nvPicPr>
        <p:blipFill>
          <a:blip r:embed="rId3"/>
          <a:srcRect/>
          <a:stretch>
            <a:fillRect/>
          </a:stretch>
        </p:blipFill>
        <p:spPr bwMode="auto">
          <a:xfrm>
            <a:off x="6324600" y="1600200"/>
            <a:ext cx="2720975" cy="1835150"/>
          </a:xfrm>
          <a:prstGeom prst="rect">
            <a:avLst/>
          </a:prstGeom>
          <a:ln>
            <a:noFill/>
          </a:ln>
          <a:effectLst>
            <a:outerShdw blurRad="292100" dist="139700" dir="2700000" algn="tl" rotWithShape="0">
              <a:srgbClr val="333333">
                <a:alpha val="65000"/>
              </a:srgbClr>
            </a:outerShdw>
          </a:effectLst>
          <a:extLst/>
        </p:spPr>
      </p:pic>
      <p:sp>
        <p:nvSpPr>
          <p:cNvPr id="3" name="Content Placeholder 2"/>
          <p:cNvSpPr>
            <a:spLocks noGrp="1"/>
          </p:cNvSpPr>
          <p:nvPr>
            <p:ph idx="1"/>
          </p:nvPr>
        </p:nvSpPr>
        <p:spPr>
          <a:xfrm>
            <a:off x="457200" y="1981200"/>
            <a:ext cx="8229600" cy="4648200"/>
          </a:xfrm>
        </p:spPr>
        <p:txBody>
          <a:bodyPr>
            <a:normAutofit/>
          </a:bodyPr>
          <a:lstStyle/>
          <a:p>
            <a:pPr eaLnBrk="1" hangingPunct="1">
              <a:defRPr/>
            </a:pPr>
            <a:r>
              <a:rPr lang="en-US" dirty="0" smtClean="0">
                <a:solidFill>
                  <a:schemeClr val="tx2"/>
                </a:solidFill>
                <a:effectLst>
                  <a:outerShdw blurRad="38100" dist="38100" dir="2700000" algn="tl">
                    <a:srgbClr val="C0C0C0"/>
                  </a:outerShdw>
                </a:effectLst>
                <a:latin typeface="Calibri" pitchFamily="34" charset="0"/>
              </a:rPr>
              <a:t>Behavioral Health Clinicians and CPRC Teams</a:t>
            </a:r>
          </a:p>
          <a:p>
            <a:pPr lvl="1" eaLnBrk="1" hangingPunct="1">
              <a:spcAft>
                <a:spcPts val="600"/>
              </a:spcAft>
              <a:defRPr/>
            </a:pPr>
            <a:r>
              <a:rPr lang="en-US" sz="2200" dirty="0" smtClean="0">
                <a:solidFill>
                  <a:srgbClr val="595959"/>
                </a:solidFill>
                <a:latin typeface="Calibri" pitchFamily="34" charset="0"/>
              </a:rPr>
              <a:t>Continue to perform their current functions</a:t>
            </a:r>
          </a:p>
          <a:p>
            <a:pPr eaLnBrk="1" hangingPunct="1">
              <a:spcAft>
                <a:spcPts val="600"/>
              </a:spcAft>
              <a:defRPr/>
            </a:pPr>
            <a:r>
              <a:rPr lang="en-US" dirty="0">
                <a:solidFill>
                  <a:schemeClr val="tx2"/>
                </a:solidFill>
                <a:effectLst>
                  <a:outerShdw blurRad="38100" dist="38100" dir="2700000" algn="tl">
                    <a:srgbClr val="C0C0C0"/>
                  </a:outerShdw>
                </a:effectLst>
                <a:latin typeface="Calibri" pitchFamily="34" charset="0"/>
              </a:rPr>
              <a:t>Community Support </a:t>
            </a:r>
            <a:r>
              <a:rPr lang="en-US" dirty="0" smtClean="0">
                <a:solidFill>
                  <a:schemeClr val="tx2"/>
                </a:solidFill>
                <a:effectLst>
                  <a:outerShdw blurRad="38100" dist="38100" dir="2700000" algn="tl">
                    <a:srgbClr val="C0C0C0"/>
                  </a:outerShdw>
                </a:effectLst>
                <a:latin typeface="Calibri" pitchFamily="34" charset="0"/>
              </a:rPr>
              <a:t>Specialists</a:t>
            </a:r>
          </a:p>
          <a:p>
            <a:pPr lvl="1" eaLnBrk="1" hangingPunct="1">
              <a:spcAft>
                <a:spcPts val="0"/>
              </a:spcAft>
              <a:defRPr/>
            </a:pPr>
            <a:r>
              <a:rPr lang="en-US" sz="2200" dirty="0">
                <a:solidFill>
                  <a:srgbClr val="595959"/>
                </a:solidFill>
                <a:latin typeface="Calibri" pitchFamily="34" charset="0"/>
              </a:rPr>
              <a:t>Continue to perform their current functions</a:t>
            </a:r>
          </a:p>
          <a:p>
            <a:pPr lvl="1" eaLnBrk="1" hangingPunct="1">
              <a:spcAft>
                <a:spcPts val="0"/>
              </a:spcAft>
              <a:defRPr/>
            </a:pPr>
            <a:r>
              <a:rPr lang="en-US" sz="2200" dirty="0">
                <a:solidFill>
                  <a:srgbClr val="595959"/>
                </a:solidFill>
                <a:latin typeface="Calibri" pitchFamily="34" charset="0"/>
              </a:rPr>
              <a:t>Receive enhanced training to enable them to serve as health coaches who</a:t>
            </a:r>
          </a:p>
          <a:p>
            <a:pPr lvl="2" eaLnBrk="1" hangingPunct="1">
              <a:spcAft>
                <a:spcPts val="0"/>
              </a:spcAft>
              <a:defRPr/>
            </a:pPr>
            <a:r>
              <a:rPr lang="en-US" sz="2000" dirty="0">
                <a:solidFill>
                  <a:srgbClr val="595959"/>
                </a:solidFill>
                <a:latin typeface="Calibri" pitchFamily="34" charset="0"/>
              </a:rPr>
              <a:t>Champion healthy lifestyle changes and preventive care efforts, including helping consumers develop wellness related treatment plan </a:t>
            </a:r>
            <a:r>
              <a:rPr lang="en-US" sz="2000" dirty="0" smtClean="0">
                <a:solidFill>
                  <a:srgbClr val="595959"/>
                </a:solidFill>
                <a:latin typeface="Calibri" pitchFamily="34" charset="0"/>
              </a:rPr>
              <a:t>goals</a:t>
            </a:r>
          </a:p>
          <a:p>
            <a:pPr lvl="2" eaLnBrk="1" hangingPunct="1">
              <a:spcAft>
                <a:spcPts val="0"/>
              </a:spcAft>
              <a:defRPr/>
            </a:pPr>
            <a:r>
              <a:rPr lang="en-US" sz="2000" dirty="0" smtClean="0">
                <a:solidFill>
                  <a:srgbClr val="595959"/>
                </a:solidFill>
                <a:latin typeface="Calibri" pitchFamily="34" charset="0"/>
              </a:rPr>
              <a:t>Support consumers in managing the chronic health conditions</a:t>
            </a:r>
          </a:p>
          <a:p>
            <a:pPr lvl="2" eaLnBrk="1" hangingPunct="1">
              <a:spcAft>
                <a:spcPts val="0"/>
              </a:spcAft>
              <a:defRPr/>
            </a:pPr>
            <a:r>
              <a:rPr lang="en-US" sz="2000" dirty="0" smtClean="0">
                <a:solidFill>
                  <a:srgbClr val="595959"/>
                </a:solidFill>
                <a:latin typeface="Calibri" pitchFamily="34" charset="0"/>
              </a:rPr>
              <a:t>Assist consumers in accessing primary care</a:t>
            </a:r>
            <a:endParaRPr lang="en-US" sz="2000" dirty="0">
              <a:solidFill>
                <a:srgbClr val="595959"/>
              </a:solidFill>
              <a:latin typeface="Calibri" pitchFamily="34" charset="0"/>
            </a:endParaRP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Healthcare Home Care Team</a:t>
            </a:r>
            <a:endParaRPr lang="en-US" sz="4400" dirty="0">
              <a:latin typeface="Garamond" pitchFamily="18" charset="0"/>
            </a:endParaRPr>
          </a:p>
        </p:txBody>
      </p:sp>
      <p:grpSp>
        <p:nvGrpSpPr>
          <p:cNvPr id="50180"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50182" name="Picture 10"/>
            <p:cNvPicPr>
              <a:picLocks noChangeAspect="1"/>
            </p:cNvPicPr>
            <p:nvPr/>
          </p:nvPicPr>
          <p:blipFill>
            <a:blip r:embed="rId5"/>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648200"/>
          </a:xfrm>
        </p:spPr>
        <p:txBody>
          <a:bodyPr>
            <a:normAutofit/>
          </a:bodyPr>
          <a:lstStyle/>
          <a:p>
            <a:pPr eaLnBrk="1" hangingPunct="1">
              <a:spcAft>
                <a:spcPts val="600"/>
              </a:spcAft>
            </a:pPr>
            <a:r>
              <a:rPr lang="en-US" smtClean="0">
                <a:solidFill>
                  <a:schemeClr val="tx2"/>
                </a:solidFill>
                <a:effectLst>
                  <a:outerShdw blurRad="38100" dist="38100" dir="2700000" algn="tl">
                    <a:srgbClr val="C0C0C0"/>
                  </a:outerShdw>
                </a:effectLst>
                <a:latin typeface="Calibri" pitchFamily="34" charset="0"/>
              </a:rPr>
              <a:t>Healthcare Home Director</a:t>
            </a:r>
          </a:p>
          <a:p>
            <a:pPr lvl="1" eaLnBrk="1" hangingPunct="1">
              <a:spcAft>
                <a:spcPts val="300"/>
              </a:spcAft>
            </a:pPr>
            <a:r>
              <a:rPr lang="en-US" sz="2200" smtClean="0">
                <a:solidFill>
                  <a:srgbClr val="595959"/>
                </a:solidFill>
                <a:latin typeface="Calibri" pitchFamily="34" charset="0"/>
              </a:rPr>
              <a:t>Provides leadership in the implementation and coordination of Healthcare Home activities</a:t>
            </a:r>
          </a:p>
          <a:p>
            <a:pPr lvl="1" eaLnBrk="1" hangingPunct="1">
              <a:spcAft>
                <a:spcPts val="300"/>
              </a:spcAft>
            </a:pPr>
            <a:r>
              <a:rPr lang="en-US" sz="2200" smtClean="0">
                <a:solidFill>
                  <a:srgbClr val="595959"/>
                </a:solidFill>
                <a:latin typeface="Calibri" pitchFamily="34" charset="0"/>
              </a:rPr>
              <a:t>Champions practice transformation based on Healthcare Home principles</a:t>
            </a:r>
          </a:p>
          <a:p>
            <a:pPr lvl="1" eaLnBrk="1" hangingPunct="1">
              <a:spcAft>
                <a:spcPts val="300"/>
              </a:spcAft>
            </a:pPr>
            <a:r>
              <a:rPr lang="en-US" sz="2200" smtClean="0">
                <a:solidFill>
                  <a:srgbClr val="595959"/>
                </a:solidFill>
                <a:latin typeface="Calibri" pitchFamily="34" charset="0"/>
              </a:rPr>
              <a:t>Develops and maintains working relationships with primary and specialty care providers, including inpatient facilities</a:t>
            </a:r>
          </a:p>
          <a:p>
            <a:pPr lvl="1" eaLnBrk="1" hangingPunct="1">
              <a:spcAft>
                <a:spcPts val="300"/>
              </a:spcAft>
            </a:pPr>
            <a:r>
              <a:rPr lang="en-US" sz="2200" smtClean="0">
                <a:solidFill>
                  <a:srgbClr val="595959"/>
                </a:solidFill>
                <a:latin typeface="Calibri" pitchFamily="34" charset="0"/>
              </a:rPr>
              <a:t>Monitors Healthcare Home performance and leads improvement efforts</a:t>
            </a:r>
          </a:p>
          <a:p>
            <a:pPr lvl="1" eaLnBrk="1" hangingPunct="1">
              <a:spcAft>
                <a:spcPts val="600"/>
              </a:spcAft>
            </a:pPr>
            <a:r>
              <a:rPr lang="en-US" sz="2200" smtClean="0">
                <a:solidFill>
                  <a:srgbClr val="595959"/>
                </a:solidFill>
                <a:latin typeface="Calibri" pitchFamily="34" charset="0"/>
              </a:rPr>
              <a:t>May design and develop health and wellness initiatives </a:t>
            </a:r>
          </a:p>
          <a:p>
            <a:pPr lvl="1" eaLnBrk="1" hangingPunct="1">
              <a:spcAft>
                <a:spcPts val="600"/>
              </a:spcAft>
            </a:pPr>
            <a:endParaRPr lang="en-US" sz="2200" smtClean="0">
              <a:solidFill>
                <a:srgbClr val="595959"/>
              </a:solidFill>
              <a:latin typeface="Calibri" pitchFamily="34" charset="0"/>
            </a:endParaRP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Healthcare Home Care Team</a:t>
            </a:r>
            <a:endParaRPr lang="en-US" sz="4400" dirty="0">
              <a:latin typeface="Garamond" pitchFamily="18" charset="0"/>
            </a:endParaRPr>
          </a:p>
        </p:txBody>
      </p:sp>
      <p:grpSp>
        <p:nvGrpSpPr>
          <p:cNvPr id="52227"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52229"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7848600" cy="4144963"/>
          </a:xfrm>
        </p:spPr>
        <p:txBody>
          <a:bodyPr>
            <a:normAutofit/>
          </a:bodyPr>
          <a:lstStyle/>
          <a:p>
            <a:pPr eaLnBrk="1" hangingPunct="1">
              <a:spcAft>
                <a:spcPts val="1200"/>
              </a:spcAft>
              <a:defRPr/>
            </a:pPr>
            <a:r>
              <a:rPr lang="en-US" dirty="0" smtClean="0">
                <a:solidFill>
                  <a:srgbClr val="595959"/>
                </a:solidFill>
                <a:latin typeface="Calibri" pitchFamily="34" charset="0"/>
              </a:rPr>
              <a:t>The Affordable Care Act passed by Congress and signed into law by the president in March 2010, provides a variety of approaches to improving the U.S. healthcare system.</a:t>
            </a:r>
          </a:p>
          <a:p>
            <a:pPr eaLnBrk="1" hangingPunct="1">
              <a:spcBef>
                <a:spcPct val="0"/>
              </a:spcBef>
              <a:defRPr/>
            </a:pPr>
            <a:r>
              <a:rPr lang="en-US" dirty="0" smtClean="0">
                <a:solidFill>
                  <a:srgbClr val="595959"/>
                </a:solidFill>
                <a:latin typeface="Calibri" pitchFamily="34" charset="0"/>
              </a:rPr>
              <a:t>Section 2703 of the Act allows states to </a:t>
            </a:r>
          </a:p>
          <a:p>
            <a:pPr eaLnBrk="1" hangingPunct="1">
              <a:spcBef>
                <a:spcPct val="0"/>
              </a:spcBef>
              <a:buFont typeface="Arial" charset="0"/>
              <a:buNone/>
              <a:defRPr/>
            </a:pPr>
            <a:r>
              <a:rPr lang="en-US" dirty="0" smtClean="0">
                <a:solidFill>
                  <a:srgbClr val="595959"/>
                </a:solidFill>
                <a:latin typeface="Calibri" pitchFamily="34" charset="0"/>
              </a:rPr>
              <a:t>	amend their Medicaid state plans to</a:t>
            </a:r>
          </a:p>
          <a:p>
            <a:pPr eaLnBrk="1" hangingPunct="1">
              <a:spcBef>
                <a:spcPct val="0"/>
              </a:spcBef>
              <a:buFont typeface="Arial" charset="0"/>
              <a:buNone/>
              <a:defRPr/>
            </a:pPr>
            <a:r>
              <a:rPr lang="en-US" dirty="0" smtClean="0">
                <a:solidFill>
                  <a:srgbClr val="595959"/>
                </a:solidFill>
                <a:latin typeface="Calibri" pitchFamily="34" charset="0"/>
              </a:rPr>
              <a:t>	provide </a:t>
            </a:r>
            <a:r>
              <a:rPr lang="en-US" b="1" spc="100" dirty="0">
                <a:solidFill>
                  <a:schemeClr val="tx2"/>
                </a:solidFill>
                <a:effectLst>
                  <a:outerShdw blurRad="38100" dist="38100" dir="2700000" algn="tl">
                    <a:srgbClr val="000000">
                      <a:alpha val="43137"/>
                    </a:srgbClr>
                  </a:outerShdw>
                </a:effectLst>
                <a:latin typeface="Calibri" pitchFamily="34" charset="0"/>
                <a:cs typeface="Calibri" pitchFamily="34" charset="0"/>
              </a:rPr>
              <a:t>Healthcare Homes</a:t>
            </a:r>
            <a:r>
              <a:rPr lang="en-US" b="1" spc="100" dirty="0" smtClean="0">
                <a:solidFill>
                  <a:srgbClr val="595959"/>
                </a:solidFill>
                <a:latin typeface="Calibri" pitchFamily="34" charset="0"/>
              </a:rPr>
              <a:t> </a:t>
            </a:r>
            <a:r>
              <a:rPr lang="en-US" dirty="0" smtClean="0">
                <a:solidFill>
                  <a:srgbClr val="595959"/>
                </a:solidFill>
                <a:latin typeface="Calibri" pitchFamily="34" charset="0"/>
              </a:rPr>
              <a:t>for enrollees</a:t>
            </a:r>
          </a:p>
          <a:p>
            <a:pPr eaLnBrk="1" hangingPunct="1">
              <a:spcBef>
                <a:spcPct val="0"/>
              </a:spcBef>
              <a:buFont typeface="Arial" charset="0"/>
              <a:buNone/>
              <a:defRPr/>
            </a:pPr>
            <a:r>
              <a:rPr lang="en-US" dirty="0" smtClean="0">
                <a:solidFill>
                  <a:srgbClr val="595959"/>
                </a:solidFill>
                <a:latin typeface="Calibri" pitchFamily="34" charset="0"/>
              </a:rPr>
              <a:t>	with chronic conditions.</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0"/>
              </a:spcAft>
              <a:defRPr/>
            </a:pPr>
            <a:r>
              <a:rPr lang="en-US" sz="3000" dirty="0" smtClean="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Affordable Care Act</a:t>
            </a:r>
            <a:endParaRPr lang="en-US" sz="4000" dirty="0">
              <a:latin typeface="Garamond" pitchFamily="18" charset="0"/>
            </a:endParaRPr>
          </a:p>
        </p:txBody>
      </p:sp>
      <p:pic>
        <p:nvPicPr>
          <p:cNvPr id="17411" name="Picture 7"/>
          <p:cNvPicPr>
            <a:picLocks noChangeAspect="1"/>
          </p:cNvPicPr>
          <p:nvPr/>
        </p:nvPicPr>
        <p:blipFill>
          <a:blip r:embed="rId3"/>
          <a:srcRect/>
          <a:stretch>
            <a:fillRect/>
          </a:stretch>
        </p:blipFill>
        <p:spPr bwMode="auto">
          <a:xfrm>
            <a:off x="5892800" y="3530600"/>
            <a:ext cx="3251200" cy="3251200"/>
          </a:xfrm>
          <a:prstGeom prst="rect">
            <a:avLst/>
          </a:prstGeom>
          <a:noFill/>
          <a:ln w="9525">
            <a:noFill/>
            <a:miter lim="800000"/>
            <a:headEnd/>
            <a:tailEnd/>
          </a:ln>
        </p:spPr>
      </p:pic>
      <p:grpSp>
        <p:nvGrpSpPr>
          <p:cNvPr id="1741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7414" name="Picture 10"/>
            <p:cNvPicPr>
              <a:picLocks noChangeAspect="1"/>
            </p:cNvPicPr>
            <p:nvPr/>
          </p:nvPicPr>
          <p:blipFill>
            <a:blip r:embed="rId5"/>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648200"/>
          </a:xfrm>
        </p:spPr>
        <p:txBody>
          <a:bodyPr>
            <a:normAutofit/>
          </a:bodyPr>
          <a:lstStyle/>
          <a:p>
            <a:pPr eaLnBrk="1" hangingPunct="1">
              <a:spcAft>
                <a:spcPts val="600"/>
              </a:spcAft>
            </a:pPr>
            <a:r>
              <a:rPr lang="en-US" smtClean="0">
                <a:solidFill>
                  <a:schemeClr val="tx2"/>
                </a:solidFill>
                <a:effectLst>
                  <a:outerShdw blurRad="38100" dist="38100" dir="2700000" algn="tl">
                    <a:srgbClr val="C0C0C0"/>
                  </a:outerShdw>
                </a:effectLst>
                <a:latin typeface="Calibri" pitchFamily="34" charset="0"/>
              </a:rPr>
              <a:t>Healthcare Home Physician</a:t>
            </a:r>
          </a:p>
          <a:p>
            <a:pPr marL="730250" lvl="1" eaLnBrk="1" hangingPunct="1">
              <a:spcAft>
                <a:spcPts val="600"/>
              </a:spcAft>
            </a:pPr>
            <a:r>
              <a:rPr lang="en-US" sz="2200" smtClean="0">
                <a:solidFill>
                  <a:srgbClr val="595959"/>
                </a:solidFill>
                <a:latin typeface="Calibri" pitchFamily="34" charset="0"/>
              </a:rPr>
              <a:t>Provides medical leadership:</a:t>
            </a:r>
          </a:p>
          <a:p>
            <a:pPr marL="1931988" lvl="2" indent="-285750" eaLnBrk="1" hangingPunct="1">
              <a:spcAft>
                <a:spcPts val="300"/>
              </a:spcAft>
            </a:pPr>
            <a:r>
              <a:rPr lang="en-US" sz="2000" smtClean="0">
                <a:solidFill>
                  <a:srgbClr val="595959"/>
                </a:solidFill>
                <a:latin typeface="Calibri" pitchFamily="34" charset="0"/>
              </a:rPr>
              <a:t>Participates in treatment planning</a:t>
            </a:r>
          </a:p>
          <a:p>
            <a:pPr marL="1931988" lvl="2" indent="-285750" eaLnBrk="1" hangingPunct="1">
              <a:spcAft>
                <a:spcPts val="300"/>
              </a:spcAft>
            </a:pPr>
            <a:r>
              <a:rPr lang="en-US" sz="2000" smtClean="0">
                <a:solidFill>
                  <a:srgbClr val="595959"/>
                </a:solidFill>
                <a:latin typeface="Calibri" pitchFamily="34" charset="0"/>
              </a:rPr>
              <a:t>Consults with team psychiatrist</a:t>
            </a:r>
          </a:p>
          <a:p>
            <a:pPr marL="1931988" lvl="2" indent="-285750" eaLnBrk="1" hangingPunct="1">
              <a:spcAft>
                <a:spcPts val="300"/>
              </a:spcAft>
            </a:pPr>
            <a:r>
              <a:rPr lang="en-US" sz="2000" smtClean="0">
                <a:solidFill>
                  <a:srgbClr val="595959"/>
                </a:solidFill>
                <a:latin typeface="Calibri" pitchFamily="34" charset="0"/>
              </a:rPr>
              <a:t>Consults regarding specific consumer health issues</a:t>
            </a:r>
          </a:p>
          <a:p>
            <a:pPr marL="1931988" lvl="2" indent="-285750" eaLnBrk="1" hangingPunct="1">
              <a:spcAft>
                <a:spcPts val="600"/>
              </a:spcAft>
            </a:pPr>
            <a:r>
              <a:rPr lang="en-US" sz="2000" smtClean="0">
                <a:solidFill>
                  <a:srgbClr val="595959"/>
                </a:solidFill>
                <a:latin typeface="Calibri" pitchFamily="34" charset="0"/>
              </a:rPr>
              <a:t>Assists coordination with external medical providers</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Healthcare Home Care Team</a:t>
            </a:r>
            <a:endParaRPr lang="en-US" sz="4400" dirty="0">
              <a:latin typeface="Garamond" pitchFamily="18" charset="0"/>
            </a:endParaRPr>
          </a:p>
        </p:txBody>
      </p:sp>
      <p:grpSp>
        <p:nvGrpSpPr>
          <p:cNvPr id="54275"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54278"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pic>
        <p:nvPicPr>
          <p:cNvPr id="1026" name="Picture 2" descr="doctors,expressions,healthcare,hospital workers,lab coats,males,medical practitioners,men,occupations,people,photographs,physicians,smiles,smiling,stethoscopes,Stockxpert"/>
          <p:cNvPicPr>
            <a:picLocks noChangeAspect="1" noChangeArrowheads="1"/>
          </p:cNvPicPr>
          <p:nvPr/>
        </p:nvPicPr>
        <p:blipFill rotWithShape="1">
          <a:blip r:embed="rId5"/>
          <a:srcRect t="4225" r="35339"/>
          <a:stretch/>
        </p:blipFill>
        <p:spPr bwMode="auto">
          <a:xfrm>
            <a:off x="304800" y="3711575"/>
            <a:ext cx="2001838" cy="29654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648200"/>
          </a:xfrm>
        </p:spPr>
        <p:txBody>
          <a:bodyPr>
            <a:normAutofit/>
          </a:bodyPr>
          <a:lstStyle/>
          <a:p>
            <a:pPr eaLnBrk="1" hangingPunct="1">
              <a:spcAft>
                <a:spcPts val="600"/>
              </a:spcAft>
              <a:defRPr/>
            </a:pPr>
            <a:r>
              <a:rPr lang="en-US" dirty="0" smtClean="0">
                <a:solidFill>
                  <a:schemeClr val="tx2"/>
                </a:solidFill>
                <a:effectLst>
                  <a:outerShdw blurRad="38100" dist="38100" dir="2700000" algn="tl">
                    <a:srgbClr val="C0C0C0"/>
                  </a:outerShdw>
                </a:effectLst>
                <a:latin typeface="Calibri" pitchFamily="34" charset="0"/>
              </a:rPr>
              <a:t>Nurse Care Managers</a:t>
            </a:r>
          </a:p>
          <a:p>
            <a:pPr lvl="1" eaLnBrk="1" hangingPunct="1">
              <a:defRPr/>
            </a:pPr>
            <a:r>
              <a:rPr lang="en-US" sz="2200" dirty="0" smtClean="0">
                <a:solidFill>
                  <a:srgbClr val="595959"/>
                </a:solidFill>
                <a:latin typeface="Calibri" pitchFamily="34" charset="0"/>
              </a:rPr>
              <a:t>Develop wellness and prevention initiatives</a:t>
            </a:r>
          </a:p>
          <a:p>
            <a:pPr lvl="1" eaLnBrk="1" hangingPunct="1">
              <a:defRPr/>
            </a:pPr>
            <a:r>
              <a:rPr lang="en-US" sz="2200" dirty="0" smtClean="0">
                <a:solidFill>
                  <a:srgbClr val="595959"/>
                </a:solidFill>
                <a:latin typeface="Calibri" pitchFamily="34" charset="0"/>
              </a:rPr>
              <a:t>Facilitate health education groups</a:t>
            </a:r>
          </a:p>
          <a:p>
            <a:pPr lvl="1" eaLnBrk="1" hangingPunct="1">
              <a:defRPr/>
            </a:pPr>
            <a:r>
              <a:rPr lang="en-US" sz="2200" dirty="0" smtClean="0">
                <a:solidFill>
                  <a:srgbClr val="595959"/>
                </a:solidFill>
                <a:latin typeface="Calibri" pitchFamily="34" charset="0"/>
              </a:rPr>
              <a:t>Participate in the initial treatment plan development for all of their Healthcare Home enrollees</a:t>
            </a:r>
          </a:p>
          <a:p>
            <a:pPr lvl="1" eaLnBrk="1" hangingPunct="1">
              <a:defRPr/>
            </a:pPr>
            <a:r>
              <a:rPr lang="en-US" sz="2200" dirty="0" smtClean="0">
                <a:solidFill>
                  <a:srgbClr val="595959"/>
                </a:solidFill>
                <a:latin typeface="Calibri" pitchFamily="34" charset="0"/>
              </a:rPr>
              <a:t>Assist in developing treatment plan healthcare goals for individuals with co-occurring chronic diseases</a:t>
            </a:r>
          </a:p>
          <a:p>
            <a:pPr lvl="1" eaLnBrk="1" hangingPunct="1">
              <a:defRPr/>
            </a:pPr>
            <a:r>
              <a:rPr lang="en-US" sz="2200" dirty="0" smtClean="0">
                <a:solidFill>
                  <a:srgbClr val="595959"/>
                </a:solidFill>
                <a:latin typeface="Calibri" pitchFamily="34" charset="0"/>
              </a:rPr>
              <a:t>Consult with CSSs about identified health conditions</a:t>
            </a:r>
          </a:p>
          <a:p>
            <a:pPr lvl="1" eaLnBrk="1" hangingPunct="1">
              <a:defRPr/>
            </a:pPr>
            <a:r>
              <a:rPr lang="en-US" sz="2200" dirty="0" smtClean="0">
                <a:solidFill>
                  <a:srgbClr val="595959"/>
                </a:solidFill>
                <a:latin typeface="Calibri" pitchFamily="34" charset="0"/>
              </a:rPr>
              <a:t>Assist in contacting medical providers and hospitals for admission/discharge</a:t>
            </a:r>
          </a:p>
        </p:txBody>
      </p:sp>
      <p:pic>
        <p:nvPicPr>
          <p:cNvPr id="6" name="Picture 5"/>
          <p:cNvPicPr>
            <a:picLocks noChangeAspect="1"/>
          </p:cNvPicPr>
          <p:nvPr/>
        </p:nvPicPr>
        <p:blipFill rotWithShape="1">
          <a:blip r:embed="rId3">
            <a:extLst/>
          </a:blip>
          <a:srcRect l="17702" r="17074" b="7706"/>
          <a:stretch/>
        </p:blipFill>
        <p:spPr>
          <a:xfrm>
            <a:off x="7010400" y="1768912"/>
            <a:ext cx="1828616" cy="1401918"/>
          </a:xfrm>
          <a:prstGeom prst="rect">
            <a:avLst/>
          </a:prstGeom>
          <a:ln>
            <a:noFill/>
          </a:ln>
          <a:effectLst>
            <a:softEdge rad="112500"/>
          </a:effectLst>
        </p:spPr>
      </p:pic>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Healthcare Home Care Team</a:t>
            </a:r>
            <a:endParaRPr lang="en-US" sz="4400" dirty="0">
              <a:latin typeface="Garamond" pitchFamily="18" charset="0"/>
            </a:endParaRPr>
          </a:p>
        </p:txBody>
      </p:sp>
      <p:grpSp>
        <p:nvGrpSpPr>
          <p:cNvPr id="56324"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56326" name="Picture 10"/>
            <p:cNvPicPr>
              <a:picLocks noChangeAspect="1"/>
            </p:cNvPicPr>
            <p:nvPr/>
          </p:nvPicPr>
          <p:blipFill>
            <a:blip r:embed="rId5"/>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648200"/>
          </a:xfrm>
        </p:spPr>
        <p:txBody>
          <a:bodyPr>
            <a:normAutofit/>
          </a:bodyPr>
          <a:lstStyle/>
          <a:p>
            <a:pPr eaLnBrk="1" hangingPunct="1">
              <a:spcAft>
                <a:spcPts val="600"/>
              </a:spcAft>
            </a:pPr>
            <a:r>
              <a:rPr lang="en-US" smtClean="0">
                <a:solidFill>
                  <a:schemeClr val="tx2"/>
                </a:solidFill>
                <a:effectLst>
                  <a:outerShdw blurRad="38100" dist="38100" dir="2700000" algn="tl">
                    <a:srgbClr val="C0C0C0"/>
                  </a:outerShdw>
                </a:effectLst>
                <a:latin typeface="Calibri" pitchFamily="34" charset="0"/>
              </a:rPr>
              <a:t>Nurse Care Managers</a:t>
            </a:r>
          </a:p>
          <a:p>
            <a:pPr lvl="1" eaLnBrk="1" hangingPunct="1"/>
            <a:r>
              <a:rPr lang="en-US" sz="2200" smtClean="0">
                <a:solidFill>
                  <a:srgbClr val="595959"/>
                </a:solidFill>
                <a:latin typeface="Calibri" pitchFamily="34" charset="0"/>
              </a:rPr>
              <a:t>Provide training on medical diseases, treatments</a:t>
            </a:r>
          </a:p>
          <a:p>
            <a:pPr lvl="1" eaLnBrk="1" hangingPunct="1">
              <a:spcBef>
                <a:spcPct val="0"/>
              </a:spcBef>
              <a:buFont typeface="Courier New" pitchFamily="49" charset="0"/>
              <a:buNone/>
            </a:pPr>
            <a:r>
              <a:rPr lang="en-US" sz="2200" smtClean="0">
                <a:solidFill>
                  <a:srgbClr val="595959"/>
                </a:solidFill>
                <a:latin typeface="Calibri" pitchFamily="34" charset="0"/>
              </a:rPr>
              <a:t>	and medications</a:t>
            </a:r>
          </a:p>
          <a:p>
            <a:pPr lvl="1" eaLnBrk="1" hangingPunct="1"/>
            <a:r>
              <a:rPr lang="en-US" sz="2200" smtClean="0">
                <a:solidFill>
                  <a:srgbClr val="595959"/>
                </a:solidFill>
                <a:latin typeface="Calibri" pitchFamily="34" charset="0"/>
              </a:rPr>
              <a:t>Track required assessments and screenings</a:t>
            </a:r>
          </a:p>
          <a:p>
            <a:pPr lvl="1" eaLnBrk="1" hangingPunct="1"/>
            <a:r>
              <a:rPr lang="en-US" sz="2200" smtClean="0">
                <a:solidFill>
                  <a:srgbClr val="595959"/>
                </a:solidFill>
                <a:latin typeface="Calibri" pitchFamily="34" charset="0"/>
              </a:rPr>
              <a:t>Assist in implementing DMH Net health technology programs and initiatives (such as CyberAccess and metabolic screening)</a:t>
            </a:r>
          </a:p>
          <a:p>
            <a:pPr lvl="1" eaLnBrk="1" hangingPunct="1"/>
            <a:r>
              <a:rPr lang="en-US" sz="2200" smtClean="0">
                <a:solidFill>
                  <a:srgbClr val="595959"/>
                </a:solidFill>
                <a:latin typeface="Calibri" pitchFamily="34" charset="0"/>
              </a:rPr>
              <a:t>Monitor HIT tools and reports for treatment and medication alerts and hospital admissions/discharges</a:t>
            </a:r>
          </a:p>
          <a:p>
            <a:pPr lvl="1" eaLnBrk="1" hangingPunct="1"/>
            <a:r>
              <a:rPr lang="en-US" sz="2200" smtClean="0">
                <a:solidFill>
                  <a:srgbClr val="595959"/>
                </a:solidFill>
                <a:latin typeface="Calibri" pitchFamily="34" charset="0"/>
              </a:rPr>
              <a:t>Monitor and report performance measures and outcomes</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Healthcare Home Care Team</a:t>
            </a:r>
            <a:endParaRPr lang="en-US" sz="4400" dirty="0">
              <a:latin typeface="Garamond" pitchFamily="18" charset="0"/>
            </a:endParaRPr>
          </a:p>
        </p:txBody>
      </p:sp>
      <p:grpSp>
        <p:nvGrpSpPr>
          <p:cNvPr id="58371"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58374"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pic>
        <p:nvPicPr>
          <p:cNvPr id="12" name="Picture 11"/>
          <p:cNvPicPr>
            <a:picLocks noChangeAspect="1"/>
          </p:cNvPicPr>
          <p:nvPr/>
        </p:nvPicPr>
        <p:blipFill rotWithShape="1">
          <a:blip r:embed="rId5">
            <a:extLst/>
          </a:blip>
          <a:srcRect l="17702" r="17074" b="7706"/>
          <a:stretch/>
        </p:blipFill>
        <p:spPr>
          <a:xfrm>
            <a:off x="7010400" y="1768912"/>
            <a:ext cx="1828616" cy="14019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idx="1"/>
          </p:nvPr>
        </p:nvSpPr>
        <p:spPr>
          <a:xfrm>
            <a:off x="457200" y="1981200"/>
            <a:ext cx="8229600" cy="4724400"/>
          </a:xfrm>
        </p:spPr>
        <p:txBody>
          <a:bodyPr/>
          <a:lstStyle/>
          <a:p>
            <a:pPr eaLnBrk="1" hangingPunct="1">
              <a:lnSpc>
                <a:spcPct val="90000"/>
              </a:lnSpc>
            </a:pPr>
            <a:r>
              <a:rPr lang="en-US" dirty="0" smtClean="0">
                <a:solidFill>
                  <a:srgbClr val="595959"/>
                </a:solidFill>
                <a:latin typeface="Calibri" pitchFamily="34" charset="0"/>
              </a:rPr>
              <a:t>Physicians</a:t>
            </a:r>
          </a:p>
          <a:p>
            <a:pPr lvl="1" eaLnBrk="1" hangingPunct="1">
              <a:lnSpc>
                <a:spcPct val="90000"/>
              </a:lnSpc>
              <a:spcAft>
                <a:spcPts val="600"/>
              </a:spcAft>
            </a:pPr>
            <a:r>
              <a:rPr lang="en-US" sz="2200" dirty="0" smtClean="0">
                <a:solidFill>
                  <a:srgbClr val="595959"/>
                </a:solidFill>
                <a:latin typeface="Calibri" pitchFamily="34" charset="0"/>
              </a:rPr>
              <a:t>1 hour per enrollee per year, or</a:t>
            </a:r>
          </a:p>
          <a:p>
            <a:pPr lvl="2" eaLnBrk="1" hangingPunct="1">
              <a:lnSpc>
                <a:spcPct val="90000"/>
              </a:lnSpc>
              <a:spcAft>
                <a:spcPts val="0"/>
              </a:spcAft>
            </a:pPr>
            <a:r>
              <a:rPr lang="en-US" sz="2200" dirty="0">
                <a:solidFill>
                  <a:srgbClr val="595959"/>
                </a:solidFill>
                <a:latin typeface="Calibri" pitchFamily="34" charset="0"/>
              </a:rPr>
              <a:t>520 enrollees = .25 FTE per year (10 hrs. per week)</a:t>
            </a:r>
          </a:p>
          <a:p>
            <a:pPr lvl="2" eaLnBrk="1" hangingPunct="1">
              <a:lnSpc>
                <a:spcPct val="90000"/>
              </a:lnSpc>
              <a:spcAft>
                <a:spcPts val="0"/>
              </a:spcAft>
            </a:pPr>
            <a:r>
              <a:rPr lang="en-US" sz="2200" dirty="0">
                <a:solidFill>
                  <a:srgbClr val="595959"/>
                </a:solidFill>
                <a:latin typeface="Calibri" pitchFamily="34" charset="0"/>
              </a:rPr>
              <a:t>1,040 enrollees = .5 FTE per year (20 hrs. per week)</a:t>
            </a:r>
          </a:p>
          <a:p>
            <a:pPr lvl="2" eaLnBrk="1" hangingPunct="1">
              <a:lnSpc>
                <a:spcPct val="90000"/>
              </a:lnSpc>
              <a:spcAft>
                <a:spcPts val="600"/>
              </a:spcAft>
            </a:pPr>
            <a:r>
              <a:rPr lang="en-US" sz="2200" dirty="0" smtClean="0">
                <a:solidFill>
                  <a:srgbClr val="595959"/>
                </a:solidFill>
                <a:latin typeface="Calibri" pitchFamily="34" charset="0"/>
              </a:rPr>
              <a:t>2,080 enrollees = 1 FTE per year (40 hrs. per week)</a:t>
            </a:r>
          </a:p>
          <a:p>
            <a:pPr eaLnBrk="1" hangingPunct="1">
              <a:lnSpc>
                <a:spcPct val="90000"/>
              </a:lnSpc>
            </a:pPr>
            <a:r>
              <a:rPr lang="en-US" dirty="0" smtClean="0">
                <a:solidFill>
                  <a:srgbClr val="595959"/>
                </a:solidFill>
                <a:latin typeface="Calibri" pitchFamily="34" charset="0"/>
              </a:rPr>
              <a:t>Nurse Care Managers</a:t>
            </a:r>
            <a:endParaRPr lang="en-US" sz="2000" dirty="0" smtClean="0">
              <a:solidFill>
                <a:srgbClr val="595959"/>
              </a:solidFill>
              <a:latin typeface="Calibri" pitchFamily="34" charset="0"/>
            </a:endParaRPr>
          </a:p>
          <a:p>
            <a:pPr lvl="1" eaLnBrk="1" hangingPunct="1">
              <a:lnSpc>
                <a:spcPct val="90000"/>
              </a:lnSpc>
            </a:pPr>
            <a:r>
              <a:rPr lang="en-US" sz="2200" dirty="0" smtClean="0">
                <a:solidFill>
                  <a:srgbClr val="595959"/>
                </a:solidFill>
                <a:latin typeface="Calibri" pitchFamily="34" charset="0"/>
              </a:rPr>
              <a:t>At least 1 RN</a:t>
            </a:r>
          </a:p>
          <a:p>
            <a:pPr lvl="1" eaLnBrk="1" hangingPunct="1">
              <a:lnSpc>
                <a:spcPct val="90000"/>
              </a:lnSpc>
            </a:pPr>
            <a:r>
              <a:rPr lang="en-US" sz="2200" dirty="0" smtClean="0">
                <a:solidFill>
                  <a:srgbClr val="595959"/>
                </a:solidFill>
                <a:latin typeface="Calibri" pitchFamily="34" charset="0"/>
              </a:rPr>
              <a:t>1 care manager for every 250 clients enrolled in Healthcare Home</a:t>
            </a:r>
          </a:p>
          <a:p>
            <a:pPr lvl="1" eaLnBrk="1" hangingPunct="1">
              <a:lnSpc>
                <a:spcPct val="90000"/>
              </a:lnSpc>
            </a:pPr>
            <a:r>
              <a:rPr lang="en-US" sz="2200" dirty="0" smtClean="0">
                <a:solidFill>
                  <a:srgbClr val="595959"/>
                </a:solidFill>
                <a:latin typeface="Calibri" pitchFamily="34" charset="0"/>
              </a:rPr>
              <a:t>Nurse care manager caseloads may vary based on the number of consumers they serve who do not have a community support specialist.</a:t>
            </a:r>
          </a:p>
          <a:p>
            <a:pPr lvl="1" eaLnBrk="1" hangingPunct="1">
              <a:lnSpc>
                <a:spcPct val="90000"/>
              </a:lnSpc>
            </a:pPr>
            <a:endParaRPr lang="en-US" sz="2000" dirty="0" smtClean="0">
              <a:solidFill>
                <a:srgbClr val="595959"/>
              </a:solidFill>
              <a:latin typeface="Calibri" pitchFamily="34" charset="0"/>
            </a:endParaRP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Healthcare Home Team </a:t>
            </a:r>
            <a:endParaRPr lang="en-US" sz="4400" dirty="0">
              <a:latin typeface="Garamond" pitchFamily="18" charset="0"/>
            </a:endParaRPr>
          </a:p>
        </p:txBody>
      </p:sp>
      <p:grpSp>
        <p:nvGrpSpPr>
          <p:cNvPr id="60419"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0421"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648200"/>
          </a:xfrm>
        </p:spPr>
        <p:txBody>
          <a:bodyPr rtlCol="0">
            <a:normAutofit/>
          </a:bodyPr>
          <a:lstStyle/>
          <a:p>
            <a:pPr marL="341313" indent="-341313" eaLnBrk="1" fontAlgn="auto" hangingPunct="1">
              <a:spcAft>
                <a:spcPts val="0"/>
              </a:spcAft>
              <a:buFont typeface="Arial" pitchFamily="34" charset="0"/>
              <a:buChar char="•"/>
              <a:defRPr/>
            </a:pPr>
            <a:r>
              <a:rPr lang="en-US" dirty="0" smtClean="0">
                <a:solidFill>
                  <a:schemeClr val="tx1">
                    <a:lumMod val="65000"/>
                    <a:lumOff val="35000"/>
                  </a:schemeClr>
                </a:solidFill>
                <a:latin typeface="Calibri" pitchFamily="34" charset="0"/>
                <a:cs typeface="Calibri" pitchFamily="34" charset="0"/>
              </a:rPr>
              <a:t>Infrastructure payments</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Covers costs associated with recruiting, training and IT changes</a:t>
            </a:r>
          </a:p>
          <a:p>
            <a:pPr lvl="1" eaLnBrk="1" fontAlgn="auto" hangingPunct="1">
              <a:spcAft>
                <a:spcPts val="600"/>
              </a:spcAft>
              <a:defRPr/>
            </a:pPr>
            <a:r>
              <a:rPr lang="en-US" sz="2200" dirty="0" smtClean="0">
                <a:solidFill>
                  <a:schemeClr val="tx1">
                    <a:lumMod val="65000"/>
                    <a:lumOff val="35000"/>
                  </a:schemeClr>
                </a:solidFill>
                <a:latin typeface="Calibri" pitchFamily="34" charset="0"/>
                <a:cs typeface="Calibri" pitchFamily="34" charset="0"/>
              </a:rPr>
              <a:t>Administrative staff</a:t>
            </a:r>
          </a:p>
          <a:p>
            <a:pPr marL="341313" indent="-339725" eaLnBrk="1" fontAlgn="auto" hangingPunct="1">
              <a:spcAft>
                <a:spcPts val="0"/>
              </a:spcAft>
              <a:buFont typeface="Arial" pitchFamily="34" charset="0"/>
              <a:buChar char="•"/>
              <a:defRPr/>
            </a:pPr>
            <a:r>
              <a:rPr lang="en-US" dirty="0" smtClean="0">
                <a:solidFill>
                  <a:schemeClr val="tx1">
                    <a:lumMod val="65000"/>
                    <a:lumOff val="35000"/>
                  </a:schemeClr>
                </a:solidFill>
                <a:latin typeface="Calibri" pitchFamily="34" charset="0"/>
                <a:cs typeface="Calibri" pitchFamily="34" charset="0"/>
              </a:rPr>
              <a:t>PMPM payment</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Covers the costs associated with additional physician time and nurse care managers</a:t>
            </a:r>
          </a:p>
          <a:p>
            <a:pPr lvl="1" eaLnBrk="1" fontAlgn="auto" hangingPunct="1">
              <a:spcAft>
                <a:spcPts val="600"/>
              </a:spcAft>
              <a:defRPr/>
            </a:pPr>
            <a:r>
              <a:rPr lang="en-US" sz="2200" dirty="0" smtClean="0">
                <a:solidFill>
                  <a:schemeClr val="tx1">
                    <a:lumMod val="65000"/>
                    <a:lumOff val="35000"/>
                  </a:schemeClr>
                </a:solidFill>
                <a:latin typeface="Calibri" pitchFamily="34" charset="0"/>
                <a:cs typeface="Calibri" pitchFamily="34" charset="0"/>
              </a:rPr>
              <a:t>Not unit-by-unit</a:t>
            </a:r>
          </a:p>
          <a:p>
            <a:pPr marL="341313" indent="-339725" eaLnBrk="1" fontAlgn="auto" hangingPunct="1">
              <a:spcAft>
                <a:spcPts val="0"/>
              </a:spcAft>
              <a:buFont typeface="Arial" pitchFamily="34" charset="0"/>
              <a:buChar char="•"/>
              <a:defRPr/>
            </a:pPr>
            <a:r>
              <a:rPr lang="en-US" dirty="0" smtClean="0">
                <a:solidFill>
                  <a:schemeClr val="tx1">
                    <a:lumMod val="65000"/>
                    <a:lumOff val="35000"/>
                  </a:schemeClr>
                </a:solidFill>
                <a:latin typeface="Calibri" pitchFamily="34" charset="0"/>
                <a:cs typeface="Calibri" pitchFamily="34" charset="0"/>
              </a:rPr>
              <a:t>Pay for Performance </a:t>
            </a:r>
          </a:p>
          <a:p>
            <a:pPr lvl="1" eaLnBrk="1" fontAlgn="auto" hangingPunct="1">
              <a:spcAft>
                <a:spcPts val="0"/>
              </a:spcAft>
              <a:defRPr/>
            </a:pPr>
            <a:r>
              <a:rPr lang="en-US" sz="2200" dirty="0" smtClean="0">
                <a:solidFill>
                  <a:schemeClr val="tx1">
                    <a:lumMod val="65000"/>
                    <a:lumOff val="35000"/>
                  </a:schemeClr>
                </a:solidFill>
                <a:latin typeface="Calibri" pitchFamily="34" charset="0"/>
                <a:cs typeface="Calibri" pitchFamily="34" charset="0"/>
              </a:rPr>
              <a:t>CMHC Healthcare </a:t>
            </a:r>
            <a:r>
              <a:rPr lang="en-US" sz="2200" dirty="0">
                <a:solidFill>
                  <a:schemeClr val="tx1">
                    <a:lumMod val="65000"/>
                    <a:lumOff val="35000"/>
                  </a:schemeClr>
                </a:solidFill>
                <a:latin typeface="Calibri" pitchFamily="34" charset="0"/>
                <a:cs typeface="Calibri" pitchFamily="34" charset="0"/>
              </a:rPr>
              <a:t>H</a:t>
            </a:r>
            <a:r>
              <a:rPr lang="en-US" sz="2200" dirty="0" smtClean="0">
                <a:solidFill>
                  <a:schemeClr val="tx1">
                    <a:lumMod val="65000"/>
                    <a:lumOff val="35000"/>
                  </a:schemeClr>
                </a:solidFill>
                <a:latin typeface="Calibri" pitchFamily="34" charset="0"/>
                <a:cs typeface="Calibri" pitchFamily="34" charset="0"/>
              </a:rPr>
              <a:t>omes receive additional funding based on producing outcomes.</a:t>
            </a:r>
          </a:p>
          <a:p>
            <a:pPr lvl="1" eaLnBrk="1" fontAlgn="auto" hangingPunct="1">
              <a:spcAft>
                <a:spcPts val="0"/>
              </a:spcAft>
              <a:defRPr/>
            </a:pPr>
            <a:endParaRPr lang="en-US" sz="2200" dirty="0">
              <a:solidFill>
                <a:schemeClr val="tx1">
                  <a:lumMod val="65000"/>
                  <a:lumOff val="35000"/>
                </a:schemeClr>
              </a:solidFill>
              <a:latin typeface="Calibri" pitchFamily="34" charset="0"/>
              <a:cs typeface="Calibri" pitchFamily="34" charset="0"/>
            </a:endParaRP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Healthcare Home Funding</a:t>
            </a:r>
            <a:endParaRPr lang="en-US" sz="4000" dirty="0">
              <a:latin typeface="Garamond" pitchFamily="18" charset="0"/>
            </a:endParaRPr>
          </a:p>
        </p:txBody>
      </p:sp>
      <p:grpSp>
        <p:nvGrpSpPr>
          <p:cNvPr id="62467"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2469"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idx="1"/>
          </p:nvPr>
        </p:nvSpPr>
        <p:spPr>
          <a:xfrm>
            <a:off x="457200" y="1981200"/>
            <a:ext cx="8229600" cy="4419600"/>
          </a:xfrm>
        </p:spPr>
        <p:txBody>
          <a:bodyPr/>
          <a:lstStyle/>
          <a:p>
            <a:pPr eaLnBrk="1" hangingPunct="1">
              <a:spcAft>
                <a:spcPts val="300"/>
              </a:spcAft>
            </a:pPr>
            <a:r>
              <a:rPr lang="en-US" smtClean="0">
                <a:solidFill>
                  <a:srgbClr val="595959"/>
                </a:solidFill>
                <a:latin typeface="Calibri" pitchFamily="34" charset="0"/>
              </a:rPr>
              <a:t>Focus on overall health</a:t>
            </a:r>
          </a:p>
          <a:p>
            <a:pPr eaLnBrk="1" hangingPunct="1"/>
            <a:r>
              <a:rPr lang="en-US" smtClean="0">
                <a:solidFill>
                  <a:srgbClr val="595959"/>
                </a:solidFill>
                <a:latin typeface="Calibri" pitchFamily="34" charset="0"/>
              </a:rPr>
              <a:t>Improved CMHC processes (may include)</a:t>
            </a:r>
          </a:p>
          <a:p>
            <a:pPr lvl="1" eaLnBrk="1" hangingPunct="1"/>
            <a:r>
              <a:rPr lang="en-US" sz="2200" smtClean="0">
                <a:solidFill>
                  <a:srgbClr val="595959"/>
                </a:solidFill>
                <a:latin typeface="Calibri" pitchFamily="34" charset="0"/>
              </a:rPr>
              <a:t>Enhanced scheduling</a:t>
            </a:r>
          </a:p>
          <a:p>
            <a:pPr lvl="1" eaLnBrk="1" hangingPunct="1">
              <a:spcAft>
                <a:spcPts val="300"/>
              </a:spcAft>
            </a:pPr>
            <a:r>
              <a:rPr lang="en-US" sz="2200" smtClean="0">
                <a:solidFill>
                  <a:srgbClr val="595959"/>
                </a:solidFill>
                <a:latin typeface="Calibri" pitchFamily="34" charset="0"/>
              </a:rPr>
              <a:t>No show/cancellation policies</a:t>
            </a:r>
          </a:p>
          <a:p>
            <a:pPr eaLnBrk="1" hangingPunct="1">
              <a:spcAft>
                <a:spcPts val="300"/>
              </a:spcAft>
            </a:pPr>
            <a:r>
              <a:rPr lang="en-US" smtClean="0">
                <a:solidFill>
                  <a:srgbClr val="595959"/>
                </a:solidFill>
                <a:latin typeface="Calibri" pitchFamily="34" charset="0"/>
              </a:rPr>
              <a:t>Increased patient input processes</a:t>
            </a:r>
          </a:p>
          <a:p>
            <a:pPr eaLnBrk="1" hangingPunct="1">
              <a:spcAft>
                <a:spcPts val="300"/>
              </a:spcAft>
            </a:pPr>
            <a:r>
              <a:rPr lang="en-US" smtClean="0">
                <a:solidFill>
                  <a:srgbClr val="595959"/>
                </a:solidFill>
                <a:latin typeface="Calibri" pitchFamily="34" charset="0"/>
              </a:rPr>
              <a:t>Significant increase in data reporting</a:t>
            </a:r>
          </a:p>
          <a:p>
            <a:pPr eaLnBrk="1" hangingPunct="1">
              <a:spcBef>
                <a:spcPct val="0"/>
              </a:spcBef>
              <a:spcAft>
                <a:spcPts val="300"/>
              </a:spcAft>
              <a:buFont typeface="Arial" charset="0"/>
              <a:buNone/>
            </a:pPr>
            <a:r>
              <a:rPr lang="en-US" smtClean="0">
                <a:solidFill>
                  <a:srgbClr val="595959"/>
                </a:solidFill>
                <a:latin typeface="Calibri" pitchFamily="34" charset="0"/>
              </a:rPr>
              <a:t>     and outcomes</a:t>
            </a:r>
          </a:p>
          <a:p>
            <a:pPr eaLnBrk="1" hangingPunct="1"/>
            <a:r>
              <a:rPr lang="en-US" smtClean="0">
                <a:solidFill>
                  <a:srgbClr val="595959"/>
                </a:solidFill>
                <a:latin typeface="Calibri" pitchFamily="34" charset="0"/>
              </a:rPr>
              <a:t>Treatment planning tools supported by</a:t>
            </a:r>
          </a:p>
          <a:p>
            <a:pPr eaLnBrk="1" hangingPunct="1">
              <a:spcBef>
                <a:spcPct val="0"/>
              </a:spcBef>
              <a:buFont typeface="Arial" charset="0"/>
              <a:buNone/>
            </a:pPr>
            <a:r>
              <a:rPr lang="en-US" smtClean="0">
                <a:solidFill>
                  <a:srgbClr val="595959"/>
                </a:solidFill>
                <a:latin typeface="Calibri" pitchFamily="34" charset="0"/>
              </a:rPr>
              <a:t>     evidence-based practice</a:t>
            </a:r>
          </a:p>
          <a:p>
            <a:pPr lvl="1" eaLnBrk="1" hangingPunct="1"/>
            <a:endParaRPr lang="en-US" sz="2200" smtClean="0">
              <a:solidFill>
                <a:srgbClr val="595959"/>
              </a:solidFill>
              <a:latin typeface="Calibri" pitchFamily="34" charset="0"/>
            </a:endParaRP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Practice Transformations</a:t>
            </a:r>
            <a:endParaRPr lang="en-US" sz="4400" dirty="0">
              <a:latin typeface="Garamond" pitchFamily="18" charset="0"/>
            </a:endParaRPr>
          </a:p>
        </p:txBody>
      </p:sp>
      <p:pic>
        <p:nvPicPr>
          <p:cNvPr id="64515" name="Picture 7"/>
          <p:cNvPicPr>
            <a:picLocks noChangeAspect="1"/>
          </p:cNvPicPr>
          <p:nvPr/>
        </p:nvPicPr>
        <p:blipFill>
          <a:blip r:embed="rId3"/>
          <a:srcRect/>
          <a:stretch>
            <a:fillRect/>
          </a:stretch>
        </p:blipFill>
        <p:spPr bwMode="auto">
          <a:xfrm>
            <a:off x="5715000" y="3084513"/>
            <a:ext cx="2867025" cy="1590675"/>
          </a:xfrm>
          <a:prstGeom prst="rect">
            <a:avLst/>
          </a:prstGeom>
          <a:noFill/>
          <a:ln w="9525">
            <a:noFill/>
            <a:miter lim="800000"/>
            <a:headEnd/>
            <a:tailEnd/>
          </a:ln>
        </p:spPr>
      </p:pic>
      <p:grpSp>
        <p:nvGrpSpPr>
          <p:cNvPr id="64516"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4518" name="Picture 10"/>
            <p:cNvPicPr>
              <a:picLocks noChangeAspect="1"/>
            </p:cNvPicPr>
            <p:nvPr/>
          </p:nvPicPr>
          <p:blipFill>
            <a:blip r:embed="rId5"/>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2"/>
          <p:cNvSpPr>
            <a:spLocks noGrp="1"/>
          </p:cNvSpPr>
          <p:nvPr>
            <p:ph idx="1"/>
          </p:nvPr>
        </p:nvSpPr>
        <p:spPr>
          <a:xfrm>
            <a:off x="457200" y="1981200"/>
            <a:ext cx="8229600" cy="4724400"/>
          </a:xfrm>
        </p:spPr>
        <p:txBody>
          <a:bodyPr/>
          <a:lstStyle/>
          <a:p>
            <a:pPr eaLnBrk="1" hangingPunct="1"/>
            <a:r>
              <a:rPr lang="en-US" smtClean="0">
                <a:solidFill>
                  <a:schemeClr val="tx2"/>
                </a:solidFill>
                <a:latin typeface="Calibri" pitchFamily="34" charset="0"/>
              </a:rPr>
              <a:t>Healthcare Home Implementation Training</a:t>
            </a:r>
          </a:p>
          <a:p>
            <a:pPr lvl="1" eaLnBrk="1" hangingPunct="1"/>
            <a:r>
              <a:rPr lang="en-US" sz="2400" smtClean="0">
                <a:solidFill>
                  <a:srgbClr val="595959"/>
                </a:solidFill>
                <a:latin typeface="Calibri" pitchFamily="34" charset="0"/>
              </a:rPr>
              <a:t>Healthcare Home 101</a:t>
            </a:r>
          </a:p>
          <a:p>
            <a:pPr lvl="2" eaLnBrk="1" hangingPunct="1">
              <a:spcAft>
                <a:spcPts val="600"/>
              </a:spcAft>
            </a:pPr>
            <a:r>
              <a:rPr lang="en-US" sz="2200" i="1" smtClean="0">
                <a:solidFill>
                  <a:srgbClr val="595959"/>
                </a:solidFill>
                <a:latin typeface="Calibri" pitchFamily="34" charset="0"/>
              </a:rPr>
              <a:t>August– November 2011</a:t>
            </a:r>
          </a:p>
          <a:p>
            <a:pPr eaLnBrk="1" hangingPunct="1"/>
            <a:r>
              <a:rPr lang="en-US" smtClean="0">
                <a:solidFill>
                  <a:schemeClr val="tx2"/>
                </a:solidFill>
                <a:latin typeface="Calibri" pitchFamily="34" charset="0"/>
              </a:rPr>
              <a:t>Systems Change Training</a:t>
            </a:r>
          </a:p>
          <a:p>
            <a:pPr lvl="1" eaLnBrk="1" hangingPunct="1"/>
            <a:r>
              <a:rPr lang="en-US" sz="2400" smtClean="0">
                <a:solidFill>
                  <a:srgbClr val="595959"/>
                </a:solidFill>
                <a:latin typeface="Calibri" pitchFamily="34" charset="0"/>
              </a:rPr>
              <a:t>Phase I – Access to Care</a:t>
            </a:r>
          </a:p>
          <a:p>
            <a:pPr lvl="2" eaLnBrk="1" hangingPunct="1"/>
            <a:r>
              <a:rPr lang="en-US" sz="2200" i="1" smtClean="0">
                <a:solidFill>
                  <a:srgbClr val="595959"/>
                </a:solidFill>
                <a:latin typeface="Calibri" pitchFamily="34" charset="0"/>
              </a:rPr>
              <a:t>July – September 2011</a:t>
            </a:r>
          </a:p>
          <a:p>
            <a:pPr lvl="1" eaLnBrk="1" hangingPunct="1"/>
            <a:r>
              <a:rPr lang="en-US" sz="2400" smtClean="0">
                <a:solidFill>
                  <a:srgbClr val="595959"/>
                </a:solidFill>
                <a:latin typeface="Calibri" pitchFamily="34" charset="0"/>
              </a:rPr>
              <a:t>Phase II – Practice Transformation/Learning Collaborative</a:t>
            </a:r>
          </a:p>
          <a:p>
            <a:pPr lvl="2" eaLnBrk="1" hangingPunct="1"/>
            <a:r>
              <a:rPr lang="en-US" sz="2200" i="1" smtClean="0">
                <a:solidFill>
                  <a:srgbClr val="595959"/>
                </a:solidFill>
                <a:latin typeface="Calibri" pitchFamily="34" charset="0"/>
              </a:rPr>
              <a:t>December 2011 – August 2012</a:t>
            </a:r>
          </a:p>
          <a:p>
            <a:pPr lvl="1" eaLnBrk="1" hangingPunct="1"/>
            <a:r>
              <a:rPr lang="en-US" sz="2400" smtClean="0">
                <a:solidFill>
                  <a:srgbClr val="595959"/>
                </a:solidFill>
                <a:latin typeface="Calibri" pitchFamily="34" charset="0"/>
              </a:rPr>
              <a:t>Phase III – Meeting Missouri’s Healthcare Home Standards</a:t>
            </a:r>
          </a:p>
          <a:p>
            <a:pPr lvl="2" eaLnBrk="1" hangingPunct="1"/>
            <a:r>
              <a:rPr lang="en-US" sz="2200" i="1" smtClean="0">
                <a:solidFill>
                  <a:srgbClr val="595959"/>
                </a:solidFill>
                <a:latin typeface="Calibri" pitchFamily="34" charset="0"/>
              </a:rPr>
              <a:t>August – December 2012</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Training</a:t>
            </a:r>
            <a:endParaRPr lang="en-US" sz="4000" dirty="0">
              <a:latin typeface="Garamond" pitchFamily="18" charset="0"/>
            </a:endParaRPr>
          </a:p>
        </p:txBody>
      </p:sp>
      <p:grpSp>
        <p:nvGrpSpPr>
          <p:cNvPr id="66563"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6565" name="Picture 9"/>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724400"/>
          </a:xfrm>
        </p:spPr>
        <p:txBody>
          <a:bodyPr rtlCol="0">
            <a:normAutofit/>
          </a:bodyPr>
          <a:lstStyle/>
          <a:p>
            <a:pPr eaLnBrk="1" fontAlgn="auto" hangingPunct="1">
              <a:spcAft>
                <a:spcPts val="600"/>
              </a:spcAft>
              <a:buFont typeface="Arial" pitchFamily="34" charset="0"/>
              <a:buChar char="•"/>
              <a:defRPr/>
            </a:pPr>
            <a:r>
              <a:rPr lang="en-US" dirty="0" smtClean="0">
                <a:solidFill>
                  <a:schemeClr val="tx2"/>
                </a:solidFill>
                <a:latin typeface="Calibri" pitchFamily="34" charset="0"/>
                <a:cs typeface="Calibri" pitchFamily="34" charset="0"/>
              </a:rPr>
              <a:t>Healthcare Home Team Training</a:t>
            </a:r>
          </a:p>
          <a:p>
            <a:pPr lvl="1" eaLnBrk="1" fontAlgn="auto" hangingPunct="1">
              <a:spcAft>
                <a:spcPts val="0"/>
              </a:spcAft>
              <a:defRPr/>
            </a:pPr>
            <a:r>
              <a:rPr lang="en-US" sz="2400" dirty="0" smtClean="0">
                <a:solidFill>
                  <a:schemeClr val="tx1">
                    <a:lumMod val="65000"/>
                    <a:lumOff val="35000"/>
                  </a:schemeClr>
                </a:solidFill>
                <a:latin typeface="Calibri" pitchFamily="34" charset="0"/>
                <a:cs typeface="Calibri" pitchFamily="34" charset="0"/>
              </a:rPr>
              <a:t>Healthcare Home 101</a:t>
            </a:r>
          </a:p>
          <a:p>
            <a:pPr lvl="1" eaLnBrk="1" fontAlgn="auto" hangingPunct="1">
              <a:spcAft>
                <a:spcPts val="0"/>
              </a:spcAft>
              <a:defRPr/>
            </a:pPr>
            <a:r>
              <a:rPr lang="en-US" sz="2400" dirty="0" smtClean="0">
                <a:solidFill>
                  <a:schemeClr val="tx1">
                    <a:lumMod val="65000"/>
                    <a:lumOff val="35000"/>
                  </a:schemeClr>
                </a:solidFill>
                <a:latin typeface="Calibri" pitchFamily="34" charset="0"/>
                <a:cs typeface="Calibri" pitchFamily="34" charset="0"/>
              </a:rPr>
              <a:t>Person-centered care</a:t>
            </a:r>
          </a:p>
          <a:p>
            <a:pPr lvl="1" eaLnBrk="1" fontAlgn="auto" hangingPunct="1">
              <a:spcAft>
                <a:spcPts val="0"/>
              </a:spcAft>
              <a:defRPr/>
            </a:pPr>
            <a:r>
              <a:rPr lang="en-US" sz="2400" dirty="0" smtClean="0">
                <a:solidFill>
                  <a:schemeClr val="tx1">
                    <a:lumMod val="65000"/>
                    <a:lumOff val="35000"/>
                  </a:schemeClr>
                </a:solidFill>
                <a:latin typeface="Calibri" pitchFamily="34" charset="0"/>
                <a:cs typeface="Calibri" pitchFamily="34" charset="0"/>
              </a:rPr>
              <a:t>Understanding and Managing Chronic Diseases</a:t>
            </a:r>
          </a:p>
          <a:p>
            <a:pPr lvl="1" eaLnBrk="1" fontAlgn="auto" hangingPunct="1">
              <a:spcAft>
                <a:spcPts val="0"/>
              </a:spcAft>
              <a:defRPr/>
            </a:pPr>
            <a:r>
              <a:rPr lang="en-US" sz="2400" dirty="0" smtClean="0">
                <a:solidFill>
                  <a:schemeClr val="tx1">
                    <a:lumMod val="65000"/>
                    <a:lumOff val="35000"/>
                  </a:schemeClr>
                </a:solidFill>
                <a:latin typeface="Calibri" pitchFamily="34" charset="0"/>
                <a:cs typeface="Calibri" pitchFamily="34" charset="0"/>
              </a:rPr>
              <a:t>Child and Adolescent Wellness</a:t>
            </a:r>
          </a:p>
          <a:p>
            <a:pPr lvl="2" eaLnBrk="1" fontAlgn="auto" hangingPunct="1">
              <a:spcAft>
                <a:spcPts val="0"/>
              </a:spcAft>
              <a:buFont typeface="Arial" pitchFamily="34" charset="0"/>
              <a:buChar char="•"/>
              <a:defRPr/>
            </a:pPr>
            <a:r>
              <a:rPr lang="en-US" sz="2200" i="1" dirty="0" smtClean="0">
                <a:solidFill>
                  <a:schemeClr val="tx1">
                    <a:lumMod val="65000"/>
                    <a:lumOff val="35000"/>
                  </a:schemeClr>
                </a:solidFill>
                <a:latin typeface="Calibri" pitchFamily="34" charset="0"/>
                <a:cs typeface="Calibri" pitchFamily="34" charset="0"/>
              </a:rPr>
              <a:t>September 2011</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Training</a:t>
            </a:r>
            <a:endParaRPr lang="en-US" sz="4000" dirty="0">
              <a:latin typeface="Garamond" pitchFamily="18" charset="0"/>
            </a:endParaRPr>
          </a:p>
        </p:txBody>
      </p:sp>
      <p:grpSp>
        <p:nvGrpSpPr>
          <p:cNvPr id="68611"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8614" name="Picture 9"/>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pic>
        <p:nvPicPr>
          <p:cNvPr id="68612" name="Picture 1"/>
          <p:cNvPicPr>
            <a:picLocks noChangeAspect="1"/>
          </p:cNvPicPr>
          <p:nvPr/>
        </p:nvPicPr>
        <p:blipFill>
          <a:blip r:embed="rId5"/>
          <a:srcRect b="11629"/>
          <a:stretch>
            <a:fillRect/>
          </a:stretch>
        </p:blipFill>
        <p:spPr bwMode="auto">
          <a:xfrm>
            <a:off x="2743200" y="3962400"/>
            <a:ext cx="6043613"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1981200"/>
            <a:ext cx="8229600" cy="4495800"/>
          </a:xfrm>
        </p:spPr>
        <p:txBody>
          <a:bodyPr/>
          <a:lstStyle/>
          <a:p>
            <a:pPr eaLnBrk="1" hangingPunct="1"/>
            <a:r>
              <a:rPr lang="en-US" smtClean="0">
                <a:solidFill>
                  <a:srgbClr val="595959"/>
                </a:solidFill>
                <a:latin typeface="Calibri" pitchFamily="34" charset="0"/>
              </a:rPr>
              <a:t>The Centers for Medicare and Medicaid Services (CMS) expect healthcare homes to:</a:t>
            </a:r>
          </a:p>
          <a:p>
            <a:pPr lvl="1" eaLnBrk="1" hangingPunct="1"/>
            <a:r>
              <a:rPr lang="en-US" sz="2200" smtClean="0">
                <a:solidFill>
                  <a:srgbClr val="595959"/>
                </a:solidFill>
                <a:latin typeface="Calibri" pitchFamily="34" charset="0"/>
              </a:rPr>
              <a:t>Lower rates of emergency room use</a:t>
            </a:r>
          </a:p>
          <a:p>
            <a:pPr lvl="1" eaLnBrk="1" hangingPunct="1"/>
            <a:r>
              <a:rPr lang="en-US" sz="2200" smtClean="0">
                <a:solidFill>
                  <a:srgbClr val="595959"/>
                </a:solidFill>
                <a:latin typeface="Calibri" pitchFamily="34" charset="0"/>
              </a:rPr>
              <a:t>Reduce in-hospital admissions and re-admissions</a:t>
            </a:r>
          </a:p>
          <a:p>
            <a:pPr lvl="1" eaLnBrk="1" hangingPunct="1"/>
            <a:r>
              <a:rPr lang="en-US" sz="2200" smtClean="0">
                <a:solidFill>
                  <a:srgbClr val="595959"/>
                </a:solidFill>
                <a:latin typeface="Calibri" pitchFamily="34" charset="0"/>
              </a:rPr>
              <a:t>Reduce healthcare costs</a:t>
            </a:r>
          </a:p>
          <a:p>
            <a:pPr lvl="1" eaLnBrk="1" hangingPunct="1"/>
            <a:r>
              <a:rPr lang="en-US" sz="2200" smtClean="0">
                <a:solidFill>
                  <a:srgbClr val="595959"/>
                </a:solidFill>
                <a:latin typeface="Calibri" pitchFamily="34" charset="0"/>
              </a:rPr>
              <a:t>Decrease reliance on long-term care facilities</a:t>
            </a:r>
          </a:p>
          <a:p>
            <a:pPr lvl="1" eaLnBrk="1" hangingPunct="1"/>
            <a:r>
              <a:rPr lang="en-US" sz="2200" smtClean="0">
                <a:solidFill>
                  <a:srgbClr val="595959"/>
                </a:solidFill>
                <a:latin typeface="Calibri" pitchFamily="34" charset="0"/>
              </a:rPr>
              <a:t>Improve experience of care, quality of life and</a:t>
            </a:r>
          </a:p>
          <a:p>
            <a:pPr lvl="1" eaLnBrk="1" hangingPunct="1">
              <a:spcBef>
                <a:spcPct val="0"/>
              </a:spcBef>
              <a:buFont typeface="Courier New" pitchFamily="49" charset="0"/>
              <a:buNone/>
            </a:pPr>
            <a:r>
              <a:rPr lang="en-US" sz="2200" smtClean="0">
                <a:solidFill>
                  <a:srgbClr val="595959"/>
                </a:solidFill>
                <a:latin typeface="Calibri" pitchFamily="34" charset="0"/>
              </a:rPr>
              <a:t>    consumer satisfaction</a:t>
            </a:r>
          </a:p>
          <a:p>
            <a:pPr lvl="1" eaLnBrk="1" hangingPunct="1"/>
            <a:r>
              <a:rPr lang="en-US" sz="2200" smtClean="0">
                <a:solidFill>
                  <a:srgbClr val="595959"/>
                </a:solidFill>
                <a:latin typeface="Calibri" pitchFamily="34" charset="0"/>
              </a:rPr>
              <a:t>Improve health outcomes</a:t>
            </a:r>
          </a:p>
          <a:p>
            <a:pPr lvl="2" eaLnBrk="1" hangingPunct="1"/>
            <a:r>
              <a:rPr lang="en-US" sz="2000" smtClean="0">
                <a:solidFill>
                  <a:srgbClr val="595959"/>
                </a:solidFill>
                <a:latin typeface="Calibri" pitchFamily="34" charset="0"/>
              </a:rPr>
              <a:t>HEDIS indicators</a:t>
            </a:r>
          </a:p>
          <a:p>
            <a:pPr lvl="2" eaLnBrk="1" hangingPunct="1"/>
            <a:r>
              <a:rPr lang="en-US" sz="2000" smtClean="0">
                <a:solidFill>
                  <a:srgbClr val="595959"/>
                </a:solidFill>
                <a:latin typeface="Calibri" pitchFamily="34" charset="0"/>
              </a:rPr>
              <a:t>Management of health conditions</a:t>
            </a:r>
          </a:p>
          <a:p>
            <a:pPr lvl="2" eaLnBrk="1" hangingPunct="1"/>
            <a:endParaRPr lang="en-US" sz="2200" smtClean="0">
              <a:solidFill>
                <a:srgbClr val="595959"/>
              </a:solidFill>
              <a:latin typeface="Calibri" pitchFamily="34" charset="0"/>
            </a:endParaRPr>
          </a:p>
          <a:p>
            <a:pPr lvl="1" eaLnBrk="1" hangingPunct="1"/>
            <a:endParaRPr lang="en-US" sz="2200" smtClean="0">
              <a:solidFill>
                <a:srgbClr val="595959"/>
              </a:solidFill>
              <a:latin typeface="Calibri" pitchFamily="34" charset="0"/>
            </a:endParaRP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Expectations</a:t>
            </a:r>
            <a:endParaRPr lang="en-US" sz="4400" dirty="0">
              <a:latin typeface="Garamond" pitchFamily="18" charset="0"/>
            </a:endParaRPr>
          </a:p>
        </p:txBody>
      </p:sp>
      <p:pic>
        <p:nvPicPr>
          <p:cNvPr id="10" name="Picture 9"/>
          <p:cNvPicPr>
            <a:picLocks noChangeAspect="1"/>
          </p:cNvPicPr>
          <p:nvPr/>
        </p:nvPicPr>
        <p:blipFill rotWithShape="1">
          <a:blip r:embed="rId3" cstate="print">
            <a:duotone>
              <a:schemeClr val="accent6">
                <a:shade val="45000"/>
                <a:satMod val="135000"/>
              </a:schemeClr>
              <a:prstClr val="white"/>
            </a:duotone>
            <a:extLst/>
          </a:blip>
          <a:srcRect l="22661" r="16304"/>
          <a:stretch/>
        </p:blipFill>
        <p:spPr>
          <a:xfrm>
            <a:off x="6400800" y="3505200"/>
            <a:ext cx="2895600" cy="3388700"/>
          </a:xfrm>
          <a:prstGeom prst="rect">
            <a:avLst/>
          </a:prstGeom>
        </p:spPr>
      </p:pic>
      <p:grpSp>
        <p:nvGrpSpPr>
          <p:cNvPr id="70660"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0662" name="Picture 10"/>
            <p:cNvPicPr>
              <a:picLocks noChangeAspect="1"/>
            </p:cNvPicPr>
            <p:nvPr/>
          </p:nvPicPr>
          <p:blipFill>
            <a:blip r:embed="rId5"/>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495800"/>
          </a:xfrm>
        </p:spPr>
        <p:txBody>
          <a:bodyPr>
            <a:normAutofit/>
          </a:bodyPr>
          <a:lstStyle/>
          <a:p>
            <a:pPr eaLnBrk="1" hangingPunct="1">
              <a:spcAft>
                <a:spcPts val="600"/>
              </a:spcAft>
            </a:pPr>
            <a:r>
              <a:rPr lang="en-US" sz="2200" smtClean="0">
                <a:solidFill>
                  <a:srgbClr val="595959"/>
                </a:solidFill>
                <a:latin typeface="Calibri" pitchFamily="34" charset="0"/>
              </a:rPr>
              <a:t>A recent study of 6,757 consumers eligible for Missouri’s Chronic Care Improvement Program (CCIP)</a:t>
            </a:r>
            <a:r>
              <a:rPr lang="en-US" sz="2200" smtClean="0">
                <a:solidFill>
                  <a:srgbClr val="595959"/>
                </a:solidFill>
                <a:effectLst>
                  <a:outerShdw blurRad="38100" dist="38100" dir="2700000" algn="tl">
                    <a:srgbClr val="C0C0C0"/>
                  </a:outerShdw>
                </a:effectLst>
                <a:latin typeface="Calibri" pitchFamily="34" charset="0"/>
              </a:rPr>
              <a:t> </a:t>
            </a:r>
            <a:r>
              <a:rPr lang="en-US" sz="2200" smtClean="0">
                <a:solidFill>
                  <a:srgbClr val="595959"/>
                </a:solidFill>
                <a:latin typeface="Calibri" pitchFamily="34" charset="0"/>
              </a:rPr>
              <a:t>served by CMHCs showed significant savings when compared with projected costs for this population</a:t>
            </a:r>
          </a:p>
          <a:p>
            <a:pPr eaLnBrk="1" hangingPunct="1"/>
            <a:r>
              <a:rPr lang="en-US" sz="2200" smtClean="0">
                <a:solidFill>
                  <a:srgbClr val="595959"/>
                </a:solidFill>
                <a:latin typeface="Calibri" pitchFamily="34" charset="0"/>
              </a:rPr>
              <a:t>These individuals had mental illness and one of the following conditions:</a:t>
            </a:r>
          </a:p>
          <a:p>
            <a:pPr marL="730250" lvl="1" eaLnBrk="1" hangingPunct="1"/>
            <a:r>
              <a:rPr lang="en-US" sz="1800" i="1" smtClean="0">
                <a:solidFill>
                  <a:srgbClr val="595959"/>
                </a:solidFill>
                <a:latin typeface="Calibri" pitchFamily="34" charset="0"/>
              </a:rPr>
              <a:t>Asthma</a:t>
            </a:r>
          </a:p>
          <a:p>
            <a:pPr marL="730250" lvl="1" eaLnBrk="1" hangingPunct="1"/>
            <a:r>
              <a:rPr lang="en-US" sz="1800" i="1" smtClean="0">
                <a:solidFill>
                  <a:srgbClr val="595959"/>
                </a:solidFill>
                <a:latin typeface="Calibri" pitchFamily="34" charset="0"/>
              </a:rPr>
              <a:t>Pre-diabetes or diabetes</a:t>
            </a:r>
          </a:p>
          <a:p>
            <a:pPr marL="730250" lvl="1" eaLnBrk="1" hangingPunct="1"/>
            <a:r>
              <a:rPr lang="en-US" sz="1800" i="1" smtClean="0">
                <a:solidFill>
                  <a:srgbClr val="595959"/>
                </a:solidFill>
                <a:latin typeface="Calibri" pitchFamily="34" charset="0"/>
              </a:rPr>
              <a:t>Cardiovascular disease</a:t>
            </a:r>
          </a:p>
          <a:p>
            <a:pPr marL="730250" lvl="1" eaLnBrk="1" hangingPunct="1"/>
            <a:r>
              <a:rPr lang="en-US" sz="1800" i="1" smtClean="0">
                <a:solidFill>
                  <a:srgbClr val="595959"/>
                </a:solidFill>
                <a:latin typeface="Calibri" pitchFamily="34" charset="0"/>
              </a:rPr>
              <a:t>Chronic obstructive pulmonary disease (COPD)</a:t>
            </a:r>
          </a:p>
          <a:p>
            <a:pPr marL="730250" lvl="1" eaLnBrk="1" hangingPunct="1"/>
            <a:r>
              <a:rPr lang="en-US" sz="1800" i="1" smtClean="0">
                <a:solidFill>
                  <a:srgbClr val="595959"/>
                </a:solidFill>
                <a:latin typeface="Calibri" pitchFamily="34" charset="0"/>
              </a:rPr>
              <a:t>Gastroesophageal reflux disease (GERD)</a:t>
            </a:r>
          </a:p>
          <a:p>
            <a:pPr marL="730250" lvl="1" eaLnBrk="1" hangingPunct="1"/>
            <a:r>
              <a:rPr lang="en-US" sz="1800" i="1" smtClean="0">
                <a:solidFill>
                  <a:srgbClr val="595959"/>
                </a:solidFill>
                <a:latin typeface="Calibri" pitchFamily="34" charset="0"/>
              </a:rPr>
              <a:t>Sickle cell disease</a:t>
            </a:r>
            <a:endParaRPr lang="en-US" sz="1800" smtClean="0">
              <a:solidFill>
                <a:srgbClr val="595959"/>
              </a:solidFill>
              <a:latin typeface="Calibri" pitchFamily="34" charset="0"/>
            </a:endParaRPr>
          </a:p>
          <a:p>
            <a:pPr marL="730250" lvl="1" eaLnBrk="1" hangingPunct="1"/>
            <a:endParaRPr lang="en-US" sz="2200" smtClean="0">
              <a:solidFill>
                <a:srgbClr val="595959"/>
              </a:solidFill>
              <a:latin typeface="Calibri" pitchFamily="34" charset="0"/>
            </a:endParaRP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Expectations: </a:t>
            </a:r>
            <a:r>
              <a:rPr lang="en-US" sz="3800" dirty="0" smtClean="0">
                <a:latin typeface="Garamond" pitchFamily="18" charset="0"/>
              </a:rPr>
              <a:t>We can meet them</a:t>
            </a:r>
            <a:endParaRPr lang="en-US" sz="3800" dirty="0">
              <a:latin typeface="Garamond" pitchFamily="18" charset="0"/>
            </a:endParaRPr>
          </a:p>
        </p:txBody>
      </p:sp>
      <p:grpSp>
        <p:nvGrpSpPr>
          <p:cNvPr id="72707"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2710"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pic>
        <p:nvPicPr>
          <p:cNvPr id="6" name="Picture 5"/>
          <p:cNvPicPr>
            <a:picLocks noChangeAspect="1"/>
          </p:cNvPicPr>
          <p:nvPr/>
        </p:nvPicPr>
        <p:blipFill rotWithShape="1">
          <a:blip r:embed="rId5">
            <a:extLst/>
          </a:blip>
          <a:srcRect r="9220"/>
          <a:stretch/>
        </p:blipFill>
        <p:spPr>
          <a:xfrm>
            <a:off x="5791200" y="4162437"/>
            <a:ext cx="3048000" cy="22383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457200" y="1981200"/>
            <a:ext cx="8229600" cy="4144963"/>
          </a:xfrm>
        </p:spPr>
        <p:txBody>
          <a:bodyPr/>
          <a:lstStyle/>
          <a:p>
            <a:pPr marL="0" indent="0" algn="ctr" eaLnBrk="1" hangingPunct="1">
              <a:lnSpc>
                <a:spcPts val="3200"/>
              </a:lnSpc>
              <a:spcAft>
                <a:spcPts val="1200"/>
              </a:spcAft>
              <a:buFont typeface="Arial" charset="0"/>
              <a:buNone/>
            </a:pPr>
            <a:r>
              <a:rPr lang="en-US" smtClean="0">
                <a:solidFill>
                  <a:srgbClr val="595959"/>
                </a:solidFill>
                <a:latin typeface="Calibri" pitchFamily="34" charset="0"/>
              </a:rPr>
              <a:t>A place where individuals can come throughout their lifetimes to have their healthcare needs identified and to receive the medical, behavioral and related social services and supports they need, coordinated in a way that recognizes all of their needs as individuals -- not just patients.</a:t>
            </a:r>
            <a:endParaRPr lang="en-US" baseline="30000" smtClean="0">
              <a:solidFill>
                <a:srgbClr val="595959"/>
              </a:solidFill>
              <a:latin typeface="Calibri" pitchFamily="34" charset="0"/>
            </a:endParaRP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What is a Healthcare Home?</a:t>
            </a:r>
            <a:endParaRPr lang="en-US" sz="4000" dirty="0">
              <a:latin typeface="Garamond" pitchFamily="18" charset="0"/>
            </a:endParaRPr>
          </a:p>
        </p:txBody>
      </p:sp>
      <p:pic>
        <p:nvPicPr>
          <p:cNvPr id="10" name="Picture 9"/>
          <p:cNvPicPr>
            <a:picLocks noChangeAspect="1"/>
          </p:cNvPicPr>
          <p:nvPr/>
        </p:nvPicPr>
        <p:blipFill>
          <a:blip r:embed="rId3" cstate="print">
            <a:extLst/>
          </a:blip>
          <a:stretch>
            <a:fillRect/>
          </a:stretch>
        </p:blipFill>
        <p:spPr>
          <a:xfrm>
            <a:off x="2012867" y="4267200"/>
            <a:ext cx="4997533" cy="2286000"/>
          </a:xfrm>
          <a:prstGeom prst="rect">
            <a:avLst/>
          </a:prstGeom>
          <a:ln>
            <a:noFill/>
          </a:ln>
          <a:effectLst>
            <a:softEdge rad="112500"/>
          </a:effectLst>
        </p:spPr>
      </p:pic>
      <p:grpSp>
        <p:nvGrpSpPr>
          <p:cNvPr id="19460"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9462" name="Picture 10"/>
            <p:cNvPicPr>
              <a:picLocks noChangeAspect="1"/>
            </p:cNvPicPr>
            <p:nvPr/>
          </p:nvPicPr>
          <p:blipFill>
            <a:blip r:embed="rId5"/>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495800"/>
          </a:xfrm>
        </p:spPr>
        <p:txBody>
          <a:bodyPr rtlCol="0">
            <a:normAutofit/>
          </a:bodyPr>
          <a:lstStyle/>
          <a:p>
            <a:pPr marL="0" indent="0" algn="ctr" eaLnBrk="1" fontAlgn="auto" hangingPunct="1">
              <a:spcAft>
                <a:spcPts val="0"/>
              </a:spcAft>
              <a:buFont typeface="Arial" charset="0"/>
              <a:buNone/>
              <a:defRPr/>
            </a:pPr>
            <a:r>
              <a:rPr lang="en-US" spc="1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t>Cost Savings </a:t>
            </a:r>
            <a:r>
              <a:rPr lang="en-US" spc="100" dirty="0">
                <a:solidFill>
                  <a:schemeClr val="tx2"/>
                </a:solidFill>
                <a:effectLst>
                  <a:outerShdw blurRad="38100" dist="38100" dir="2700000" algn="tl">
                    <a:srgbClr val="000000">
                      <a:alpha val="43137"/>
                    </a:srgbClr>
                  </a:outerShdw>
                </a:effectLst>
                <a:latin typeface="Calibri" pitchFamily="34" charset="0"/>
                <a:cs typeface="Calibri" pitchFamily="34" charset="0"/>
              </a:rPr>
              <a:t>A</a:t>
            </a:r>
            <a:r>
              <a:rPr lang="en-US" spc="1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t>nalysis of</a:t>
            </a:r>
          </a:p>
          <a:p>
            <a:pPr marL="0" indent="0" algn="ctr" eaLnBrk="1" fontAlgn="auto" hangingPunct="1">
              <a:spcAft>
                <a:spcPts val="600"/>
              </a:spcAft>
              <a:buFont typeface="Arial" charset="0"/>
              <a:buNone/>
              <a:defRPr/>
            </a:pPr>
            <a:r>
              <a:rPr lang="en-US" spc="1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t>CMHC Clients </a:t>
            </a:r>
            <a:r>
              <a:rPr lang="en-US" spc="100" dirty="0">
                <a:solidFill>
                  <a:schemeClr val="tx2"/>
                </a:solidFill>
                <a:effectLst>
                  <a:outerShdw blurRad="38100" dist="38100" dir="2700000" algn="tl">
                    <a:srgbClr val="000000">
                      <a:alpha val="43137"/>
                    </a:srgbClr>
                  </a:outerShdw>
                </a:effectLst>
                <a:latin typeface="Calibri" pitchFamily="34" charset="0"/>
                <a:cs typeface="Calibri" pitchFamily="34" charset="0"/>
              </a:rPr>
              <a:t>E</a:t>
            </a:r>
            <a:r>
              <a:rPr lang="en-US" spc="1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t>nrolled in CCIP</a:t>
            </a:r>
          </a:p>
          <a:p>
            <a:pPr lvl="2" eaLnBrk="1" fontAlgn="auto" hangingPunct="1">
              <a:spcAft>
                <a:spcPts val="0"/>
              </a:spcAft>
              <a:buFont typeface="Arial" pitchFamily="34" charset="0"/>
              <a:buChar char="•"/>
              <a:defRPr/>
            </a:pPr>
            <a:endParaRPr lang="en-US" sz="2200" dirty="0" smtClean="0">
              <a:solidFill>
                <a:schemeClr val="tx1">
                  <a:lumMod val="65000"/>
                  <a:lumOff val="35000"/>
                </a:schemeClr>
              </a:solidFill>
              <a:latin typeface="Calibri" pitchFamily="34" charset="0"/>
              <a:cs typeface="Calibri" pitchFamily="34" charset="0"/>
            </a:endParaRPr>
          </a:p>
          <a:p>
            <a:pPr lvl="1" eaLnBrk="1" fontAlgn="auto" hangingPunct="1">
              <a:spcAft>
                <a:spcPts val="0"/>
              </a:spcAft>
              <a:defRPr/>
            </a:pPr>
            <a:endParaRPr lang="en-US" sz="2200" dirty="0">
              <a:solidFill>
                <a:schemeClr val="tx1">
                  <a:lumMod val="65000"/>
                  <a:lumOff val="35000"/>
                </a:schemeClr>
              </a:solidFill>
              <a:latin typeface="Calibri" pitchFamily="34" charset="0"/>
              <a:cs typeface="Calibri" pitchFamily="34" charset="0"/>
            </a:endParaRP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Expectations: </a:t>
            </a:r>
            <a:r>
              <a:rPr lang="en-US" sz="3800" dirty="0" smtClean="0">
                <a:latin typeface="Garamond" pitchFamily="18" charset="0"/>
              </a:rPr>
              <a:t>We can meet them</a:t>
            </a:r>
            <a:endParaRPr lang="en-US" sz="3800" dirty="0">
              <a:latin typeface="Garamond" pitchFamily="18" charset="0"/>
            </a:endParaRPr>
          </a:p>
        </p:txBody>
      </p:sp>
      <p:grpSp>
        <p:nvGrpSpPr>
          <p:cNvPr id="74755"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4774"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graphicFrame>
        <p:nvGraphicFramePr>
          <p:cNvPr id="2" name="Table 1"/>
          <p:cNvGraphicFramePr>
            <a:graphicFrameLocks noGrp="1"/>
          </p:cNvGraphicFramePr>
          <p:nvPr/>
        </p:nvGraphicFramePr>
        <p:xfrm>
          <a:off x="1050925" y="3216275"/>
          <a:ext cx="6949868" cy="2499360"/>
        </p:xfrm>
        <a:graphic>
          <a:graphicData uri="http://schemas.openxmlformats.org/drawingml/2006/table">
            <a:tbl>
              <a:tblPr firstRow="1" bandRow="1">
                <a:tableStyleId>{16D9F66E-5EB9-4882-86FB-DCBF35E3C3E4}</a:tableStyleId>
              </a:tblPr>
              <a:tblGrid>
                <a:gridCol w="4968668"/>
                <a:gridCol w="1981200"/>
              </a:tblGrid>
              <a:tr h="370840">
                <a:tc>
                  <a:txBody>
                    <a:bodyPr/>
                    <a:lstStyle/>
                    <a:p>
                      <a:r>
                        <a:rPr lang="en-US" sz="2400" b="0" dirty="0" smtClean="0">
                          <a:solidFill>
                            <a:schemeClr val="tx1">
                              <a:lumMod val="65000"/>
                              <a:lumOff val="35000"/>
                            </a:schemeClr>
                          </a:solidFill>
                          <a:latin typeface="Calibri" pitchFamily="34" charset="0"/>
                          <a:cs typeface="Calibri" pitchFamily="34" charset="0"/>
                        </a:rPr>
                        <a:t>Initial PMPM</a:t>
                      </a:r>
                      <a:r>
                        <a:rPr lang="en-US" sz="2400" b="0" baseline="0" dirty="0" smtClean="0">
                          <a:solidFill>
                            <a:schemeClr val="tx1">
                              <a:lumMod val="65000"/>
                              <a:lumOff val="35000"/>
                            </a:schemeClr>
                          </a:solidFill>
                          <a:latin typeface="Calibri" pitchFamily="34" charset="0"/>
                          <a:cs typeface="Calibri" pitchFamily="34" charset="0"/>
                        </a:rPr>
                        <a:t> Cost</a:t>
                      </a:r>
                      <a:endParaRPr lang="en-US" sz="2400" b="0" dirty="0">
                        <a:solidFill>
                          <a:schemeClr val="tx1">
                            <a:lumMod val="65000"/>
                            <a:lumOff val="35000"/>
                          </a:schemeClr>
                        </a:solidFill>
                        <a:latin typeface="Calibri" pitchFamily="34" charset="0"/>
                        <a:cs typeface="Calibri" pitchFamily="34" charset="0"/>
                      </a:endParaRPr>
                    </a:p>
                  </a:txBody>
                  <a:tcPr anchor="ctr"/>
                </a:tc>
                <a:tc>
                  <a:txBody>
                    <a:bodyPr/>
                    <a:lstStyle/>
                    <a:p>
                      <a:r>
                        <a:rPr lang="en-US" sz="2400" b="0" dirty="0" smtClean="0">
                          <a:solidFill>
                            <a:schemeClr val="tx1">
                              <a:lumMod val="65000"/>
                              <a:lumOff val="35000"/>
                            </a:schemeClr>
                          </a:solidFill>
                          <a:latin typeface="Calibri" pitchFamily="34" charset="0"/>
                          <a:cs typeface="Calibri" pitchFamily="34" charset="0"/>
                        </a:rPr>
                        <a:t>$1,556</a:t>
                      </a:r>
                      <a:endParaRPr lang="en-US" sz="2400" b="0" dirty="0">
                        <a:solidFill>
                          <a:schemeClr val="tx1">
                            <a:lumMod val="65000"/>
                            <a:lumOff val="35000"/>
                          </a:schemeClr>
                        </a:solidFill>
                        <a:latin typeface="Calibri" pitchFamily="34" charset="0"/>
                        <a:cs typeface="Calibri" pitchFamily="34" charset="0"/>
                      </a:endParaRPr>
                    </a:p>
                  </a:txBody>
                  <a:tcPr anchor="ctr"/>
                </a:tc>
              </a:tr>
              <a:tr h="370840">
                <a:tc>
                  <a:txBody>
                    <a:bodyPr/>
                    <a:lstStyle/>
                    <a:p>
                      <a:r>
                        <a:rPr lang="en-US" sz="2400" b="0" dirty="0" smtClean="0">
                          <a:solidFill>
                            <a:schemeClr val="tx1">
                              <a:lumMod val="65000"/>
                              <a:lumOff val="35000"/>
                            </a:schemeClr>
                          </a:solidFill>
                          <a:effectLst/>
                          <a:latin typeface="Calibri" pitchFamily="34" charset="0"/>
                          <a:cs typeface="Calibri" pitchFamily="34" charset="0"/>
                        </a:rPr>
                        <a:t>Expected PMPM Cost</a:t>
                      </a:r>
                    </a:p>
                    <a:p>
                      <a:r>
                        <a:rPr lang="en-US" sz="2200" b="0" dirty="0" smtClean="0">
                          <a:solidFill>
                            <a:schemeClr val="tx1">
                              <a:lumMod val="65000"/>
                              <a:lumOff val="35000"/>
                            </a:schemeClr>
                          </a:solidFill>
                          <a:effectLst/>
                          <a:latin typeface="Calibri" pitchFamily="34" charset="0"/>
                          <a:cs typeface="Calibri" pitchFamily="34" charset="0"/>
                        </a:rPr>
                        <a:t>w/o</a:t>
                      </a:r>
                      <a:r>
                        <a:rPr lang="en-US" sz="2200" b="0" baseline="0" dirty="0" smtClean="0">
                          <a:solidFill>
                            <a:schemeClr val="tx1">
                              <a:lumMod val="65000"/>
                              <a:lumOff val="35000"/>
                            </a:schemeClr>
                          </a:solidFill>
                          <a:effectLst/>
                          <a:latin typeface="Calibri" pitchFamily="34" charset="0"/>
                          <a:cs typeface="Calibri" pitchFamily="34" charset="0"/>
                        </a:rPr>
                        <a:t> intervention</a:t>
                      </a:r>
                      <a:endParaRPr lang="en-US" sz="2200" b="0" dirty="0">
                        <a:solidFill>
                          <a:schemeClr val="tx1">
                            <a:lumMod val="65000"/>
                            <a:lumOff val="35000"/>
                          </a:schemeClr>
                        </a:solidFill>
                        <a:effectLst/>
                        <a:latin typeface="Calibri" pitchFamily="34" charset="0"/>
                        <a:cs typeface="Calibri" pitchFamily="34" charset="0"/>
                      </a:endParaRPr>
                    </a:p>
                  </a:txBody>
                  <a:tcPr anchor="ctr"/>
                </a:tc>
                <a:tc>
                  <a:txBody>
                    <a:bodyPr/>
                    <a:lstStyle/>
                    <a:p>
                      <a:r>
                        <a:rPr lang="en-US" sz="2400" b="0" dirty="0" smtClean="0">
                          <a:solidFill>
                            <a:schemeClr val="tx1">
                              <a:lumMod val="65000"/>
                              <a:lumOff val="35000"/>
                            </a:schemeClr>
                          </a:solidFill>
                          <a:latin typeface="Calibri" pitchFamily="34" charset="0"/>
                          <a:cs typeface="Calibri" pitchFamily="34" charset="0"/>
                        </a:rPr>
                        <a:t>$1,815</a:t>
                      </a:r>
                      <a:endParaRPr lang="en-US" sz="2400" b="0" dirty="0">
                        <a:solidFill>
                          <a:schemeClr val="tx1">
                            <a:lumMod val="65000"/>
                            <a:lumOff val="35000"/>
                          </a:schemeClr>
                        </a:solidFill>
                        <a:latin typeface="Calibri" pitchFamily="34" charset="0"/>
                        <a:cs typeface="Calibri" pitchFamily="34" charset="0"/>
                      </a:endParaRPr>
                    </a:p>
                  </a:txBody>
                  <a:tcPr anchor="ctr"/>
                </a:tc>
              </a:tr>
              <a:tr h="370840">
                <a:tc>
                  <a:txBody>
                    <a:bodyPr/>
                    <a:lstStyle/>
                    <a:p>
                      <a:r>
                        <a:rPr lang="en-US" sz="2400" b="0" dirty="0" smtClean="0">
                          <a:solidFill>
                            <a:schemeClr val="tx1">
                              <a:lumMod val="65000"/>
                              <a:lumOff val="35000"/>
                            </a:schemeClr>
                          </a:solidFill>
                          <a:effectLst/>
                          <a:latin typeface="Calibri" pitchFamily="34" charset="0"/>
                          <a:cs typeface="Calibri" pitchFamily="34" charset="0"/>
                        </a:rPr>
                        <a:t>Actual</a:t>
                      </a:r>
                      <a:r>
                        <a:rPr lang="en-US" sz="2400" b="0" baseline="0" dirty="0" smtClean="0">
                          <a:solidFill>
                            <a:schemeClr val="tx1">
                              <a:lumMod val="65000"/>
                              <a:lumOff val="35000"/>
                            </a:schemeClr>
                          </a:solidFill>
                          <a:effectLst/>
                          <a:latin typeface="Calibri" pitchFamily="34" charset="0"/>
                          <a:cs typeface="Calibri" pitchFamily="34" charset="0"/>
                        </a:rPr>
                        <a:t> PMPM Cost</a:t>
                      </a:r>
                    </a:p>
                    <a:p>
                      <a:r>
                        <a:rPr lang="en-US" sz="2200" b="0" baseline="0" dirty="0" smtClean="0">
                          <a:solidFill>
                            <a:schemeClr val="tx1">
                              <a:lumMod val="65000"/>
                              <a:lumOff val="35000"/>
                            </a:schemeClr>
                          </a:solidFill>
                          <a:effectLst/>
                          <a:latin typeface="Calibri" pitchFamily="34" charset="0"/>
                          <a:cs typeface="Calibri" pitchFamily="34" charset="0"/>
                        </a:rPr>
                        <a:t>following enrollment w/ CMHC</a:t>
                      </a:r>
                      <a:endParaRPr lang="en-US" sz="2200" b="0" dirty="0">
                        <a:solidFill>
                          <a:schemeClr val="tx1">
                            <a:lumMod val="65000"/>
                            <a:lumOff val="35000"/>
                          </a:schemeClr>
                        </a:solidFill>
                        <a:effectLst/>
                        <a:latin typeface="Calibri" pitchFamily="34" charset="0"/>
                        <a:cs typeface="Calibri" pitchFamily="34" charset="0"/>
                      </a:endParaRPr>
                    </a:p>
                  </a:txBody>
                  <a:tcPr anchor="ctr"/>
                </a:tc>
                <a:tc>
                  <a:txBody>
                    <a:bodyPr/>
                    <a:lstStyle/>
                    <a:p>
                      <a:r>
                        <a:rPr lang="en-US" sz="2400" b="0" dirty="0" smtClean="0">
                          <a:solidFill>
                            <a:schemeClr val="tx1">
                              <a:lumMod val="65000"/>
                              <a:lumOff val="35000"/>
                            </a:schemeClr>
                          </a:solidFill>
                          <a:latin typeface="Calibri" pitchFamily="34" charset="0"/>
                          <a:cs typeface="Calibri" pitchFamily="34" charset="0"/>
                        </a:rPr>
                        <a:t>$1,504</a:t>
                      </a:r>
                      <a:endParaRPr lang="en-US" sz="2400" b="0" dirty="0">
                        <a:solidFill>
                          <a:schemeClr val="tx1">
                            <a:lumMod val="65000"/>
                            <a:lumOff val="35000"/>
                          </a:schemeClr>
                        </a:solidFill>
                        <a:latin typeface="Calibri" pitchFamily="34" charset="0"/>
                        <a:cs typeface="Calibri" pitchFamily="34" charset="0"/>
                      </a:endParaRPr>
                    </a:p>
                  </a:txBody>
                  <a:tcPr anchor="ctr"/>
                </a:tc>
              </a:tr>
              <a:tr h="370840">
                <a:tc>
                  <a:txBody>
                    <a:bodyPr/>
                    <a:lstStyle/>
                    <a:p>
                      <a:r>
                        <a:rPr lang="en-US" sz="2400" b="1" dirty="0" smtClean="0">
                          <a:solidFill>
                            <a:schemeClr val="tx1">
                              <a:lumMod val="65000"/>
                              <a:lumOff val="35000"/>
                            </a:schemeClr>
                          </a:solidFill>
                          <a:effectLst/>
                          <a:latin typeface="Calibri" pitchFamily="34" charset="0"/>
                          <a:cs typeface="Calibri" pitchFamily="34" charset="0"/>
                        </a:rPr>
                        <a:t>Savings</a:t>
                      </a:r>
                      <a:endParaRPr lang="en-US" sz="2400" b="1" dirty="0">
                        <a:solidFill>
                          <a:schemeClr val="tx1">
                            <a:lumMod val="65000"/>
                            <a:lumOff val="35000"/>
                          </a:schemeClr>
                        </a:solidFill>
                        <a:effectLst/>
                        <a:latin typeface="Calibri" pitchFamily="34" charset="0"/>
                        <a:cs typeface="Calibri" pitchFamily="34" charset="0"/>
                      </a:endParaRPr>
                    </a:p>
                  </a:txBody>
                  <a:tcPr anchor="ctr"/>
                </a:tc>
                <a:tc>
                  <a:txBody>
                    <a:bodyPr/>
                    <a:lstStyle/>
                    <a:p>
                      <a:r>
                        <a:rPr lang="en-US" sz="2400" b="1" dirty="0" smtClean="0">
                          <a:solidFill>
                            <a:schemeClr val="tx1">
                              <a:lumMod val="65000"/>
                              <a:lumOff val="35000"/>
                            </a:schemeClr>
                          </a:solidFill>
                          <a:latin typeface="Calibri" pitchFamily="34" charset="0"/>
                          <a:cs typeface="Calibri" pitchFamily="34" charset="0"/>
                        </a:rPr>
                        <a:t>$21 million</a:t>
                      </a:r>
                      <a:endParaRPr lang="en-US" sz="2400" b="1" dirty="0">
                        <a:solidFill>
                          <a:schemeClr val="tx1">
                            <a:lumMod val="65000"/>
                            <a:lumOff val="35000"/>
                          </a:schemeClr>
                        </a:solidFill>
                        <a:latin typeface="Calibri" pitchFamily="34" charset="0"/>
                        <a:cs typeface="Calibri"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3962400" cy="4724400"/>
          </a:xfrm>
        </p:spPr>
        <p:txBody>
          <a:bodyPr rtlCol="0">
            <a:normAutofit/>
          </a:bodyPr>
          <a:lstStyle/>
          <a:p>
            <a:pPr eaLnBrk="1" fontAlgn="auto" hangingPunct="1">
              <a:spcAft>
                <a:spcPts val="0"/>
              </a:spcAft>
              <a:buFont typeface="Arial" pitchFamily="34" charset="0"/>
              <a:buChar char="•"/>
              <a:defRPr/>
            </a:pPr>
            <a:r>
              <a:rPr lang="en-US" sz="2000" dirty="0" smtClean="0">
                <a:solidFill>
                  <a:schemeClr val="tx1">
                    <a:lumMod val="65000"/>
                    <a:lumOff val="35000"/>
                  </a:schemeClr>
                </a:solidFill>
                <a:latin typeface="Calibri" pitchFamily="34" charset="0"/>
                <a:cs typeface="Calibri" pitchFamily="34" charset="0"/>
              </a:rPr>
              <a:t>July</a:t>
            </a:r>
          </a:p>
          <a:p>
            <a:pPr lvl="1" eaLnBrk="1" fontAlgn="auto" hangingPunct="1">
              <a:spcAft>
                <a:spcPts val="0"/>
              </a:spcAft>
              <a:defRPr/>
            </a:pPr>
            <a:r>
              <a:rPr lang="en-US" dirty="0">
                <a:solidFill>
                  <a:schemeClr val="tx1">
                    <a:lumMod val="65000"/>
                    <a:lumOff val="35000"/>
                  </a:schemeClr>
                </a:solidFill>
                <a:latin typeface="Calibri" pitchFamily="34" charset="0"/>
                <a:cs typeface="Calibri" pitchFamily="34" charset="0"/>
              </a:rPr>
              <a:t>Missouri Medicaid state plan amendment submission to CMS</a:t>
            </a:r>
          </a:p>
          <a:p>
            <a:pPr lvl="1" eaLnBrk="1" fontAlgn="auto" hangingPunct="1">
              <a:spcAft>
                <a:spcPts val="0"/>
              </a:spcAft>
              <a:defRPr/>
            </a:pPr>
            <a:r>
              <a:rPr lang="en-US" dirty="0">
                <a:solidFill>
                  <a:schemeClr val="tx1">
                    <a:lumMod val="65000"/>
                    <a:lumOff val="35000"/>
                  </a:schemeClr>
                </a:solidFill>
                <a:latin typeface="Calibri" pitchFamily="34" charset="0"/>
                <a:cs typeface="Calibri" pitchFamily="34" charset="0"/>
              </a:rPr>
              <a:t>Training for system change begins</a:t>
            </a:r>
          </a:p>
          <a:p>
            <a:pPr lvl="1" eaLnBrk="1" fontAlgn="auto" hangingPunct="1">
              <a:spcAft>
                <a:spcPts val="0"/>
              </a:spcAft>
              <a:defRPr/>
            </a:pPr>
            <a:r>
              <a:rPr lang="en-US" dirty="0" smtClean="0">
                <a:solidFill>
                  <a:schemeClr val="tx1">
                    <a:lumMod val="65000"/>
                    <a:lumOff val="35000"/>
                  </a:schemeClr>
                </a:solidFill>
                <a:latin typeface="Calibri" pitchFamily="34" charset="0"/>
                <a:cs typeface="Calibri" pitchFamily="34" charset="0"/>
              </a:rPr>
              <a:t>Healthcare Home rules and regulations finalized</a:t>
            </a:r>
          </a:p>
          <a:p>
            <a:pPr eaLnBrk="1" fontAlgn="auto" hangingPunct="1">
              <a:spcAft>
                <a:spcPts val="0"/>
              </a:spcAft>
              <a:buFont typeface="Arial" pitchFamily="34" charset="0"/>
              <a:buChar char="•"/>
              <a:defRPr/>
            </a:pPr>
            <a:r>
              <a:rPr lang="en-US" sz="2000" dirty="0" smtClean="0">
                <a:solidFill>
                  <a:schemeClr val="tx1">
                    <a:lumMod val="65000"/>
                    <a:lumOff val="35000"/>
                  </a:schemeClr>
                </a:solidFill>
                <a:latin typeface="Calibri" pitchFamily="34" charset="0"/>
                <a:cs typeface="Calibri" pitchFamily="34" charset="0"/>
              </a:rPr>
              <a:t>August</a:t>
            </a:r>
          </a:p>
          <a:p>
            <a:pPr lvl="1" eaLnBrk="1" fontAlgn="auto" hangingPunct="1">
              <a:spcAft>
                <a:spcPts val="0"/>
              </a:spcAft>
              <a:defRPr/>
            </a:pPr>
            <a:r>
              <a:rPr lang="en-US" dirty="0" smtClean="0">
                <a:solidFill>
                  <a:schemeClr val="tx1">
                    <a:lumMod val="65000"/>
                    <a:lumOff val="35000"/>
                  </a:schemeClr>
                </a:solidFill>
                <a:latin typeface="Calibri" pitchFamily="34" charset="0"/>
                <a:cs typeface="Calibri" pitchFamily="34" charset="0"/>
              </a:rPr>
              <a:t>Training on healthcare home rules and regulations begins</a:t>
            </a:r>
          </a:p>
          <a:p>
            <a:pPr lvl="1" eaLnBrk="1" fontAlgn="auto" hangingPunct="1">
              <a:spcAft>
                <a:spcPts val="0"/>
              </a:spcAft>
              <a:defRPr/>
            </a:pPr>
            <a:r>
              <a:rPr lang="en-US" dirty="0" smtClean="0">
                <a:solidFill>
                  <a:schemeClr val="tx1">
                    <a:lumMod val="65000"/>
                    <a:lumOff val="35000"/>
                  </a:schemeClr>
                </a:solidFill>
                <a:latin typeface="Calibri" pitchFamily="34" charset="0"/>
                <a:cs typeface="Calibri" pitchFamily="34" charset="0"/>
              </a:rPr>
              <a:t>MO Medicaid state plan amendment approval expected</a:t>
            </a:r>
          </a:p>
          <a:p>
            <a:pPr lvl="1" eaLnBrk="1" fontAlgn="auto" hangingPunct="1">
              <a:spcAft>
                <a:spcPts val="0"/>
              </a:spcAft>
              <a:defRPr/>
            </a:pPr>
            <a:r>
              <a:rPr lang="en-US" dirty="0" smtClean="0">
                <a:solidFill>
                  <a:schemeClr val="tx1">
                    <a:lumMod val="65000"/>
                    <a:lumOff val="35000"/>
                  </a:schemeClr>
                </a:solidFill>
                <a:latin typeface="Calibri" pitchFamily="34" charset="0"/>
                <a:cs typeface="Calibri" pitchFamily="34" charset="0"/>
              </a:rPr>
              <a:t>CMHCs designated as Healthcare Home Providers</a:t>
            </a:r>
          </a:p>
          <a:p>
            <a:pPr lvl="1" eaLnBrk="1" fontAlgn="auto" hangingPunct="1">
              <a:spcAft>
                <a:spcPts val="0"/>
              </a:spcAft>
              <a:defRPr/>
            </a:pPr>
            <a:r>
              <a:rPr lang="en-US" dirty="0" smtClean="0">
                <a:solidFill>
                  <a:schemeClr val="tx1">
                    <a:lumMod val="65000"/>
                    <a:lumOff val="35000"/>
                  </a:schemeClr>
                </a:solidFill>
                <a:latin typeface="Calibri" pitchFamily="34" charset="0"/>
                <a:cs typeface="Calibri" pitchFamily="34" charset="0"/>
              </a:rPr>
              <a:t>Infrastructure payment begins</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On the Move: </a:t>
            </a:r>
            <a:r>
              <a:rPr lang="en-US" sz="3800" dirty="0" smtClean="0">
                <a:latin typeface="Garamond" pitchFamily="18" charset="0"/>
              </a:rPr>
              <a:t>Milestones 2011</a:t>
            </a:r>
            <a:endParaRPr lang="en-US" sz="3800" dirty="0">
              <a:latin typeface="Garamond" pitchFamily="18" charset="0"/>
            </a:endParaRPr>
          </a:p>
        </p:txBody>
      </p:sp>
      <p:grpSp>
        <p:nvGrpSpPr>
          <p:cNvPr id="76803"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6807" name="Picture 9"/>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
        <p:nvSpPr>
          <p:cNvPr id="11" name="Content Placeholder 2"/>
          <p:cNvSpPr txBox="1">
            <a:spLocks/>
          </p:cNvSpPr>
          <p:nvPr/>
        </p:nvSpPr>
        <p:spPr>
          <a:xfrm>
            <a:off x="4572000" y="1981200"/>
            <a:ext cx="4267200" cy="472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defRPr/>
            </a:pPr>
            <a:r>
              <a:rPr lang="en-US" sz="2000" dirty="0" smtClean="0">
                <a:solidFill>
                  <a:schemeClr val="tx1">
                    <a:lumMod val="65000"/>
                    <a:lumOff val="35000"/>
                  </a:schemeClr>
                </a:solidFill>
                <a:latin typeface="Calibri" pitchFamily="34" charset="0"/>
                <a:cs typeface="Calibri" pitchFamily="34" charset="0"/>
              </a:rPr>
              <a:t>September</a:t>
            </a:r>
            <a:endParaRPr lang="en-US" sz="1800" dirty="0" smtClean="0">
              <a:solidFill>
                <a:schemeClr val="tx1">
                  <a:lumMod val="65000"/>
                  <a:lumOff val="35000"/>
                </a:schemeClr>
              </a:solidFill>
              <a:latin typeface="Calibri" pitchFamily="34" charset="0"/>
              <a:cs typeface="Calibri" pitchFamily="34" charset="0"/>
            </a:endParaRPr>
          </a:p>
          <a:p>
            <a:pPr lvl="1" fontAlgn="auto">
              <a:spcAft>
                <a:spcPts val="0"/>
              </a:spcAft>
              <a:defRPr/>
            </a:pPr>
            <a:r>
              <a:rPr lang="en-US" dirty="0" smtClean="0">
                <a:solidFill>
                  <a:schemeClr val="tx1">
                    <a:lumMod val="65000"/>
                    <a:lumOff val="35000"/>
                  </a:schemeClr>
                </a:solidFill>
                <a:latin typeface="Calibri" pitchFamily="34" charset="0"/>
                <a:cs typeface="Calibri" pitchFamily="34" charset="0"/>
              </a:rPr>
              <a:t>Healthcare Home team training begins</a:t>
            </a:r>
          </a:p>
          <a:p>
            <a:pPr fontAlgn="auto">
              <a:spcAft>
                <a:spcPts val="0"/>
              </a:spcAft>
              <a:defRPr/>
            </a:pPr>
            <a:r>
              <a:rPr lang="en-US" sz="2000" dirty="0" smtClean="0">
                <a:solidFill>
                  <a:schemeClr val="tx1">
                    <a:lumMod val="65000"/>
                    <a:lumOff val="35000"/>
                  </a:schemeClr>
                </a:solidFill>
                <a:latin typeface="Calibri" pitchFamily="34" charset="0"/>
                <a:cs typeface="Calibri" pitchFamily="34" charset="0"/>
              </a:rPr>
              <a:t>December</a:t>
            </a:r>
            <a:endParaRPr lang="en-US" sz="2200" dirty="0" smtClean="0">
              <a:solidFill>
                <a:schemeClr val="tx1">
                  <a:lumMod val="65000"/>
                  <a:lumOff val="35000"/>
                </a:schemeClr>
              </a:solidFill>
              <a:latin typeface="Calibri" pitchFamily="34" charset="0"/>
              <a:cs typeface="Calibri" pitchFamily="34" charset="0"/>
            </a:endParaRPr>
          </a:p>
          <a:p>
            <a:pPr lvl="1" fontAlgn="auto">
              <a:spcAft>
                <a:spcPts val="0"/>
              </a:spcAft>
              <a:defRPr/>
            </a:pPr>
            <a:r>
              <a:rPr lang="en-US" dirty="0" smtClean="0">
                <a:solidFill>
                  <a:schemeClr val="tx1">
                    <a:lumMod val="65000"/>
                    <a:lumOff val="35000"/>
                  </a:schemeClr>
                </a:solidFill>
                <a:latin typeface="Calibri" pitchFamily="34" charset="0"/>
                <a:cs typeface="Calibri" pitchFamily="34" charset="0"/>
              </a:rPr>
              <a:t>Healthcare Homes begin operating</a:t>
            </a:r>
          </a:p>
          <a:p>
            <a:pPr lvl="1" fontAlgn="auto">
              <a:spcAft>
                <a:spcPts val="0"/>
              </a:spcAft>
              <a:defRPr/>
            </a:pPr>
            <a:r>
              <a:rPr lang="en-US" dirty="0" smtClean="0">
                <a:solidFill>
                  <a:schemeClr val="tx1">
                    <a:lumMod val="65000"/>
                    <a:lumOff val="35000"/>
                  </a:schemeClr>
                </a:solidFill>
                <a:latin typeface="Calibri" pitchFamily="34" charset="0"/>
                <a:cs typeface="Calibri" pitchFamily="34" charset="0"/>
              </a:rPr>
              <a:t>Eligible clients auto-enrolled</a:t>
            </a:r>
          </a:p>
          <a:p>
            <a:pPr lvl="1" fontAlgn="auto">
              <a:spcAft>
                <a:spcPts val="0"/>
              </a:spcAft>
              <a:defRPr/>
            </a:pPr>
            <a:r>
              <a:rPr lang="en-US" dirty="0" smtClean="0">
                <a:solidFill>
                  <a:schemeClr val="tx1">
                    <a:lumMod val="65000"/>
                    <a:lumOff val="35000"/>
                  </a:schemeClr>
                </a:solidFill>
                <a:latin typeface="Calibri" pitchFamily="34" charset="0"/>
                <a:cs typeface="Calibri" pitchFamily="34" charset="0"/>
              </a:rPr>
              <a:t>Start PMPM payments</a:t>
            </a:r>
          </a:p>
        </p:txBody>
      </p:sp>
      <p:pic>
        <p:nvPicPr>
          <p:cNvPr id="73733" name="Picture 5"/>
          <p:cNvPicPr>
            <a:picLocks noChangeAspect="1"/>
          </p:cNvPicPr>
          <p:nvPr/>
        </p:nvPicPr>
        <p:blipFill rotWithShape="1">
          <a:blip r:embed="rId5"/>
          <a:srcRect t="8041"/>
          <a:stretch/>
        </p:blipFill>
        <p:spPr bwMode="auto">
          <a:xfrm>
            <a:off x="5029201" y="4044268"/>
            <a:ext cx="2895600" cy="26613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Questions?</a:t>
            </a:r>
            <a:endParaRPr lang="en-US" sz="4000" dirty="0">
              <a:latin typeface="Garamond" pitchFamily="18" charset="0"/>
            </a:endParaRPr>
          </a:p>
        </p:txBody>
      </p:sp>
      <p:pic>
        <p:nvPicPr>
          <p:cNvPr id="78850" name="Content Placeholder 7"/>
          <p:cNvPicPr>
            <a:picLocks noGrp="1" noChangeAspect="1"/>
          </p:cNvPicPr>
          <p:nvPr>
            <p:ph idx="1"/>
          </p:nvPr>
        </p:nvPicPr>
        <p:blipFill>
          <a:blip r:embed="rId3"/>
          <a:srcRect/>
          <a:stretch>
            <a:fillRect/>
          </a:stretch>
        </p:blipFill>
        <p:spPr>
          <a:xfrm>
            <a:off x="2743200" y="2514600"/>
            <a:ext cx="3440113" cy="3429000"/>
          </a:xfrm>
        </p:spPr>
      </p:pic>
      <p:grpSp>
        <p:nvGrpSpPr>
          <p:cNvPr id="78851" name="Group 8"/>
          <p:cNvGrpSpPr>
            <a:grpSpLocks/>
          </p:cNvGrpSpPr>
          <p:nvPr/>
        </p:nvGrpSpPr>
        <p:grpSpPr bwMode="auto">
          <a:xfrm>
            <a:off x="152400" y="76200"/>
            <a:ext cx="1528763" cy="1524000"/>
            <a:chOff x="4800600" y="174234"/>
            <a:chExt cx="2362201" cy="2362201"/>
          </a:xfrm>
        </p:grpSpPr>
        <p:pic>
          <p:nvPicPr>
            <p:cNvPr id="10" name="Picture 9"/>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8853" name="Picture 10"/>
            <p:cNvPicPr>
              <a:picLocks noChangeAspect="1"/>
            </p:cNvPicPr>
            <p:nvPr/>
          </p:nvPicPr>
          <p:blipFill>
            <a:blip r:embed="rId5"/>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rtlCol="0">
            <a:normAutofit/>
          </a:bodyPr>
          <a:lstStyle/>
          <a:p>
            <a:pPr eaLnBrk="1" fontAlgn="auto" hangingPunct="1">
              <a:spcAft>
                <a:spcPts val="0"/>
              </a:spcAft>
              <a:buFont typeface="Arial" pitchFamily="34" charset="0"/>
              <a:buChar char="•"/>
              <a:defRPr/>
            </a:pPr>
            <a:r>
              <a:rPr lang="en-US" dirty="0" smtClean="0">
                <a:solidFill>
                  <a:schemeClr val="tx1">
                    <a:lumMod val="65000"/>
                    <a:lumOff val="35000"/>
                  </a:schemeClr>
                </a:solidFill>
                <a:latin typeface="Calibri" pitchFamily="34" charset="0"/>
                <a:cs typeface="Calibri" pitchFamily="34" charset="0"/>
              </a:rPr>
              <a:t>Missouri is the first state to amend its Medicaid state plan to implement Healthcare </a:t>
            </a:r>
            <a:r>
              <a:rPr lang="en-US" dirty="0">
                <a:solidFill>
                  <a:schemeClr val="tx1">
                    <a:lumMod val="65000"/>
                    <a:lumOff val="35000"/>
                  </a:schemeClr>
                </a:solidFill>
                <a:latin typeface="Calibri" pitchFamily="34" charset="0"/>
                <a:cs typeface="Calibri" pitchFamily="34" charset="0"/>
              </a:rPr>
              <a:t>H</a:t>
            </a:r>
            <a:r>
              <a:rPr lang="en-US" dirty="0" smtClean="0">
                <a:solidFill>
                  <a:schemeClr val="tx1">
                    <a:lumMod val="65000"/>
                    <a:lumOff val="35000"/>
                  </a:schemeClr>
                </a:solidFill>
                <a:latin typeface="Calibri" pitchFamily="34" charset="0"/>
                <a:cs typeface="Calibri" pitchFamily="34" charset="0"/>
              </a:rPr>
              <a:t>omes.</a:t>
            </a:r>
          </a:p>
          <a:p>
            <a:pPr eaLnBrk="1" fontAlgn="auto" hangingPunct="1">
              <a:spcBef>
                <a:spcPts val="1200"/>
              </a:spcBef>
              <a:spcAft>
                <a:spcPts val="0"/>
              </a:spcAft>
              <a:buFont typeface="Arial" pitchFamily="34" charset="0"/>
              <a:buChar char="•"/>
              <a:defRPr/>
            </a:pPr>
            <a:r>
              <a:rPr lang="en-US" dirty="0" smtClean="0">
                <a:solidFill>
                  <a:schemeClr val="tx1">
                    <a:lumMod val="65000"/>
                    <a:lumOff val="35000"/>
                  </a:schemeClr>
                </a:solidFill>
                <a:latin typeface="Calibri" pitchFamily="34" charset="0"/>
                <a:cs typeface="Calibri" pitchFamily="34" charset="0"/>
              </a:rPr>
              <a:t>Missouri will have two types of </a:t>
            </a:r>
            <a:r>
              <a:rPr lang="en-US" dirty="0">
                <a:solidFill>
                  <a:schemeClr val="tx1">
                    <a:lumMod val="65000"/>
                    <a:lumOff val="35000"/>
                  </a:schemeClr>
                </a:solidFill>
                <a:latin typeface="Calibri" pitchFamily="34" charset="0"/>
                <a:cs typeface="Calibri" pitchFamily="34" charset="0"/>
              </a:rPr>
              <a:t>H</a:t>
            </a:r>
            <a:r>
              <a:rPr lang="en-US" dirty="0" smtClean="0">
                <a:solidFill>
                  <a:schemeClr val="tx1">
                    <a:lumMod val="65000"/>
                    <a:lumOff val="35000"/>
                  </a:schemeClr>
                </a:solidFill>
                <a:latin typeface="Calibri" pitchFamily="34" charset="0"/>
                <a:cs typeface="Calibri" pitchFamily="34" charset="0"/>
              </a:rPr>
              <a:t>ealthcare </a:t>
            </a:r>
            <a:r>
              <a:rPr lang="en-US" dirty="0">
                <a:solidFill>
                  <a:schemeClr val="tx1">
                    <a:lumMod val="65000"/>
                    <a:lumOff val="35000"/>
                  </a:schemeClr>
                </a:solidFill>
                <a:latin typeface="Calibri" pitchFamily="34" charset="0"/>
                <a:cs typeface="Calibri" pitchFamily="34" charset="0"/>
              </a:rPr>
              <a:t>H</a:t>
            </a:r>
            <a:r>
              <a:rPr lang="en-US" dirty="0" smtClean="0">
                <a:solidFill>
                  <a:schemeClr val="tx1">
                    <a:lumMod val="65000"/>
                    <a:lumOff val="35000"/>
                  </a:schemeClr>
                </a:solidFill>
                <a:latin typeface="Calibri" pitchFamily="34" charset="0"/>
                <a:cs typeface="Calibri" pitchFamily="34" charset="0"/>
              </a:rPr>
              <a:t>omes</a:t>
            </a:r>
          </a:p>
          <a:p>
            <a:pPr lvl="1" eaLnBrk="1" fontAlgn="auto" hangingPunct="1">
              <a:spcAft>
                <a:spcPts val="0"/>
              </a:spcAft>
              <a:defRPr/>
            </a:pPr>
            <a:r>
              <a:rPr lang="en-US" sz="2400" dirty="0">
                <a:solidFill>
                  <a:schemeClr val="tx2"/>
                </a:solidFill>
                <a:effectLst>
                  <a:outerShdw blurRad="38100" dist="38100" dir="2700000" algn="tl">
                    <a:srgbClr val="000000">
                      <a:alpha val="43137"/>
                    </a:srgbClr>
                  </a:outerShdw>
                </a:effectLst>
                <a:latin typeface="Calibri" pitchFamily="34" charset="0"/>
                <a:cs typeface="Calibri" pitchFamily="34" charset="0"/>
              </a:rPr>
              <a:t>Primary Care Chronic Conditions </a:t>
            </a:r>
            <a:r>
              <a:rPr lang="en-US" sz="24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t>Healthcare </a:t>
            </a:r>
            <a:r>
              <a:rPr lang="en-US" sz="2400" dirty="0">
                <a:solidFill>
                  <a:schemeClr val="tx2"/>
                </a:solidFill>
                <a:effectLst>
                  <a:outerShdw blurRad="38100" dist="38100" dir="2700000" algn="tl">
                    <a:srgbClr val="000000">
                      <a:alpha val="43137"/>
                    </a:srgbClr>
                  </a:outerShdw>
                </a:effectLst>
                <a:latin typeface="Calibri" pitchFamily="34" charset="0"/>
                <a:cs typeface="Calibri" pitchFamily="34" charset="0"/>
              </a:rPr>
              <a:t>H</a:t>
            </a:r>
            <a:r>
              <a:rPr lang="en-US" sz="24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t>ome</a:t>
            </a:r>
            <a:endParaRPr lang="en-US" sz="2400" dirty="0">
              <a:solidFill>
                <a:schemeClr val="tx2"/>
              </a:solidFill>
              <a:effectLst>
                <a:outerShdw blurRad="38100" dist="38100" dir="2700000" algn="tl">
                  <a:srgbClr val="000000">
                    <a:alpha val="43137"/>
                  </a:srgbClr>
                </a:outerShdw>
              </a:effectLst>
              <a:latin typeface="Calibri" pitchFamily="34" charset="0"/>
              <a:cs typeface="Calibri" pitchFamily="34" charset="0"/>
            </a:endParaRPr>
          </a:p>
          <a:p>
            <a:pPr lvl="2" eaLnBrk="1" fontAlgn="auto" hangingPunct="1">
              <a:spcAft>
                <a:spcPts val="0"/>
              </a:spcAft>
              <a:buFont typeface="Arial" pitchFamily="34" charset="0"/>
              <a:buChar char="•"/>
              <a:defRPr/>
            </a:pPr>
            <a:r>
              <a:rPr lang="en-US" sz="2200" dirty="0">
                <a:solidFill>
                  <a:schemeClr val="tx1">
                    <a:lumMod val="65000"/>
                    <a:lumOff val="35000"/>
                  </a:schemeClr>
                </a:solidFill>
                <a:latin typeface="Calibri" pitchFamily="34" charset="0"/>
                <a:cs typeface="Calibri" pitchFamily="34" charset="0"/>
              </a:rPr>
              <a:t>Federally Qualified Health Centers (FQHCs)</a:t>
            </a:r>
          </a:p>
          <a:p>
            <a:pPr lvl="2" eaLnBrk="1" fontAlgn="auto" hangingPunct="1">
              <a:spcAft>
                <a:spcPts val="0"/>
              </a:spcAft>
              <a:buFont typeface="Arial" pitchFamily="34" charset="0"/>
              <a:buChar char="•"/>
              <a:defRPr/>
            </a:pPr>
            <a:r>
              <a:rPr lang="en-US" sz="2200" dirty="0">
                <a:solidFill>
                  <a:schemeClr val="tx1">
                    <a:lumMod val="65000"/>
                    <a:lumOff val="35000"/>
                  </a:schemeClr>
                </a:solidFill>
                <a:latin typeface="Calibri" pitchFamily="34" charset="0"/>
                <a:cs typeface="Calibri" pitchFamily="34" charset="0"/>
              </a:rPr>
              <a:t>Rural Health Centers (RHCs)</a:t>
            </a:r>
          </a:p>
          <a:p>
            <a:pPr lvl="2" eaLnBrk="1" fontAlgn="auto" hangingPunct="1">
              <a:spcAft>
                <a:spcPts val="0"/>
              </a:spcAft>
              <a:buFont typeface="Arial" pitchFamily="34" charset="0"/>
              <a:buChar char="•"/>
              <a:defRPr/>
            </a:pPr>
            <a:r>
              <a:rPr lang="en-US" sz="2200" dirty="0">
                <a:solidFill>
                  <a:schemeClr val="tx1">
                    <a:lumMod val="65000"/>
                    <a:lumOff val="35000"/>
                  </a:schemeClr>
                </a:solidFill>
                <a:latin typeface="Calibri" pitchFamily="34" charset="0"/>
                <a:cs typeface="Calibri" pitchFamily="34" charset="0"/>
              </a:rPr>
              <a:t>Physician </a:t>
            </a:r>
            <a:r>
              <a:rPr lang="en-US" sz="2200" dirty="0" smtClean="0">
                <a:solidFill>
                  <a:schemeClr val="tx1">
                    <a:lumMod val="65000"/>
                    <a:lumOff val="35000"/>
                  </a:schemeClr>
                </a:solidFill>
                <a:latin typeface="Calibri" pitchFamily="34" charset="0"/>
                <a:cs typeface="Calibri" pitchFamily="34" charset="0"/>
              </a:rPr>
              <a:t>practices</a:t>
            </a:r>
          </a:p>
          <a:p>
            <a:pPr lvl="1" eaLnBrk="1" fontAlgn="auto" hangingPunct="1">
              <a:spcAft>
                <a:spcPts val="0"/>
              </a:spcAft>
              <a:defRPr/>
            </a:pPr>
            <a:r>
              <a:rPr lang="en-US" sz="24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t>Community Mental Health Center Healthcare </a:t>
            </a:r>
            <a:r>
              <a:rPr lang="en-US" sz="2400" dirty="0">
                <a:solidFill>
                  <a:schemeClr val="tx2"/>
                </a:solidFill>
                <a:effectLst>
                  <a:outerShdw blurRad="38100" dist="38100" dir="2700000" algn="tl">
                    <a:srgbClr val="000000">
                      <a:alpha val="43137"/>
                    </a:srgbClr>
                  </a:outerShdw>
                </a:effectLst>
                <a:latin typeface="Calibri" pitchFamily="34" charset="0"/>
                <a:cs typeface="Calibri" pitchFamily="34" charset="0"/>
              </a:rPr>
              <a:t>H</a:t>
            </a:r>
            <a:r>
              <a:rPr lang="en-US" sz="24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t>ome</a:t>
            </a:r>
          </a:p>
          <a:p>
            <a:pPr lvl="2" eaLnBrk="1" fontAlgn="auto" hangingPunct="1">
              <a:spcAft>
                <a:spcPts val="0"/>
              </a:spcAft>
              <a:buFont typeface="Arial" pitchFamily="34" charset="0"/>
              <a:buChar char="•"/>
              <a:defRPr/>
            </a:pPr>
            <a:r>
              <a:rPr lang="en-US" sz="2200" dirty="0" smtClean="0">
                <a:solidFill>
                  <a:schemeClr val="tx1">
                    <a:lumMod val="65000"/>
                    <a:lumOff val="35000"/>
                  </a:schemeClr>
                </a:solidFill>
                <a:latin typeface="Calibri" pitchFamily="34" charset="0"/>
                <a:cs typeface="Calibri" pitchFamily="34" charset="0"/>
              </a:rPr>
              <a:t>CMHCs and CMHC affiliates</a:t>
            </a:r>
          </a:p>
        </p:txBody>
      </p:sp>
      <p:sp>
        <p:nvSpPr>
          <p:cNvPr id="4" name="Title 1"/>
          <p:cNvSpPr>
            <a:spLocks noGrp="1"/>
          </p:cNvSpPr>
          <p:nvPr>
            <p:ph type="title"/>
          </p:nvPr>
        </p:nvSpPr>
        <p:spPr>
          <a:xfrm>
            <a:off x="2057400" y="228600"/>
            <a:ext cx="6629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Missouri’s Healthcare Homes</a:t>
            </a:r>
            <a:endParaRPr lang="en-US" sz="4400" dirty="0">
              <a:latin typeface="Garamond" pitchFamily="18" charset="0"/>
            </a:endParaRPr>
          </a:p>
        </p:txBody>
      </p:sp>
      <p:pic>
        <p:nvPicPr>
          <p:cNvPr id="21507" name="Picture 7"/>
          <p:cNvPicPr>
            <a:picLocks noChangeAspect="1"/>
          </p:cNvPicPr>
          <p:nvPr/>
        </p:nvPicPr>
        <p:blipFill>
          <a:blip r:embed="rId3"/>
          <a:srcRect/>
          <a:stretch>
            <a:fillRect/>
          </a:stretch>
        </p:blipFill>
        <p:spPr bwMode="auto">
          <a:xfrm>
            <a:off x="7162800" y="5492750"/>
            <a:ext cx="1828800" cy="1371600"/>
          </a:xfrm>
          <a:prstGeom prst="rect">
            <a:avLst/>
          </a:prstGeom>
          <a:noFill/>
          <a:ln w="9525">
            <a:noFill/>
            <a:miter lim="800000"/>
            <a:headEnd/>
            <a:tailEnd/>
          </a:ln>
        </p:spPr>
      </p:pic>
      <p:grpSp>
        <p:nvGrpSpPr>
          <p:cNvPr id="21508"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1510" name="Picture 10"/>
            <p:cNvPicPr>
              <a:picLocks noChangeAspect="1"/>
            </p:cNvPicPr>
            <p:nvPr/>
          </p:nvPicPr>
          <p:blipFill>
            <a:blip r:embed="rId5"/>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1981200"/>
            <a:ext cx="8458200" cy="4724400"/>
          </a:xfrm>
        </p:spPr>
        <p:txBody>
          <a:bodyPr/>
          <a:lstStyle/>
          <a:p>
            <a:pPr eaLnBrk="1" hangingPunct="1">
              <a:spcAft>
                <a:spcPts val="600"/>
              </a:spcAft>
            </a:pPr>
            <a:r>
              <a:rPr lang="en-US" smtClean="0">
                <a:solidFill>
                  <a:srgbClr val="595959"/>
                </a:solidFill>
                <a:latin typeface="Calibri" pitchFamily="34" charset="0"/>
              </a:rPr>
              <a:t>Because addressing behavioral health needs requires addressing other healthcare issues </a:t>
            </a:r>
          </a:p>
          <a:p>
            <a:pPr lvl="1" eaLnBrk="1" hangingPunct="1"/>
            <a:r>
              <a:rPr lang="en-US" sz="2200" smtClean="0">
                <a:solidFill>
                  <a:srgbClr val="595959"/>
                </a:solidFill>
                <a:latin typeface="Calibri" pitchFamily="34" charset="0"/>
              </a:rPr>
              <a:t>Individuals with SMI, on average, die 25 years earlier than the general population.</a:t>
            </a:r>
          </a:p>
          <a:p>
            <a:pPr lvl="1" eaLnBrk="1" hangingPunct="1"/>
            <a:r>
              <a:rPr lang="en-US" sz="2200" smtClean="0">
                <a:solidFill>
                  <a:srgbClr val="595959"/>
                </a:solidFill>
                <a:latin typeface="Calibri" pitchFamily="34" charset="0"/>
              </a:rPr>
              <a:t>60% of premature deaths in persons with schizophrenia are due to medical conditions such as cardiovascular, pulmonary and infectious diseases.</a:t>
            </a:r>
          </a:p>
          <a:p>
            <a:pPr lvl="1" eaLnBrk="1" hangingPunct="1"/>
            <a:r>
              <a:rPr lang="en-US" sz="2200" smtClean="0">
                <a:solidFill>
                  <a:srgbClr val="595959"/>
                </a:solidFill>
                <a:latin typeface="Calibri" pitchFamily="34" charset="0"/>
              </a:rPr>
              <a:t>Second generation anti-psychotic medications are highly associated with weight gain, diabetes, dyslipidemia (abnormal cholesterol) and metabolic syndrome.</a:t>
            </a:r>
          </a:p>
        </p:txBody>
      </p:sp>
      <p:sp>
        <p:nvSpPr>
          <p:cNvPr id="4" name="Title 1"/>
          <p:cNvSpPr>
            <a:spLocks noGrp="1"/>
          </p:cNvSpPr>
          <p:nvPr>
            <p:ph type="title"/>
          </p:nvPr>
        </p:nvSpPr>
        <p:spPr>
          <a:xfrm>
            <a:off x="2057400" y="228600"/>
            <a:ext cx="69342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Why CMHC Healthcare Homes?</a:t>
            </a:r>
            <a:endParaRPr lang="en-US" sz="4000" dirty="0">
              <a:latin typeface="Garamond" pitchFamily="18" charset="0"/>
            </a:endParaRPr>
          </a:p>
        </p:txBody>
      </p:sp>
      <p:grpSp>
        <p:nvGrpSpPr>
          <p:cNvPr id="23555"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3557"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accent6">
                <a:shade val="45000"/>
                <a:satMod val="135000"/>
              </a:schemeClr>
              <a:prstClr val="white"/>
            </a:duotone>
            <a:extLst/>
          </a:blip>
          <a:stretch>
            <a:fillRect/>
          </a:stretch>
        </p:blipFill>
        <p:spPr>
          <a:xfrm>
            <a:off x="4876800" y="2448035"/>
            <a:ext cx="4038600" cy="4208810"/>
          </a:xfrm>
          <a:prstGeom prst="rect">
            <a:avLst/>
          </a:prstGeom>
          <a:noFill/>
          <a:ln>
            <a:noFill/>
          </a:ln>
        </p:spPr>
      </p:pic>
      <p:sp>
        <p:nvSpPr>
          <p:cNvPr id="3" name="Content Placeholder 2"/>
          <p:cNvSpPr>
            <a:spLocks noGrp="1"/>
          </p:cNvSpPr>
          <p:nvPr>
            <p:ph idx="1"/>
          </p:nvPr>
        </p:nvSpPr>
        <p:spPr>
          <a:xfrm>
            <a:off x="457200" y="1981200"/>
            <a:ext cx="8229600" cy="4648200"/>
          </a:xfrm>
        </p:spPr>
        <p:txBody>
          <a:bodyPr>
            <a:normAutofit/>
          </a:bodyPr>
          <a:lstStyle/>
          <a:p>
            <a:pPr eaLnBrk="1" hangingPunct="1">
              <a:spcAft>
                <a:spcPts val="600"/>
              </a:spcAft>
              <a:defRPr/>
            </a:pPr>
            <a:r>
              <a:rPr lang="en-US" dirty="0" smtClean="0">
                <a:solidFill>
                  <a:srgbClr val="595959"/>
                </a:solidFill>
                <a:latin typeface="Calibri" pitchFamily="34" charset="0"/>
              </a:rPr>
              <a:t>Because addressing general health issues is necessary in order to improve outcomes and quality of care</a:t>
            </a:r>
          </a:p>
          <a:p>
            <a:pPr eaLnBrk="1" hangingPunct="1">
              <a:spcAft>
                <a:spcPts val="600"/>
              </a:spcAft>
              <a:defRPr/>
            </a:pPr>
            <a:r>
              <a:rPr lang="en-US" dirty="0" smtClean="0">
                <a:solidFill>
                  <a:srgbClr val="595959"/>
                </a:solidFill>
                <a:latin typeface="Calibri" pitchFamily="34" charset="0"/>
              </a:rPr>
              <a:t>Because treating illness is not enough</a:t>
            </a:r>
          </a:p>
          <a:p>
            <a:pPr marL="804863" lvl="1" indent="-347663" eaLnBrk="1" hangingPunct="1">
              <a:defRPr/>
            </a:pPr>
            <a:r>
              <a:rPr lang="en-US" sz="2200" dirty="0" smtClean="0">
                <a:solidFill>
                  <a:srgbClr val="595959"/>
                </a:solidFill>
                <a:latin typeface="Calibri" pitchFamily="34" charset="0"/>
              </a:rPr>
              <a:t>Wellness and prevention are as</a:t>
            </a:r>
          </a:p>
          <a:p>
            <a:pPr marL="811213" lvl="1" indent="0" eaLnBrk="1" hangingPunct="1">
              <a:spcBef>
                <a:spcPts val="0"/>
              </a:spcBef>
              <a:buFont typeface="Courier New" pitchFamily="49" charset="0"/>
              <a:buNone/>
              <a:defRPr/>
            </a:pPr>
            <a:r>
              <a:rPr lang="en-US" sz="2200" dirty="0">
                <a:solidFill>
                  <a:srgbClr val="595959"/>
                </a:solidFill>
                <a:latin typeface="Calibri" pitchFamily="34" charset="0"/>
              </a:rPr>
              <a:t>i</a:t>
            </a:r>
            <a:r>
              <a:rPr lang="en-US" sz="2200" dirty="0" smtClean="0">
                <a:solidFill>
                  <a:srgbClr val="595959"/>
                </a:solidFill>
                <a:latin typeface="Calibri" pitchFamily="34" charset="0"/>
              </a:rPr>
              <a:t>mportant as treatment and</a:t>
            </a:r>
          </a:p>
          <a:p>
            <a:pPr marL="811213" lvl="1" indent="0" eaLnBrk="1" hangingPunct="1">
              <a:spcBef>
                <a:spcPts val="0"/>
              </a:spcBef>
              <a:buFont typeface="Courier New" pitchFamily="49" charset="0"/>
              <a:buNone/>
              <a:defRPr/>
            </a:pPr>
            <a:r>
              <a:rPr lang="en-US" sz="2200" dirty="0" smtClean="0">
                <a:solidFill>
                  <a:srgbClr val="595959"/>
                </a:solidFill>
                <a:latin typeface="Calibri" pitchFamily="34" charset="0"/>
              </a:rPr>
              <a:t>rehabilitation.</a:t>
            </a:r>
          </a:p>
        </p:txBody>
      </p:sp>
      <p:sp>
        <p:nvSpPr>
          <p:cNvPr id="4" name="Title 1"/>
          <p:cNvSpPr>
            <a:spLocks noGrp="1"/>
          </p:cNvSpPr>
          <p:nvPr>
            <p:ph type="title"/>
          </p:nvPr>
        </p:nvSpPr>
        <p:spPr>
          <a:xfrm>
            <a:off x="2057400" y="228600"/>
            <a:ext cx="70866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Why CMHC Healthcare Homes?</a:t>
            </a:r>
            <a:endParaRPr lang="en-US" sz="4000" dirty="0">
              <a:latin typeface="Garamond" pitchFamily="18" charset="0"/>
            </a:endParaRPr>
          </a:p>
        </p:txBody>
      </p:sp>
      <p:grpSp>
        <p:nvGrpSpPr>
          <p:cNvPr id="25604"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5606" name="Picture 10"/>
            <p:cNvPicPr>
              <a:picLocks noChangeAspect="1"/>
            </p:cNvPicPr>
            <p:nvPr/>
          </p:nvPicPr>
          <p:blipFill>
            <a:blip r:embed="rId5"/>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457200" y="1981200"/>
            <a:ext cx="8458200" cy="4724400"/>
          </a:xfrm>
        </p:spPr>
        <p:txBody>
          <a:bodyPr/>
          <a:lstStyle/>
          <a:p>
            <a:pPr eaLnBrk="1" hangingPunct="1">
              <a:spcAft>
                <a:spcPts val="600"/>
              </a:spcAft>
            </a:pPr>
            <a:r>
              <a:rPr lang="en-US" smtClean="0">
                <a:solidFill>
                  <a:srgbClr val="595959"/>
                </a:solidFill>
                <a:latin typeface="Calibri" pitchFamily="34" charset="0"/>
              </a:rPr>
              <a:t>Because there is continuing pressure to control Medicaid costs</a:t>
            </a:r>
          </a:p>
          <a:p>
            <a:pPr lvl="1" eaLnBrk="1" hangingPunct="1">
              <a:spcAft>
                <a:spcPts val="600"/>
              </a:spcAft>
            </a:pPr>
            <a:r>
              <a:rPr lang="en-US" sz="2200" smtClean="0">
                <a:solidFill>
                  <a:srgbClr val="595959"/>
                </a:solidFill>
                <a:latin typeface="Calibri" pitchFamily="34" charset="0"/>
              </a:rPr>
              <a:t>No change is not an option</a:t>
            </a:r>
          </a:p>
          <a:p>
            <a:pPr lvl="1" eaLnBrk="1" hangingPunct="1">
              <a:spcAft>
                <a:spcPts val="600"/>
              </a:spcAft>
            </a:pPr>
            <a:r>
              <a:rPr lang="en-US" sz="2200" smtClean="0">
                <a:solidFill>
                  <a:srgbClr val="595959"/>
                </a:solidFill>
                <a:latin typeface="Calibri" pitchFamily="34" charset="0"/>
              </a:rPr>
              <a:t>Alternative service delivery approaches are unacceptable </a:t>
            </a:r>
          </a:p>
          <a:p>
            <a:pPr lvl="2" eaLnBrk="1" hangingPunct="1"/>
            <a:r>
              <a:rPr lang="en-US" sz="2200" smtClean="0">
                <a:solidFill>
                  <a:srgbClr val="595959"/>
                </a:solidFill>
                <a:latin typeface="Calibri" pitchFamily="34" charset="0"/>
              </a:rPr>
              <a:t>Capitated Managed Care</a:t>
            </a:r>
          </a:p>
          <a:p>
            <a:pPr lvl="2" eaLnBrk="1" hangingPunct="1">
              <a:spcAft>
                <a:spcPts val="600"/>
              </a:spcAft>
            </a:pPr>
            <a:r>
              <a:rPr lang="en-US" sz="2200" smtClean="0">
                <a:solidFill>
                  <a:srgbClr val="595959"/>
                </a:solidFill>
                <a:latin typeface="Calibri" pitchFamily="34" charset="0"/>
              </a:rPr>
              <a:t>Administrative Service Organization with prior authorization</a:t>
            </a:r>
          </a:p>
          <a:p>
            <a:pPr lvl="1" eaLnBrk="1" hangingPunct="1">
              <a:spcAft>
                <a:spcPts val="600"/>
              </a:spcAft>
            </a:pPr>
            <a:r>
              <a:rPr lang="en-US" sz="2200" smtClean="0">
                <a:solidFill>
                  <a:srgbClr val="595959"/>
                </a:solidFill>
                <a:latin typeface="Calibri" pitchFamily="34" charset="0"/>
              </a:rPr>
              <a:t>The  Fiscal Year 2012 state budget assumes $7.8 million in savings from the Healthcare Home initiative</a:t>
            </a:r>
          </a:p>
          <a:p>
            <a:pPr lvl="2" eaLnBrk="1" hangingPunct="1">
              <a:spcAft>
                <a:spcPts val="600"/>
              </a:spcAft>
            </a:pPr>
            <a:r>
              <a:rPr lang="en-US" sz="2200" smtClean="0">
                <a:solidFill>
                  <a:srgbClr val="595959"/>
                </a:solidFill>
                <a:latin typeface="Calibri" pitchFamily="34" charset="0"/>
              </a:rPr>
              <a:t>DMH would have  faced additional reductions without Healthcare Home implementation</a:t>
            </a:r>
          </a:p>
        </p:txBody>
      </p:sp>
      <p:sp>
        <p:nvSpPr>
          <p:cNvPr id="4" name="Title 1"/>
          <p:cNvSpPr>
            <a:spLocks noGrp="1"/>
          </p:cNvSpPr>
          <p:nvPr>
            <p:ph type="title"/>
          </p:nvPr>
        </p:nvSpPr>
        <p:spPr>
          <a:xfrm>
            <a:off x="2057400" y="228600"/>
            <a:ext cx="69342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Why CMHC Healthcare Homes?</a:t>
            </a:r>
            <a:endParaRPr lang="en-US" sz="4000" dirty="0">
              <a:latin typeface="Garamond" pitchFamily="18" charset="0"/>
            </a:endParaRPr>
          </a:p>
        </p:txBody>
      </p:sp>
      <p:grpSp>
        <p:nvGrpSpPr>
          <p:cNvPr id="27651"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7653"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800600"/>
          </a:xfrm>
        </p:spPr>
        <p:txBody>
          <a:bodyPr>
            <a:normAutofit/>
          </a:bodyPr>
          <a:lstStyle/>
          <a:p>
            <a:pPr eaLnBrk="1" hangingPunct="1">
              <a:defRPr/>
            </a:pPr>
            <a:r>
              <a:rPr lang="en-US" dirty="0" smtClean="0">
                <a:solidFill>
                  <a:schemeClr val="tx1">
                    <a:lumMod val="65000"/>
                    <a:lumOff val="35000"/>
                  </a:schemeClr>
                </a:solidFill>
                <a:latin typeface="Calibri" pitchFamily="34" charset="0"/>
              </a:rPr>
              <a:t>Because it’s the natural next step for Missouri</a:t>
            </a:r>
          </a:p>
          <a:p>
            <a:pPr marL="457200" lvl="1" indent="0" eaLnBrk="1" hangingPunct="1">
              <a:spcBef>
                <a:spcPts val="1200"/>
              </a:spcBef>
              <a:spcAft>
                <a:spcPts val="1200"/>
              </a:spcAft>
              <a:buFont typeface="Courier New" pitchFamily="49" charset="0"/>
              <a:buNone/>
              <a:defRPr/>
            </a:pPr>
            <a:r>
              <a:rPr lang="en-US" sz="2200" b="1" dirty="0" smtClean="0">
                <a:solidFill>
                  <a:srgbClr val="595959"/>
                </a:solidFill>
                <a:latin typeface="Calibri" pitchFamily="34" charset="0"/>
              </a:rPr>
              <a:t>Step One:	</a:t>
            </a:r>
            <a:r>
              <a:rPr lang="en-US" sz="2200" dirty="0">
                <a:solidFill>
                  <a:schemeClr val="tx2"/>
                </a:solidFill>
                <a:effectLst>
                  <a:outerShdw blurRad="38100" dist="38100" dir="2700000" algn="tl">
                    <a:srgbClr val="000000">
                      <a:alpha val="43137"/>
                    </a:srgbClr>
                  </a:outerShdw>
                </a:effectLst>
                <a:latin typeface="Calibri" pitchFamily="34" charset="0"/>
              </a:rPr>
              <a:t>Implementing Psychiatric Rehabilitation Program</a:t>
            </a:r>
          </a:p>
          <a:p>
            <a:pPr marL="457200" lvl="1" indent="0" eaLnBrk="1" hangingPunct="1">
              <a:spcBef>
                <a:spcPts val="1200"/>
              </a:spcBef>
              <a:spcAft>
                <a:spcPts val="1200"/>
              </a:spcAft>
              <a:buFont typeface="Courier New" pitchFamily="49" charset="0"/>
              <a:buNone/>
              <a:defRPr/>
            </a:pPr>
            <a:r>
              <a:rPr lang="en-US" sz="2200" b="1" dirty="0" smtClean="0">
                <a:solidFill>
                  <a:srgbClr val="595959"/>
                </a:solidFill>
                <a:latin typeface="Calibri" pitchFamily="34" charset="0"/>
              </a:rPr>
              <a:t>Step Two:</a:t>
            </a:r>
            <a:r>
              <a:rPr lang="en-US" sz="2200" dirty="0" smtClean="0">
                <a:solidFill>
                  <a:srgbClr val="595959"/>
                </a:solidFill>
                <a:latin typeface="Calibri" pitchFamily="34" charset="0"/>
              </a:rPr>
              <a:t>	</a:t>
            </a:r>
            <a:r>
              <a:rPr lang="en-US" sz="2200" dirty="0" smtClean="0">
                <a:solidFill>
                  <a:schemeClr val="tx2"/>
                </a:solidFill>
                <a:effectLst>
                  <a:outerShdw blurRad="38100" dist="38100" dir="2700000" algn="tl">
                    <a:srgbClr val="000000">
                      <a:alpha val="43137"/>
                    </a:srgbClr>
                  </a:outerShdw>
                </a:effectLst>
                <a:latin typeface="Calibri" pitchFamily="34" charset="0"/>
              </a:rPr>
              <a:t>Implementing Health Information Technology Tools</a:t>
            </a:r>
          </a:p>
          <a:p>
            <a:pPr marL="2344738" lvl="2" eaLnBrk="1" hangingPunct="1">
              <a:spcAft>
                <a:spcPts val="600"/>
              </a:spcAft>
              <a:defRPr/>
            </a:pPr>
            <a:r>
              <a:rPr lang="en-US" sz="2200" dirty="0" smtClean="0">
                <a:solidFill>
                  <a:srgbClr val="595959"/>
                </a:solidFill>
                <a:latin typeface="Calibri" pitchFamily="34" charset="0"/>
              </a:rPr>
              <a:t>CMT data analytics</a:t>
            </a:r>
          </a:p>
          <a:p>
            <a:pPr marL="2740025" lvl="3" eaLnBrk="1" hangingPunct="1">
              <a:spcAft>
                <a:spcPts val="300"/>
              </a:spcAft>
              <a:defRPr/>
            </a:pPr>
            <a:r>
              <a:rPr lang="en-US" sz="2000" dirty="0" smtClean="0">
                <a:solidFill>
                  <a:srgbClr val="595959"/>
                </a:solidFill>
                <a:latin typeface="Calibri" pitchFamily="34" charset="0"/>
              </a:rPr>
              <a:t>Behavioral Pharmacy Management Program</a:t>
            </a:r>
          </a:p>
          <a:p>
            <a:pPr marL="2740025" lvl="3" eaLnBrk="1" hangingPunct="1">
              <a:spcBef>
                <a:spcPts val="0"/>
              </a:spcBef>
              <a:spcAft>
                <a:spcPts val="300"/>
              </a:spcAft>
              <a:defRPr/>
            </a:pPr>
            <a:r>
              <a:rPr lang="en-US" sz="2000" dirty="0" smtClean="0">
                <a:solidFill>
                  <a:srgbClr val="595959"/>
                </a:solidFill>
                <a:latin typeface="Calibri" pitchFamily="34" charset="0"/>
              </a:rPr>
              <a:t>Disease Management Report (HEDIS indicators)</a:t>
            </a:r>
          </a:p>
          <a:p>
            <a:pPr marL="2740025" lvl="3" eaLnBrk="1" hangingPunct="1">
              <a:spcBef>
                <a:spcPts val="0"/>
              </a:spcBef>
              <a:spcAft>
                <a:spcPts val="600"/>
              </a:spcAft>
              <a:defRPr/>
            </a:pPr>
            <a:r>
              <a:rPr lang="en-US" sz="2000" dirty="0" smtClean="0">
                <a:solidFill>
                  <a:srgbClr val="595959"/>
                </a:solidFill>
                <a:latin typeface="Calibri" pitchFamily="34" charset="0"/>
              </a:rPr>
              <a:t>Medication Adherence Report</a:t>
            </a:r>
          </a:p>
          <a:p>
            <a:pPr marL="2344738" lvl="2" eaLnBrk="1" hangingPunct="1">
              <a:defRPr/>
            </a:pPr>
            <a:r>
              <a:rPr lang="en-US" sz="2200" dirty="0" smtClean="0">
                <a:solidFill>
                  <a:srgbClr val="595959"/>
                </a:solidFill>
                <a:latin typeface="Calibri" pitchFamily="34" charset="0"/>
              </a:rPr>
              <a:t>CyberAccess</a:t>
            </a:r>
          </a:p>
        </p:txBody>
      </p:sp>
      <p:sp>
        <p:nvSpPr>
          <p:cNvPr id="4" name="Title 1"/>
          <p:cNvSpPr>
            <a:spLocks noGrp="1"/>
          </p:cNvSpPr>
          <p:nvPr>
            <p:ph type="title"/>
          </p:nvPr>
        </p:nvSpPr>
        <p:spPr>
          <a:xfrm>
            <a:off x="2057400" y="228600"/>
            <a:ext cx="70104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Why CMHC Healthcare Homes?</a:t>
            </a:r>
            <a:endParaRPr lang="en-US" sz="4000" dirty="0">
              <a:latin typeface="Garamond" pitchFamily="18" charset="0"/>
            </a:endParaRPr>
          </a:p>
        </p:txBody>
      </p:sp>
      <p:grpSp>
        <p:nvGrpSpPr>
          <p:cNvPr id="29699"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9702"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pic>
        <p:nvPicPr>
          <p:cNvPr id="29700" name="Picture 6"/>
          <p:cNvPicPr>
            <a:picLocks noChangeAspect="1"/>
          </p:cNvPicPr>
          <p:nvPr/>
        </p:nvPicPr>
        <p:blipFill>
          <a:blip r:embed="rId5"/>
          <a:srcRect b="18796"/>
          <a:stretch>
            <a:fillRect/>
          </a:stretch>
        </p:blipFill>
        <p:spPr bwMode="auto">
          <a:xfrm>
            <a:off x="195263" y="3775075"/>
            <a:ext cx="2319337"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800600"/>
          </a:xfrm>
        </p:spPr>
        <p:txBody>
          <a:bodyPr>
            <a:normAutofit/>
          </a:bodyPr>
          <a:lstStyle/>
          <a:p>
            <a:pPr eaLnBrk="1" hangingPunct="1">
              <a:defRPr/>
            </a:pPr>
            <a:r>
              <a:rPr lang="en-US" dirty="0">
                <a:solidFill>
                  <a:schemeClr val="tx1">
                    <a:lumMod val="65000"/>
                    <a:lumOff val="35000"/>
                  </a:schemeClr>
                </a:solidFill>
                <a:latin typeface="Calibri" pitchFamily="34" charset="0"/>
              </a:rPr>
              <a:t>Because it’s the natural next </a:t>
            </a:r>
            <a:r>
              <a:rPr lang="en-US" dirty="0" smtClean="0">
                <a:solidFill>
                  <a:schemeClr val="tx1">
                    <a:lumMod val="65000"/>
                    <a:lumOff val="35000"/>
                  </a:schemeClr>
                </a:solidFill>
                <a:latin typeface="Calibri" pitchFamily="34" charset="0"/>
              </a:rPr>
              <a:t>step for Missouri</a:t>
            </a:r>
            <a:endParaRPr lang="en-US" dirty="0">
              <a:solidFill>
                <a:schemeClr val="tx1">
                  <a:lumMod val="65000"/>
                  <a:lumOff val="35000"/>
                </a:schemeClr>
              </a:solidFill>
              <a:latin typeface="Calibri" pitchFamily="34" charset="0"/>
            </a:endParaRPr>
          </a:p>
          <a:p>
            <a:pPr marL="457200" lvl="1" indent="0" eaLnBrk="1" hangingPunct="1">
              <a:spcBef>
                <a:spcPts val="1200"/>
              </a:spcBef>
              <a:spcAft>
                <a:spcPts val="600"/>
              </a:spcAft>
              <a:buFont typeface="Courier New" pitchFamily="49" charset="0"/>
              <a:buNone/>
              <a:defRPr/>
            </a:pPr>
            <a:r>
              <a:rPr lang="en-US" sz="2200" b="1" dirty="0">
                <a:solidFill>
                  <a:srgbClr val="595959"/>
                </a:solidFill>
                <a:latin typeface="Calibri" pitchFamily="34" charset="0"/>
              </a:rPr>
              <a:t>Step </a:t>
            </a:r>
            <a:r>
              <a:rPr lang="en-US" sz="2200" b="1" dirty="0" smtClean="0">
                <a:solidFill>
                  <a:srgbClr val="595959"/>
                </a:solidFill>
                <a:latin typeface="Calibri" pitchFamily="34" charset="0"/>
              </a:rPr>
              <a:t>Three:</a:t>
            </a:r>
            <a:r>
              <a:rPr lang="en-US" sz="2200" dirty="0">
                <a:solidFill>
                  <a:srgbClr val="595959"/>
                </a:solidFill>
                <a:latin typeface="Calibri" pitchFamily="34" charset="0"/>
              </a:rPr>
              <a:t>	</a:t>
            </a:r>
            <a:r>
              <a:rPr lang="en-US" sz="2200" dirty="0">
                <a:solidFill>
                  <a:schemeClr val="tx2"/>
                </a:solidFill>
                <a:effectLst>
                  <a:outerShdw blurRad="38100" dist="38100" dir="2700000" algn="tl">
                    <a:srgbClr val="000000">
                      <a:alpha val="43137"/>
                    </a:srgbClr>
                  </a:outerShdw>
                </a:effectLst>
                <a:latin typeface="Calibri" pitchFamily="34" charset="0"/>
              </a:rPr>
              <a:t>Building Integration Initiatives</a:t>
            </a:r>
          </a:p>
          <a:p>
            <a:pPr lvl="2" eaLnBrk="1" hangingPunct="1">
              <a:defRPr/>
            </a:pPr>
            <a:r>
              <a:rPr lang="en-US" sz="2200" dirty="0">
                <a:solidFill>
                  <a:srgbClr val="595959"/>
                </a:solidFill>
                <a:latin typeface="Calibri" pitchFamily="34" charset="0"/>
              </a:rPr>
              <a:t>DMH Net Nurse liaisons</a:t>
            </a:r>
          </a:p>
          <a:p>
            <a:pPr lvl="2" eaLnBrk="1" hangingPunct="1">
              <a:defRPr/>
            </a:pPr>
            <a:r>
              <a:rPr lang="en-US" sz="2200" dirty="0">
                <a:solidFill>
                  <a:srgbClr val="595959"/>
                </a:solidFill>
                <a:latin typeface="Calibri" pitchFamily="34" charset="0"/>
              </a:rPr>
              <a:t>FQHC/CMHC collaborations integrating primary and behavioral health</a:t>
            </a:r>
          </a:p>
          <a:p>
            <a:pPr marL="457200" lvl="1" indent="0" eaLnBrk="1" hangingPunct="1">
              <a:spcBef>
                <a:spcPts val="1200"/>
              </a:spcBef>
              <a:spcAft>
                <a:spcPts val="600"/>
              </a:spcAft>
              <a:buFont typeface="Courier New" pitchFamily="49" charset="0"/>
              <a:buNone/>
              <a:defRPr/>
            </a:pPr>
            <a:r>
              <a:rPr lang="en-US" sz="2200" b="1" dirty="0" smtClean="0">
                <a:solidFill>
                  <a:srgbClr val="595959"/>
                </a:solidFill>
                <a:latin typeface="Calibri" pitchFamily="34" charset="0"/>
              </a:rPr>
              <a:t>Step Four:</a:t>
            </a:r>
            <a:r>
              <a:rPr lang="en-US" sz="2200" dirty="0" smtClean="0">
                <a:solidFill>
                  <a:srgbClr val="595959"/>
                </a:solidFill>
                <a:latin typeface="Calibri" pitchFamily="34" charset="0"/>
              </a:rPr>
              <a:t>	</a:t>
            </a:r>
            <a:r>
              <a:rPr lang="en-US" sz="2200" dirty="0" smtClean="0">
                <a:solidFill>
                  <a:schemeClr val="tx2"/>
                </a:solidFill>
                <a:effectLst>
                  <a:outerShdw blurRad="38100" dist="38100" dir="2700000" algn="tl">
                    <a:srgbClr val="000000">
                      <a:alpha val="43137"/>
                    </a:srgbClr>
                  </a:outerShdw>
                </a:effectLst>
                <a:latin typeface="Calibri" pitchFamily="34" charset="0"/>
              </a:rPr>
              <a:t>Embracing Wellness and Prevention Initiatives</a:t>
            </a:r>
          </a:p>
          <a:p>
            <a:pPr lvl="2" eaLnBrk="1" hangingPunct="1">
              <a:defRPr/>
            </a:pPr>
            <a:r>
              <a:rPr lang="en-US" sz="2200" dirty="0" smtClean="0">
                <a:solidFill>
                  <a:srgbClr val="595959"/>
                </a:solidFill>
                <a:latin typeface="Calibri" pitchFamily="34" charset="0"/>
              </a:rPr>
              <a:t>Metabolic syndrome screening</a:t>
            </a:r>
          </a:p>
          <a:p>
            <a:pPr lvl="2" eaLnBrk="1" hangingPunct="1">
              <a:spcAft>
                <a:spcPts val="600"/>
              </a:spcAft>
              <a:defRPr/>
            </a:pPr>
            <a:r>
              <a:rPr lang="en-US" sz="2200" dirty="0" smtClean="0">
                <a:solidFill>
                  <a:srgbClr val="595959"/>
                </a:solidFill>
                <a:latin typeface="Calibri" pitchFamily="34" charset="0"/>
              </a:rPr>
              <a:t>DM 3700 initiative</a:t>
            </a:r>
          </a:p>
          <a:p>
            <a:pPr marL="457200" lvl="1" indent="0" eaLnBrk="1" hangingPunct="1">
              <a:spcBef>
                <a:spcPts val="1200"/>
              </a:spcBef>
              <a:buFont typeface="Courier New" pitchFamily="49" charset="0"/>
              <a:buNone/>
              <a:defRPr/>
            </a:pPr>
            <a:r>
              <a:rPr lang="en-US" sz="2400" dirty="0">
                <a:solidFill>
                  <a:srgbClr val="595959"/>
                </a:solidFill>
                <a:effectLst>
                  <a:outerShdw blurRad="38100" dist="38100" dir="2700000" algn="tl">
                    <a:srgbClr val="000000">
                      <a:alpha val="43137"/>
                    </a:srgbClr>
                  </a:outerShdw>
                </a:effectLst>
                <a:latin typeface="Calibri" pitchFamily="34" charset="0"/>
              </a:rPr>
              <a:t>Next Step:</a:t>
            </a:r>
            <a:r>
              <a:rPr lang="en-US" sz="2400" dirty="0" smtClean="0">
                <a:solidFill>
                  <a:schemeClr val="tx2"/>
                </a:solidFill>
                <a:effectLst>
                  <a:outerShdw blurRad="38100" dist="38100" dir="2700000" algn="tl">
                    <a:srgbClr val="000000">
                      <a:alpha val="43137"/>
                    </a:srgbClr>
                  </a:outerShdw>
                </a:effectLst>
                <a:latin typeface="Calibri" pitchFamily="34" charset="0"/>
              </a:rPr>
              <a:t>	</a:t>
            </a:r>
            <a:r>
              <a:rPr lang="en-US" sz="2400" spc="100" dirty="0" smtClean="0">
                <a:solidFill>
                  <a:schemeClr val="tx2"/>
                </a:solidFill>
                <a:effectLst>
                  <a:outerShdw blurRad="38100" dist="38100" dir="2700000" algn="tl">
                    <a:srgbClr val="000000">
                      <a:alpha val="43137"/>
                    </a:srgbClr>
                  </a:outerShdw>
                </a:effectLst>
                <a:latin typeface="Calibri" pitchFamily="34" charset="0"/>
              </a:rPr>
              <a:t>Becoming a Healthcare </a:t>
            </a:r>
            <a:r>
              <a:rPr lang="en-US" sz="2400" spc="100" dirty="0">
                <a:solidFill>
                  <a:schemeClr val="tx2"/>
                </a:solidFill>
                <a:effectLst>
                  <a:outerShdw blurRad="38100" dist="38100" dir="2700000" algn="tl">
                    <a:srgbClr val="000000">
                      <a:alpha val="43137"/>
                    </a:srgbClr>
                  </a:outerShdw>
                </a:effectLst>
                <a:latin typeface="Calibri" pitchFamily="34" charset="0"/>
              </a:rPr>
              <a:t>H</a:t>
            </a:r>
            <a:r>
              <a:rPr lang="en-US" sz="2400" spc="100" dirty="0" smtClean="0">
                <a:solidFill>
                  <a:schemeClr val="tx2"/>
                </a:solidFill>
                <a:effectLst>
                  <a:outerShdw blurRad="38100" dist="38100" dir="2700000" algn="tl">
                    <a:srgbClr val="000000">
                      <a:alpha val="43137"/>
                    </a:srgbClr>
                  </a:outerShdw>
                </a:effectLst>
                <a:latin typeface="Calibri" pitchFamily="34" charset="0"/>
              </a:rPr>
              <a:t>ome</a:t>
            </a:r>
          </a:p>
          <a:p>
            <a:pPr lvl="1" eaLnBrk="1" hangingPunct="1">
              <a:defRPr/>
            </a:pPr>
            <a:endParaRPr lang="en-US" sz="2000" dirty="0" smtClean="0">
              <a:solidFill>
                <a:srgbClr val="595959"/>
              </a:solidFill>
              <a:latin typeface="Calibri" pitchFamily="34" charset="0"/>
            </a:endParaRPr>
          </a:p>
        </p:txBody>
      </p:sp>
      <p:sp>
        <p:nvSpPr>
          <p:cNvPr id="4" name="Title 1"/>
          <p:cNvSpPr>
            <a:spLocks noGrp="1"/>
          </p:cNvSpPr>
          <p:nvPr>
            <p:ph type="title"/>
          </p:nvPr>
        </p:nvSpPr>
        <p:spPr>
          <a:xfrm>
            <a:off x="2057400" y="228600"/>
            <a:ext cx="6934200" cy="1254125"/>
          </a:xfrm>
        </p:spPr>
        <p:txBody>
          <a:bodyPr/>
          <a:lstStyle/>
          <a:p>
            <a:pPr algn="l" eaLnBrk="1" fontAlgn="auto" hangingPunct="1">
              <a:lnSpc>
                <a:spcPct val="100000"/>
              </a:lnSpc>
              <a:spcAft>
                <a:spcPts val="1200"/>
              </a:spcAft>
              <a:defRPr/>
            </a:pPr>
            <a:r>
              <a:rPr lang="en-US" sz="3000" dirty="0">
                <a:solidFill>
                  <a:schemeClr val="tx1">
                    <a:lumMod val="50000"/>
                    <a:lumOff val="50000"/>
                  </a:schemeClr>
                </a:solidFill>
                <a:effectLst/>
                <a:latin typeface="Garamond" pitchFamily="18" charset="0"/>
              </a:rPr>
              <a:t>Paving the Way for Healthcare Homes</a:t>
            </a:r>
            <a:r>
              <a:rPr lang="en-US" sz="4800" dirty="0" smtClean="0">
                <a:latin typeface="Garamond" pitchFamily="18" charset="0"/>
              </a:rPr>
              <a:t/>
            </a:r>
            <a:br>
              <a:rPr lang="en-US" sz="4800" dirty="0" smtClean="0">
                <a:latin typeface="Garamond" pitchFamily="18" charset="0"/>
              </a:rPr>
            </a:br>
            <a:r>
              <a:rPr lang="en-US" sz="4000" dirty="0" smtClean="0">
                <a:latin typeface="Garamond" pitchFamily="18" charset="0"/>
              </a:rPr>
              <a:t>Why CMHC Healthcare Homes?</a:t>
            </a:r>
            <a:endParaRPr lang="en-US" sz="4000" dirty="0">
              <a:latin typeface="Garamond" pitchFamily="18" charset="0"/>
            </a:endParaRPr>
          </a:p>
        </p:txBody>
      </p:sp>
      <p:grpSp>
        <p:nvGrpSpPr>
          <p:cNvPr id="31747"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31750" name="Picture 10"/>
            <p:cNvPicPr>
              <a:picLocks noChangeAspect="1"/>
            </p:cNvPicPr>
            <p:nvPr/>
          </p:nvPicPr>
          <p:blipFill>
            <a:blip r:embed="rId4"/>
            <a:srcRect/>
            <a:stretch>
              <a:fillRect/>
            </a:stretch>
          </p:blipFill>
          <p:spPr bwMode="auto">
            <a:xfrm>
              <a:off x="4800600" y="936463"/>
              <a:ext cx="1599972" cy="1599972"/>
            </a:xfrm>
            <a:prstGeom prst="rect">
              <a:avLst/>
            </a:prstGeom>
            <a:noFill/>
            <a:ln w="9525">
              <a:noFill/>
              <a:miter lim="800000"/>
              <a:headEnd/>
              <a:tailEnd/>
            </a:ln>
          </p:spPr>
        </p:pic>
      </p:grpSp>
      <p:pic>
        <p:nvPicPr>
          <p:cNvPr id="31748" name="Picture 1"/>
          <p:cNvPicPr>
            <a:picLocks noChangeAspect="1"/>
          </p:cNvPicPr>
          <p:nvPr/>
        </p:nvPicPr>
        <p:blipFill>
          <a:blip r:embed="rId4"/>
          <a:srcRect/>
          <a:stretch>
            <a:fillRect/>
          </a:stretch>
        </p:blipFill>
        <p:spPr bwMode="auto">
          <a:xfrm>
            <a:off x="7010400" y="5003800"/>
            <a:ext cx="152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15692</TotalTime>
  <Words>5886</Words>
  <Application>Microsoft Office PowerPoint</Application>
  <PresentationFormat>On-screen Show (4:3)</PresentationFormat>
  <Paragraphs>468</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Executive</vt:lpstr>
      <vt:lpstr>Paving the Way for Healthcare Home</vt:lpstr>
      <vt:lpstr>Paving the Way for Healthcare Homes Affordable Care Act</vt:lpstr>
      <vt:lpstr>Paving the Way for Healthcare Homes What is a Healthcare Home?</vt:lpstr>
      <vt:lpstr>Paving the Way for Healthcare Homes Missouri’s Healthcare Homes</vt:lpstr>
      <vt:lpstr>Paving the Way for Healthcare Homes Why CMHC Healthcare Homes?</vt:lpstr>
      <vt:lpstr>Paving the Way for Healthcare Homes Why CMHC Healthcare Homes?</vt:lpstr>
      <vt:lpstr>Paving the Way for Healthcare Homes Why CMHC Healthcare Homes?</vt:lpstr>
      <vt:lpstr>Paving the Way for Healthcare Homes Why CMHC Healthcare Homes?</vt:lpstr>
      <vt:lpstr>Paving the Way for Healthcare Homes Why CMHC Healthcare Homes?</vt:lpstr>
      <vt:lpstr>Paving the Way for Healthcare Homes &lt;Insert Agency Name&gt;</vt:lpstr>
      <vt:lpstr>Paving the Way for Healthcare Homes Target Population</vt:lpstr>
      <vt:lpstr>Paving the Way for Healthcare Homes Target Population</vt:lpstr>
      <vt:lpstr>Paving the Way for Healthcare Homes HH Functions: We are well positioned</vt:lpstr>
      <vt:lpstr>Paving the Way for Healthcare Homes HH Functions: We are well positioned</vt:lpstr>
      <vt:lpstr>PowerPoint Presentation</vt:lpstr>
      <vt:lpstr>PowerPoint Presentation</vt:lpstr>
      <vt:lpstr>Paving the Way for Healthcare Homes Healthcare Home Team</vt:lpstr>
      <vt:lpstr>Paving the Way for Healthcare Homes Healthcare Home Care Team</vt:lpstr>
      <vt:lpstr>Paving the Way for Healthcare Homes Healthcare Home Care Team</vt:lpstr>
      <vt:lpstr>Paving the Way for Healthcare Homes Healthcare Home Care Team</vt:lpstr>
      <vt:lpstr>Paving the Way for Healthcare Homes Healthcare Home Care Team</vt:lpstr>
      <vt:lpstr>Paving the Way for Healthcare Homes Healthcare Home Care Team</vt:lpstr>
      <vt:lpstr>Paving the Way for Healthcare Homes Healthcare Home Team </vt:lpstr>
      <vt:lpstr>Paving the Way for Healthcare Homes Healthcare Home Funding</vt:lpstr>
      <vt:lpstr>Paving the Way for Healthcare Homes Practice Transformations</vt:lpstr>
      <vt:lpstr>Paving the Way for Healthcare Homes Training</vt:lpstr>
      <vt:lpstr>Paving the Way for Healthcare Homes Training</vt:lpstr>
      <vt:lpstr>Paving the Way for Healthcare Homes Expectations</vt:lpstr>
      <vt:lpstr>Paving the Way for Healthcare Homes Expectations: We can meet them</vt:lpstr>
      <vt:lpstr>Paving the Way for Healthcare Homes Expectations: We can meet them</vt:lpstr>
      <vt:lpstr>Paving the Way for Healthcare Homes On the Move: Milestones 2011</vt:lpstr>
      <vt:lpstr>Paving the Way for Healthcare Homes 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RGlavin@mocmhc.org</dc:creator>
  <cp:lastModifiedBy>Rachelle</cp:lastModifiedBy>
  <cp:revision>223</cp:revision>
  <cp:lastPrinted>2011-07-06T17:39:45Z</cp:lastPrinted>
  <dcterms:created xsi:type="dcterms:W3CDTF">2011-04-29T19:21:47Z</dcterms:created>
  <dcterms:modified xsi:type="dcterms:W3CDTF">2011-07-08T06:49:06Z</dcterms:modified>
</cp:coreProperties>
</file>